
<file path=[Content_Types].xml><?xml version="1.0" encoding="utf-8"?>
<Types xmlns="http://schemas.openxmlformats.org/package/2006/content-types">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319" r:id="rId6"/>
    <p:sldId id="315" r:id="rId7"/>
    <p:sldId id="316" r:id="rId8"/>
    <p:sldId id="318" r:id="rId9"/>
    <p:sldId id="323" r:id="rId10"/>
    <p:sldId id="320" r:id="rId11"/>
    <p:sldId id="322"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33"/>
    <a:srgbClr val="FFFF99"/>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D198AC-6420-C249-948A-243FF3B71843}" v="72" dt="2020-12-04T00:07:28.031"/>
    <p1510:client id="{C1245823-EB95-27BA-C14F-49674DB914C1}" v="895" dt="2020-12-03T19:18:41.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4396"/>
    <p:restoredTop sz="97264"/>
  </p:normalViewPr>
  <p:slideViewPr>
    <p:cSldViewPr snapToGrid="0">
      <p:cViewPr varScale="1">
        <p:scale>
          <a:sx n="175" d="100"/>
          <a:sy n="175" d="100"/>
        </p:scale>
        <p:origin x="9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12/3/20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12/3/20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2</a:t>
            </a:fld>
            <a:endParaRPr lang="en-US"/>
          </a:p>
        </p:txBody>
      </p:sp>
    </p:spTree>
    <p:extLst>
      <p:ext uri="{BB962C8B-B14F-4D97-AF65-F5344CB8AC3E}">
        <p14:creationId xmlns:p14="http://schemas.microsoft.com/office/powerpoint/2010/main" val="854826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3</a:t>
            </a:fld>
            <a:endParaRPr lang="en-US"/>
          </a:p>
        </p:txBody>
      </p:sp>
    </p:spTree>
    <p:extLst>
      <p:ext uri="{BB962C8B-B14F-4D97-AF65-F5344CB8AC3E}">
        <p14:creationId xmlns:p14="http://schemas.microsoft.com/office/powerpoint/2010/main" val="2333873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4</a:t>
            </a:fld>
            <a:endParaRPr lang="en-US"/>
          </a:p>
        </p:txBody>
      </p:sp>
    </p:spTree>
    <p:extLst>
      <p:ext uri="{BB962C8B-B14F-4D97-AF65-F5344CB8AC3E}">
        <p14:creationId xmlns:p14="http://schemas.microsoft.com/office/powerpoint/2010/main" val="4160959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5</a:t>
            </a:fld>
            <a:endParaRPr lang="en-US"/>
          </a:p>
        </p:txBody>
      </p:sp>
    </p:spTree>
    <p:extLst>
      <p:ext uri="{BB962C8B-B14F-4D97-AF65-F5344CB8AC3E}">
        <p14:creationId xmlns:p14="http://schemas.microsoft.com/office/powerpoint/2010/main" val="3984084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6</a:t>
            </a:fld>
            <a:endParaRPr lang="en-US"/>
          </a:p>
        </p:txBody>
      </p:sp>
    </p:spTree>
    <p:extLst>
      <p:ext uri="{BB962C8B-B14F-4D97-AF65-F5344CB8AC3E}">
        <p14:creationId xmlns:p14="http://schemas.microsoft.com/office/powerpoint/2010/main" val="3342393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7</a:t>
            </a:fld>
            <a:endParaRPr lang="en-US"/>
          </a:p>
        </p:txBody>
      </p:sp>
    </p:spTree>
    <p:extLst>
      <p:ext uri="{BB962C8B-B14F-4D97-AF65-F5344CB8AC3E}">
        <p14:creationId xmlns:p14="http://schemas.microsoft.com/office/powerpoint/2010/main" val="724350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90EF27-1900-472B-B1D5-4FBEA200263F}" type="slidenum">
              <a:rPr lang="en-US" smtClean="0"/>
              <a:t>8</a:t>
            </a:fld>
            <a:endParaRPr lang="en-US"/>
          </a:p>
        </p:txBody>
      </p:sp>
    </p:spTree>
    <p:extLst>
      <p:ext uri="{BB962C8B-B14F-4D97-AF65-F5344CB8AC3E}">
        <p14:creationId xmlns:p14="http://schemas.microsoft.com/office/powerpoint/2010/main" val="2091519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12/3/20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5141" y="3942145"/>
            <a:ext cx="11252199" cy="953613"/>
          </a:xfrm>
          <a:prstGeom prst="rect">
            <a:avLst/>
          </a:prstGeom>
          <a:noFill/>
        </p:spPr>
        <p:txBody>
          <a:bodyPr wrap="square" rtlCol="0">
            <a:spAutoFit/>
          </a:bodyPr>
          <a:lstStyle/>
          <a:p>
            <a:r>
              <a:rPr lang="en-US" sz="5500" b="1">
                <a:latin typeface="Garamond" panose="02020404030301010803" pitchFamily="18" charset="0"/>
              </a:rPr>
              <a:t>Position: Ethnic Studies Faculty</a:t>
            </a: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75141" y="4895758"/>
            <a:ext cx="11252199" cy="630942"/>
          </a:xfrm>
          <a:prstGeom prst="rect">
            <a:avLst/>
          </a:prstGeom>
          <a:noFill/>
        </p:spPr>
        <p:txBody>
          <a:bodyPr wrap="square" rtlCol="0">
            <a:spAutoFit/>
          </a:bodyPr>
          <a:lstStyle/>
          <a:p>
            <a:r>
              <a:rPr lang="en-US" sz="3500" b="1">
                <a:solidFill>
                  <a:schemeClr val="accent6">
                    <a:lumMod val="50000"/>
                  </a:schemeClr>
                </a:solidFill>
                <a:latin typeface="Franklin Gothic Book" panose="020B0503020102020204" pitchFamily="34" charset="0"/>
              </a:rPr>
              <a:t>Requested by: Professors Ware, Eck, and Dean Carranza</a:t>
            </a:r>
          </a:p>
        </p:txBody>
      </p:sp>
    </p:spTree>
    <p:extLst>
      <p:ext uri="{BB962C8B-B14F-4D97-AF65-F5344CB8AC3E}">
        <p14:creationId xmlns:p14="http://schemas.microsoft.com/office/powerpoint/2010/main" val="198883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838200" y="365126"/>
            <a:ext cx="10515600" cy="603032"/>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AB 1460</a:t>
            </a:r>
          </a:p>
        </p:txBody>
      </p:sp>
      <p:sp>
        <p:nvSpPr>
          <p:cNvPr id="15" name="Content Placeholder 14">
            <a:extLst>
              <a:ext uri="{FF2B5EF4-FFF2-40B4-BE49-F238E27FC236}">
                <a16:creationId xmlns:a16="http://schemas.microsoft.com/office/drawing/2014/main" id="{30D9A84C-DA8A-FA4D-AEF9-D82EE6713F7A}"/>
              </a:ext>
            </a:extLst>
          </p:cNvPr>
          <p:cNvSpPr>
            <a:spLocks noGrp="1"/>
          </p:cNvSpPr>
          <p:nvPr>
            <p:ph sz="half" idx="1"/>
          </p:nvPr>
        </p:nvSpPr>
        <p:spPr>
          <a:xfrm>
            <a:off x="838200" y="1152294"/>
            <a:ext cx="5181600" cy="4786579"/>
          </a:xfrm>
        </p:spPr>
        <p:txBody>
          <a:bodyPr vert="horz" lIns="91440" tIns="45720" rIns="91440" bIns="45720" rtlCol="0" anchor="t">
            <a:normAutofit fontScale="92500"/>
          </a:bodyPr>
          <a:lstStyle/>
          <a:p>
            <a:r>
              <a:rPr lang="en-US"/>
              <a:t>California Assembly noted students of color have a longstanding demand for Ethnic Studies Program and that both students of color and white students benefit academically and socially from taking Ethnic Studies classes. </a:t>
            </a:r>
          </a:p>
          <a:p>
            <a:r>
              <a:rPr lang="en-US"/>
              <a:t>Meeting this demand will accordingly improve our college's student engagement and community building, an essential part of Guided Pathways. </a:t>
            </a:r>
          </a:p>
        </p:txBody>
      </p:sp>
      <p:sp>
        <p:nvSpPr>
          <p:cNvPr id="16" name="Content Placeholder 15">
            <a:extLst>
              <a:ext uri="{FF2B5EF4-FFF2-40B4-BE49-F238E27FC236}">
                <a16:creationId xmlns:a16="http://schemas.microsoft.com/office/drawing/2014/main" id="{25B764C2-FAA6-FD45-9620-C9E0E848F571}"/>
              </a:ext>
            </a:extLst>
          </p:cNvPr>
          <p:cNvSpPr>
            <a:spLocks noGrp="1"/>
          </p:cNvSpPr>
          <p:nvPr>
            <p:ph sz="half" idx="2"/>
          </p:nvPr>
        </p:nvSpPr>
        <p:spPr>
          <a:xfrm>
            <a:off x="6172202" y="1146645"/>
            <a:ext cx="5181600" cy="4786579"/>
          </a:xfrm>
        </p:spPr>
        <p:txBody>
          <a:bodyPr vert="horz" lIns="91440" tIns="45720" rIns="91440" bIns="45720" rtlCol="0" anchor="t">
            <a:normAutofit fontScale="92500"/>
          </a:bodyPr>
          <a:lstStyle/>
          <a:p>
            <a:r>
              <a:rPr lang="en-US"/>
              <a:t>In order to address the California Assembly Bill 1460 (AB-1460), the District Academic Senate (DAS) created a task force composed of the Ethnic Studies faculty from each of our 3 campuses. </a:t>
            </a:r>
          </a:p>
          <a:p>
            <a:pPr lvl="1"/>
            <a:r>
              <a:rPr lang="en-US">
                <a:cs typeface="Calibri"/>
              </a:rPr>
              <a:t>Ethnic Studies Guidelines, Recommendations</a:t>
            </a:r>
          </a:p>
          <a:p>
            <a:pPr lvl="1"/>
            <a:r>
              <a:rPr lang="en-US">
                <a:cs typeface="Calibri"/>
              </a:rPr>
              <a:t>Ethnic Studies Resolution</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9167930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Cañada’s Anti-Racism Framework</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pPr marL="0" indent="0">
              <a:buNone/>
            </a:pPr>
            <a:r>
              <a:rPr lang="en-US" sz="2400">
                <a:latin typeface="Calibri"/>
                <a:cs typeface="Calibri"/>
              </a:rPr>
              <a:t>An antiracist is defined as one who is supporting an antiracist policy through their actions or expressing an antiracist idea.</a:t>
            </a:r>
          </a:p>
          <a:p>
            <a:pPr marL="0" indent="0">
              <a:buNone/>
            </a:pPr>
            <a:r>
              <a:rPr lang="en-US" sz="2400">
                <a:latin typeface="Calibri"/>
                <a:cs typeface="Calibri"/>
              </a:rPr>
              <a:t>Related College’s antiracist goals: </a:t>
            </a:r>
          </a:p>
          <a:p>
            <a:r>
              <a:rPr lang="en-US" sz="2400">
                <a:latin typeface="Calibri"/>
                <a:cs typeface="Calibri"/>
              </a:rPr>
              <a:t>Critically examine our behaviors and college practices for the conscious and unconscious ways in which we contribute to systemic racism; </a:t>
            </a:r>
          </a:p>
          <a:p>
            <a:r>
              <a:rPr lang="en-US" sz="2400">
                <a:latin typeface="Calibri"/>
                <a:cs typeface="Calibri"/>
              </a:rPr>
              <a:t>Uplift stories and data about the impact of anti-Blackness, oppression, poverty, and racism in our communities; </a:t>
            </a:r>
          </a:p>
          <a:p>
            <a:r>
              <a:rPr lang="en-US" sz="2400">
                <a:latin typeface="Calibri"/>
                <a:cs typeface="Calibri"/>
              </a:rPr>
              <a:t>Re-imagine and build a community of learning and service based in anti-racism, social justice, and liberation.</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82"/>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6010712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Stragetic Enrollment Management Plan</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pPr marL="0" indent="0">
              <a:buNone/>
            </a:pPr>
            <a:r>
              <a:rPr lang="en-US" sz="2400">
                <a:latin typeface="Calibri"/>
                <a:cs typeface="Calibri"/>
              </a:rPr>
              <a:t>The college goals that align with the Strategic Enrollment Management Plan 2020-2023 supports the creation and growth of Ethnic Studies faculty and courses, which are </a:t>
            </a:r>
          </a:p>
          <a:p>
            <a:r>
              <a:rPr lang="en-US" sz="2400">
                <a:latin typeface="Calibri"/>
                <a:cs typeface="Calibri"/>
              </a:rPr>
              <a:t>To provide educational and student services programs that help students meet their unique academic goals; minimize logistical and financial barriers to success; and highlight inclusivity, diversity and equity. </a:t>
            </a:r>
          </a:p>
          <a:p>
            <a:r>
              <a:rPr lang="en-US" sz="2400">
                <a:latin typeface="Calibri"/>
                <a:cs typeface="Calibri"/>
              </a:rPr>
              <a:t>To build and strengthen collaborative relationships and partnerships that support the needs of, reflect and enrich our diverse and vibrant local community. </a:t>
            </a:r>
          </a:p>
          <a:p>
            <a:r>
              <a:rPr lang="en-US" sz="2400">
                <a:latin typeface="Calibri"/>
                <a:cs typeface="Calibri"/>
              </a:rPr>
              <a:t>To invest institutional resources on the structures, processes and practices that focus on a diverse student and staff population, promote excellence, equity, inclusion and transformative learning.</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25196180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Cañada College’s Values</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r>
              <a:rPr lang="en-US" sz="3200">
                <a:latin typeface="Calibri"/>
                <a:cs typeface="Calibri"/>
              </a:rPr>
              <a:t>Cañada College's values demonstrate the unique truths and opportunities represented and valued by our college community such as transforming lives, providing high academic standards, creating a diverse and inclusive environment that supports student success in achieving their educational goals.  </a:t>
            </a:r>
            <a:endParaRPr lang="en-US" sz="2400">
              <a:latin typeface="Calibri"/>
              <a:cs typeface="Calibri"/>
            </a:endParaRPr>
          </a:p>
          <a:p>
            <a:r>
              <a:rPr lang="en-US" sz="3200">
                <a:latin typeface="Calibri"/>
                <a:cs typeface="Calibri"/>
              </a:rPr>
              <a:t>An active Ethnic Studies department will support these directives by providing students the opportunity to more deeply understand equity and American group dynamics that help to shape us politically, economically and socially.</a:t>
            </a:r>
            <a:endParaRPr lang="en-US" sz="2400">
              <a:latin typeface="Calibri"/>
              <a:cs typeface="Calibri"/>
            </a:endParaRP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733232383"/>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Educational Master Plan</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r>
              <a:rPr lang="en-US" sz="2400">
                <a:latin typeface="Calibri"/>
                <a:cs typeface="Calibri"/>
              </a:rPr>
              <a:t>Aligns with Mission &amp; Vision Statements as well as College Values</a:t>
            </a:r>
          </a:p>
          <a:p>
            <a:r>
              <a:rPr lang="en-US" sz="2400">
                <a:latin typeface="Calibri"/>
                <a:cs typeface="Calibri"/>
              </a:rPr>
              <a:t>Cañada College's mission is to provide our community with a learning-centered environment, ensuring that all students have </a:t>
            </a:r>
            <a:r>
              <a:rPr lang="en-US" sz="2400" b="1">
                <a:latin typeface="Calibri"/>
                <a:cs typeface="Calibri"/>
              </a:rPr>
              <a:t>equitable</a:t>
            </a:r>
            <a:r>
              <a:rPr lang="en-US" sz="2400">
                <a:latin typeface="Calibri"/>
                <a:cs typeface="Calibri"/>
              </a:rPr>
              <a:t> opportunities to achieve their transfer, career education, and lifelong learning educational goals.</a:t>
            </a:r>
          </a:p>
          <a:p>
            <a:endParaRPr lang="en-US" sz="2400">
              <a:latin typeface="Calibri"/>
              <a:cs typeface="Calibri"/>
            </a:endParaRPr>
          </a:p>
          <a:p>
            <a:endParaRPr lang="en-US" sz="2400"/>
          </a:p>
          <a:p>
            <a:r>
              <a:rPr lang="en-US" sz="2400"/>
              <a:t>Ethnic studies are an interdisciplinary and comparative study of race and ethnicity with special focus on four historically defined racialized core groups: </a:t>
            </a:r>
            <a:r>
              <a:rPr lang="en-US" sz="2400" b="1"/>
              <a:t>Native Americans, African Americans, Asian Americans, and Latina and Latino Americans</a:t>
            </a:r>
            <a:r>
              <a:rPr lang="en-US" sz="2400"/>
              <a:t>.</a:t>
            </a:r>
            <a:endParaRPr lang="en-US"/>
          </a:p>
          <a:p>
            <a:pPr lvl="1"/>
            <a:r>
              <a:rPr lang="en-US" sz="2000">
                <a:latin typeface="Calibri"/>
                <a:cs typeface="Calibri"/>
              </a:rPr>
              <a:t>This position and courses will play in integral part in our future </a:t>
            </a:r>
            <a:r>
              <a:rPr lang="en-US" sz="2000" b="1">
                <a:latin typeface="Calibri"/>
                <a:cs typeface="Calibri"/>
              </a:rPr>
              <a:t>Umoja</a:t>
            </a:r>
            <a:r>
              <a:rPr lang="en-US" sz="2000">
                <a:latin typeface="Calibri"/>
                <a:cs typeface="Calibri"/>
              </a:rPr>
              <a:t> Program (a support program specifically for Black students) through possible learning communities.</a:t>
            </a:r>
          </a:p>
          <a:p>
            <a:pPr marL="0" indent="0">
              <a:buNone/>
            </a:pPr>
            <a:endParaRPr lang="en-US" sz="2400" b="1">
              <a:solidFill>
                <a:srgbClr val="FF0000"/>
              </a:solidFill>
              <a:latin typeface="Franklin Gothic Book" panose="020B0503020102020204" pitchFamily="34" charset="0"/>
            </a:endParaRP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CD632D4B-5C5A-774E-9545-91E9C546A92E}"/>
              </a:ext>
            </a:extLst>
          </p:cNvPr>
          <p:cNvCxnSpPr/>
          <p:nvPr/>
        </p:nvCxnSpPr>
        <p:spPr>
          <a:xfrm>
            <a:off x="825500" y="3327400"/>
            <a:ext cx="10172700" cy="0"/>
          </a:xfrm>
          <a:prstGeom prst="line">
            <a:avLst/>
          </a:prstGeom>
          <a:ln w="41275"/>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5406164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Guided Pathways</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fontScale="92500" lnSpcReduction="10000"/>
          </a:bodyPr>
          <a:lstStyle/>
          <a:p>
            <a:r>
              <a:rPr lang="en-US" sz="3000"/>
              <a:t>While an Ethnic Studies faculty member will benefit all of our college's students, it holds even greater significance for the Human Behavior and Culture Interest Area. </a:t>
            </a:r>
            <a:endParaRPr lang="en-US"/>
          </a:p>
          <a:p>
            <a:pPr lvl="1"/>
            <a:r>
              <a:rPr lang="en-US" sz="2600"/>
              <a:t>Ethnic Studies will be a core part of the Interest Area's emphasis on "improving quality of life for others" and "planning the future of human societies".</a:t>
            </a:r>
            <a:endParaRPr lang="en-US" sz="2600">
              <a:cs typeface="Calibri"/>
            </a:endParaRPr>
          </a:p>
          <a:p>
            <a:r>
              <a:rPr lang="en-US" sz="3000"/>
              <a:t>Students of color have a longstanding demand for Ethnic Studies programs </a:t>
            </a:r>
          </a:p>
          <a:p>
            <a:pPr lvl="1"/>
            <a:r>
              <a:rPr lang="en-US" sz="2600"/>
              <a:t>Both students of color and white students benefit academically and socially from taking ethnic studies classes. </a:t>
            </a:r>
          </a:p>
          <a:p>
            <a:pPr lvl="1"/>
            <a:r>
              <a:rPr lang="en-US" sz="2600"/>
              <a:t>Ethnic studies courses play an important role in building an inclusive multicultural democracy. </a:t>
            </a:r>
            <a:endParaRPr lang="en-US" sz="2600">
              <a:cs typeface="Calibri"/>
            </a:endParaRPr>
          </a:p>
          <a:p>
            <a:r>
              <a:rPr lang="en-US" sz="3000"/>
              <a:t>Meeting this demand will accordingly improve our student engagement and community building - an essential part of Guided Pathways. </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06967699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F518A3A-ECE0-42A2-BD7B-43096BD7B6FA}"/>
              </a:ext>
            </a:extLst>
          </p:cNvPr>
          <p:cNvSpPr/>
          <p:nvPr/>
        </p:nvSpPr>
        <p:spPr>
          <a:xfrm>
            <a:off x="366852" y="228614"/>
            <a:ext cx="11458296"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2" name="Title 1"/>
          <p:cNvSpPr>
            <a:spLocks noGrp="1"/>
          </p:cNvSpPr>
          <p:nvPr>
            <p:ph type="title"/>
          </p:nvPr>
        </p:nvSpPr>
        <p:spPr>
          <a:xfrm>
            <a:off x="733704" y="323024"/>
            <a:ext cx="10515600" cy="528108"/>
          </a:xfrm>
        </p:spPr>
        <p:txBody>
          <a:bodyPr>
            <a:noAutofit/>
          </a:bodyPr>
          <a:lstStyle/>
          <a:p>
            <a:pPr algn="ctr"/>
            <a:r>
              <a:rPr lang="en-US" sz="3400" b="1">
                <a:solidFill>
                  <a:schemeClr val="bg1"/>
                </a:solidFill>
                <a:effectLst>
                  <a:outerShdw blurRad="50800" dist="50800" dir="5400000" algn="ctr" rotWithShape="0">
                    <a:srgbClr val="000000">
                      <a:alpha val="43137"/>
                    </a:srgbClr>
                  </a:outerShdw>
                </a:effectLst>
                <a:latin typeface="Franklin Gothic Book" panose="020B0503020102020204" pitchFamily="34" charset="0"/>
              </a:rPr>
              <a:t>Our Need for an Ethnic Studies Faculty</a:t>
            </a:r>
          </a:p>
        </p:txBody>
      </p:sp>
      <p:sp>
        <p:nvSpPr>
          <p:cNvPr id="3" name="Content Placeholder 2"/>
          <p:cNvSpPr>
            <a:spLocks noGrp="1"/>
          </p:cNvSpPr>
          <p:nvPr>
            <p:ph idx="1"/>
          </p:nvPr>
        </p:nvSpPr>
        <p:spPr>
          <a:xfrm>
            <a:off x="733704" y="1271367"/>
            <a:ext cx="10724592" cy="4778913"/>
          </a:xfrm>
        </p:spPr>
        <p:txBody>
          <a:bodyPr vert="horz" lIns="91440" tIns="45720" rIns="91440" bIns="45720" rtlCol="0" anchor="t">
            <a:normAutofit/>
          </a:bodyPr>
          <a:lstStyle/>
          <a:p>
            <a:r>
              <a:rPr lang="en-US" sz="2400">
                <a:latin typeface="Calibri"/>
                <a:cs typeface="Calibri"/>
              </a:rPr>
              <a:t>We will honor State legislation by creating Ethnic Studies courses for Fall 2021 with the intent of forming an Ethnic Studies program. </a:t>
            </a:r>
          </a:p>
          <a:p>
            <a:r>
              <a:rPr lang="en-US" sz="2400">
                <a:latin typeface="Calibri"/>
                <a:cs typeface="Calibri"/>
              </a:rPr>
              <a:t>In order to assure load, this position will partner with Sociology, History and/or Political Science per the Academic Senate of California Community Colleges (ASCCC) Minimum Qualifications 2018 Handbook.</a:t>
            </a:r>
          </a:p>
          <a:p>
            <a:pPr lvl="1"/>
            <a:r>
              <a:rPr lang="en-US" sz="2000">
                <a:latin typeface="Calibri"/>
                <a:cs typeface="Calibri"/>
              </a:rPr>
              <a:t>Although, overall student course enrollments have declined, the number of students transferring to the CSUs is increasing (2015-2020).  </a:t>
            </a:r>
          </a:p>
          <a:p>
            <a:pPr lvl="1"/>
            <a:r>
              <a:rPr lang="en-US" sz="2000">
                <a:latin typeface="Calibri"/>
                <a:cs typeface="Calibri"/>
              </a:rPr>
              <a:t>This transfer rate has increased from 145 to 176 students.  We anticipate that the number of transfer students needing to meet this new Ethnic Studies requirement will continue to increase.</a:t>
            </a:r>
            <a:endParaRPr lang="en-US">
              <a:latin typeface="Calibri" panose="020F0502020204030204"/>
              <a:cs typeface="Calibri" panose="020F0502020204030204"/>
            </a:endParaRPr>
          </a:p>
          <a:p>
            <a:pPr lvl="1"/>
            <a:r>
              <a:rPr lang="en-US" sz="2000">
                <a:latin typeface="Calibri"/>
                <a:cs typeface="Calibri"/>
              </a:rPr>
              <a:t>Partnering with other Social Science disciplines will provide this new faculty member with more than a full load. </a:t>
            </a:r>
            <a:endParaRPr lang="en-US">
              <a:latin typeface="Calibri"/>
              <a:cs typeface="Calibri"/>
            </a:endParaRPr>
          </a:p>
          <a:p>
            <a:pPr lvl="1"/>
            <a:r>
              <a:rPr lang="en-US" sz="2000">
                <a:latin typeface="Calibri"/>
                <a:cs typeface="Calibri"/>
              </a:rPr>
              <a:t>We anticipate this faculty member, like all other Social Science faculty, to be a highly qualified teacher in all modalities.</a:t>
            </a:r>
          </a:p>
        </p:txBody>
      </p:sp>
      <p:sp>
        <p:nvSpPr>
          <p:cNvPr id="9" name="Rectangle 9">
            <a:extLst>
              <a:ext uri="{FF2B5EF4-FFF2-40B4-BE49-F238E27FC236}">
                <a16:creationId xmlns:a16="http://schemas.microsoft.com/office/drawing/2014/main" id="{29C5912D-DD36-465B-BD92-BB0220505875}"/>
              </a:ext>
            </a:extLst>
          </p:cNvPr>
          <p:cNvSpPr/>
          <p:nvPr/>
        </p:nvSpPr>
        <p:spPr>
          <a:xfrm rot="10800000" flipH="1">
            <a:off x="366852" y="228614"/>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a:p>
        </p:txBody>
      </p:sp>
      <p:sp>
        <p:nvSpPr>
          <p:cNvPr id="11" name="Rectangle 10">
            <a:extLst>
              <a:ext uri="{FF2B5EF4-FFF2-40B4-BE49-F238E27FC236}">
                <a16:creationId xmlns:a16="http://schemas.microsoft.com/office/drawing/2014/main" id="{DBE1500E-AA5E-4B4B-9617-770B6DB66C06}"/>
              </a:ext>
            </a:extLst>
          </p:cNvPr>
          <p:cNvSpPr/>
          <p:nvPr/>
        </p:nvSpPr>
        <p:spPr>
          <a:xfrm>
            <a:off x="0" y="6139589"/>
            <a:ext cx="12192000" cy="718412"/>
          </a:xfrm>
          <a:prstGeom prst="rect">
            <a:avLst/>
          </a:prstGeom>
          <a:solidFill>
            <a:srgbClr val="00663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pic>
        <p:nvPicPr>
          <p:cNvPr id="12" name="Picture 11">
            <a:extLst>
              <a:ext uri="{FF2B5EF4-FFF2-40B4-BE49-F238E27FC236}">
                <a16:creationId xmlns:a16="http://schemas.microsoft.com/office/drawing/2014/main" id="{A5AB7C25-52AB-4112-B306-CE6B913F7A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35522" y="6225730"/>
            <a:ext cx="1117460" cy="501880"/>
          </a:xfrm>
          <a:prstGeom prst="rect">
            <a:avLst/>
          </a:prstGeom>
        </p:spPr>
      </p:pic>
      <p:sp>
        <p:nvSpPr>
          <p:cNvPr id="13" name="Rectangle 12">
            <a:extLst>
              <a:ext uri="{FF2B5EF4-FFF2-40B4-BE49-F238E27FC236}">
                <a16:creationId xmlns:a16="http://schemas.microsoft.com/office/drawing/2014/main" id="{E663F740-D72D-4EF5-A232-42E82E89F334}"/>
              </a:ext>
            </a:extLst>
          </p:cNvPr>
          <p:cNvSpPr/>
          <p:nvPr/>
        </p:nvSpPr>
        <p:spPr>
          <a:xfrm>
            <a:off x="0" y="6063615"/>
            <a:ext cx="12192000" cy="75973"/>
          </a:xfrm>
          <a:prstGeom prst="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109613413"/>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3" ma:contentTypeDescription="Create a new document." ma:contentTypeScope="" ma:versionID="618bc19bae1ae606cfd6804c8e2176d6">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e0599e1f8396ab867dd6a01ab5d3ef8a"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BAF11E-4C8F-46A5-BA0A-B8FEFFC25CF1}">
  <ds:schemaRefs>
    <ds:schemaRef ds:uri="http://schemas.microsoft.com/office/2006/documentManagement/types"/>
    <ds:schemaRef ds:uri="http://purl.org/dc/terms/"/>
    <ds:schemaRef ds:uri="http://www.w3.org/XML/1998/namespace"/>
    <ds:schemaRef ds:uri="http://purl.org/dc/dcmitype/"/>
    <ds:schemaRef ds:uri="http://purl.org/dc/elements/1.1/"/>
    <ds:schemaRef ds:uri="2bc55ecc-363e-43e9-bfac-4ba2e86f45ee"/>
    <ds:schemaRef ds:uri="bb5bbb0b-6c89-44d7-be61-0adfe653f983"/>
    <ds:schemaRef ds:uri="http://schemas.openxmlformats.org/package/2006/metadata/core-propertie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234AC158-FAD3-4281-B80C-A8853E20B614}">
  <ds:schemaRefs>
    <ds:schemaRef ds:uri="2bc55ecc-363e-43e9-bfac-4ba2e86f45ee"/>
    <ds:schemaRef ds:uri="bb5bbb0b-6c89-44d7-be61-0adfe653f98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79A8300-276E-4320-9B6B-E5FB4CDB98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237</TotalTime>
  <Words>805</Words>
  <Application>Microsoft Macintosh PowerPoint</Application>
  <PresentationFormat>Widescreen</PresentationFormat>
  <Paragraphs>50</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Franklin Gothic Book</vt:lpstr>
      <vt:lpstr>Garamond</vt:lpstr>
      <vt:lpstr>Office Theme</vt:lpstr>
      <vt:lpstr>PowerPoint Presentation</vt:lpstr>
      <vt:lpstr>AB 1460</vt:lpstr>
      <vt:lpstr>Cañada’s Anti-Racism Framework</vt:lpstr>
      <vt:lpstr>Stragetic Enrollment Management Plan</vt:lpstr>
      <vt:lpstr>Cañada College’s Values</vt:lpstr>
      <vt:lpstr>Educational Master Plan</vt:lpstr>
      <vt:lpstr>Guided Pathways</vt:lpstr>
      <vt:lpstr>Our Need for an Ethnic Studies Faculty</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lastModifiedBy>Eck, David</cp:lastModifiedBy>
  <cp:revision>45</cp:revision>
  <cp:lastPrinted>2016-06-13T15:20:29Z</cp:lastPrinted>
  <dcterms:created xsi:type="dcterms:W3CDTF">2015-08-26T22:52:00Z</dcterms:created>
  <dcterms:modified xsi:type="dcterms:W3CDTF">2020-12-04T00:07:28Z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