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70" r:id="rId6"/>
    <p:sldId id="264" r:id="rId7"/>
    <p:sldId id="257" r:id="rId8"/>
    <p:sldId id="258" r:id="rId9"/>
    <p:sldId id="259" r:id="rId10"/>
    <p:sldId id="260" r:id="rId11"/>
    <p:sldId id="261" r:id="rId12"/>
    <p:sldId id="262" r:id="rId13"/>
    <p:sldId id="263" r:id="rId14"/>
    <p:sldId id="266" r:id="rId15"/>
    <p:sldId id="267"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gel, Karen" initials="EK" lastIdx="1" clrIdx="0">
    <p:extLst>
      <p:ext uri="{19B8F6BF-5375-455C-9EA6-DF929625EA0E}">
        <p15:presenceInfo xmlns:p15="http://schemas.microsoft.com/office/powerpoint/2012/main" userId="S-1-5-21-1304569826-509891136-618671499-520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9942" autoAdjust="0"/>
  </p:normalViewPr>
  <p:slideViewPr>
    <p:cSldViewPr snapToGrid="0">
      <p:cViewPr varScale="1">
        <p:scale>
          <a:sx n="99" d="100"/>
          <a:sy n="99" d="100"/>
        </p:scale>
        <p:origin x="34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xton, Alexander" userId="6967ef01-125a-4eeb-b3fd-af06d545bf78" providerId="ADAL" clId="{3B301952-3DEA-4DF9-AC97-B8A02800B7DA}"/>
    <pc:docChg chg="undo custSel addSld delSld modSld">
      <pc:chgData name="Claxton, Alexander" userId="6967ef01-125a-4eeb-b3fd-af06d545bf78" providerId="ADAL" clId="{3B301952-3DEA-4DF9-AC97-B8A02800B7DA}" dt="2020-10-14T18:50:12.648" v="247"/>
      <pc:docMkLst>
        <pc:docMk/>
      </pc:docMkLst>
      <pc:sldChg chg="addSp delSp modSp add mod modAnim">
        <pc:chgData name="Claxton, Alexander" userId="6967ef01-125a-4eeb-b3fd-af06d545bf78" providerId="ADAL" clId="{3B301952-3DEA-4DF9-AC97-B8A02800B7DA}" dt="2020-10-14T17:20:17.758" v="189"/>
        <pc:sldMkLst>
          <pc:docMk/>
          <pc:sldMk cId="3121906473" sldId="264"/>
        </pc:sldMkLst>
        <pc:spChg chg="mod">
          <ac:chgData name="Claxton, Alexander" userId="6967ef01-125a-4eeb-b3fd-af06d545bf78" providerId="ADAL" clId="{3B301952-3DEA-4DF9-AC97-B8A02800B7DA}" dt="2020-10-14T17:06:23.720" v="78" actId="20577"/>
          <ac:spMkLst>
            <pc:docMk/>
            <pc:sldMk cId="3121906473" sldId="264"/>
            <ac:spMk id="2" creationId="{DF4BD584-E25B-4BB1-AF35-96111F3CE6B2}"/>
          </ac:spMkLst>
        </pc:spChg>
        <pc:spChg chg="del">
          <ac:chgData name="Claxton, Alexander" userId="6967ef01-125a-4eeb-b3fd-af06d545bf78" providerId="ADAL" clId="{3B301952-3DEA-4DF9-AC97-B8A02800B7DA}" dt="2020-10-14T17:16:03.542" v="80"/>
          <ac:spMkLst>
            <pc:docMk/>
            <pc:sldMk cId="3121906473" sldId="264"/>
            <ac:spMk id="3" creationId="{C8D15B1E-4A63-4F10-95DD-220BF863DF7F}"/>
          </ac:spMkLst>
        </pc:spChg>
        <pc:spChg chg="add mod">
          <ac:chgData name="Claxton, Alexander" userId="6967ef01-125a-4eeb-b3fd-af06d545bf78" providerId="ADAL" clId="{3B301952-3DEA-4DF9-AC97-B8A02800B7DA}" dt="2020-10-14T17:19:14.337" v="108" actId="1582"/>
          <ac:spMkLst>
            <pc:docMk/>
            <pc:sldMk cId="3121906473" sldId="264"/>
            <ac:spMk id="7" creationId="{C712CCA3-0B4E-4E49-BA7A-6AAB621D967B}"/>
          </ac:spMkLst>
        </pc:spChg>
        <pc:spChg chg="add mod">
          <ac:chgData name="Claxton, Alexander" userId="6967ef01-125a-4eeb-b3fd-af06d545bf78" providerId="ADAL" clId="{3B301952-3DEA-4DF9-AC97-B8A02800B7DA}" dt="2020-10-14T17:19:34.127" v="115" actId="208"/>
          <ac:spMkLst>
            <pc:docMk/>
            <pc:sldMk cId="3121906473" sldId="264"/>
            <ac:spMk id="8" creationId="{6CCE5973-215F-457D-9789-9D718D1EBF67}"/>
          </ac:spMkLst>
        </pc:spChg>
        <pc:spChg chg="add mod">
          <ac:chgData name="Claxton, Alexander" userId="6967ef01-125a-4eeb-b3fd-af06d545bf78" providerId="ADAL" clId="{3B301952-3DEA-4DF9-AC97-B8A02800B7DA}" dt="2020-10-14T17:19:58.086" v="187" actId="208"/>
          <ac:spMkLst>
            <pc:docMk/>
            <pc:sldMk cId="3121906473" sldId="264"/>
            <ac:spMk id="9" creationId="{14C914ED-5BA5-45CF-B8A3-DC265899887D}"/>
          </ac:spMkLst>
        </pc:spChg>
        <pc:graphicFrameChg chg="add mod">
          <ac:chgData name="Claxton, Alexander" userId="6967ef01-125a-4eeb-b3fd-af06d545bf78" providerId="ADAL" clId="{3B301952-3DEA-4DF9-AC97-B8A02800B7DA}" dt="2020-10-14T17:20:09.636" v="188" actId="167"/>
          <ac:graphicFrameMkLst>
            <pc:docMk/>
            <pc:sldMk cId="3121906473" sldId="264"/>
            <ac:graphicFrameMk id="4" creationId="{CF82E1B9-AE65-4D55-93D5-895DB9851022}"/>
          </ac:graphicFrameMkLst>
        </pc:graphicFrameChg>
        <pc:cxnChg chg="add del mod">
          <ac:chgData name="Claxton, Alexander" userId="6967ef01-125a-4eeb-b3fd-af06d545bf78" providerId="ADAL" clId="{3B301952-3DEA-4DF9-AC97-B8A02800B7DA}" dt="2020-10-14T17:18:45.269" v="104" actId="478"/>
          <ac:cxnSpMkLst>
            <pc:docMk/>
            <pc:sldMk cId="3121906473" sldId="264"/>
            <ac:cxnSpMk id="6" creationId="{DBF09AAB-DEFB-4533-B8E9-E0F16C431618}"/>
          </ac:cxnSpMkLst>
        </pc:cxnChg>
      </pc:sldChg>
      <pc:sldChg chg="addSp delSp modSp add del">
        <pc:chgData name="Claxton, Alexander" userId="6967ef01-125a-4eeb-b3fd-af06d545bf78" providerId="ADAL" clId="{3B301952-3DEA-4DF9-AC97-B8A02800B7DA}" dt="2020-10-14T18:44:33.801" v="218" actId="2696"/>
        <pc:sldMkLst>
          <pc:docMk/>
          <pc:sldMk cId="1244283788" sldId="265"/>
        </pc:sldMkLst>
        <pc:spChg chg="add del mod">
          <ac:chgData name="Claxton, Alexander" userId="6967ef01-125a-4eeb-b3fd-af06d545bf78" providerId="ADAL" clId="{3B301952-3DEA-4DF9-AC97-B8A02800B7DA}" dt="2020-10-14T18:44:23.397" v="215"/>
          <ac:spMkLst>
            <pc:docMk/>
            <pc:sldMk cId="1244283788" sldId="265"/>
            <ac:spMk id="3" creationId="{2473B49D-6E4A-464E-AE03-DFE8535E72DA}"/>
          </ac:spMkLst>
        </pc:spChg>
        <pc:graphicFrameChg chg="add del mod">
          <ac:chgData name="Claxton, Alexander" userId="6967ef01-125a-4eeb-b3fd-af06d545bf78" providerId="ADAL" clId="{3B301952-3DEA-4DF9-AC97-B8A02800B7DA}" dt="2020-10-14T18:43:22.911" v="192"/>
          <ac:graphicFrameMkLst>
            <pc:docMk/>
            <pc:sldMk cId="1244283788" sldId="265"/>
            <ac:graphicFrameMk id="4" creationId="{F2BC1B43-1763-4AFE-AC2C-E179156B074E}"/>
          </ac:graphicFrameMkLst>
        </pc:graphicFrameChg>
        <pc:graphicFrameChg chg="add del mod">
          <ac:chgData name="Claxton, Alexander" userId="6967ef01-125a-4eeb-b3fd-af06d545bf78" providerId="ADAL" clId="{3B301952-3DEA-4DF9-AC97-B8A02800B7DA}" dt="2020-10-14T18:43:31.841" v="194"/>
          <ac:graphicFrameMkLst>
            <pc:docMk/>
            <pc:sldMk cId="1244283788" sldId="265"/>
            <ac:graphicFrameMk id="5" creationId="{8E4E6397-7EC7-42BC-A4F5-D9CF5912D774}"/>
          </ac:graphicFrameMkLst>
        </pc:graphicFrameChg>
      </pc:sldChg>
      <pc:sldChg chg="modSp add">
        <pc:chgData name="Claxton, Alexander" userId="6967ef01-125a-4eeb-b3fd-af06d545bf78" providerId="ADAL" clId="{3B301952-3DEA-4DF9-AC97-B8A02800B7DA}" dt="2020-10-14T18:50:03.873" v="245" actId="20577"/>
        <pc:sldMkLst>
          <pc:docMk/>
          <pc:sldMk cId="4142649338" sldId="266"/>
        </pc:sldMkLst>
        <pc:spChg chg="mod">
          <ac:chgData name="Claxton, Alexander" userId="6967ef01-125a-4eeb-b3fd-af06d545bf78" providerId="ADAL" clId="{3B301952-3DEA-4DF9-AC97-B8A02800B7DA}" dt="2020-10-14T18:50:03.873" v="245" actId="20577"/>
          <ac:spMkLst>
            <pc:docMk/>
            <pc:sldMk cId="4142649338" sldId="266"/>
            <ac:spMk id="2" creationId="{FA6B9760-4F7E-4B9D-A4C9-304B7137C0E7}"/>
          </ac:spMkLst>
        </pc:spChg>
        <pc:spChg chg="mod">
          <ac:chgData name="Claxton, Alexander" userId="6967ef01-125a-4eeb-b3fd-af06d545bf78" providerId="ADAL" clId="{3B301952-3DEA-4DF9-AC97-B8A02800B7DA}" dt="2020-10-14T18:44:51.724" v="221"/>
          <ac:spMkLst>
            <pc:docMk/>
            <pc:sldMk cId="4142649338" sldId="266"/>
            <ac:spMk id="3" creationId="{179032FC-E8FE-4214-9197-EC6079DA9D32}"/>
          </ac:spMkLst>
        </pc:spChg>
      </pc:sldChg>
      <pc:sldChg chg="modSp add">
        <pc:chgData name="Claxton, Alexander" userId="6967ef01-125a-4eeb-b3fd-af06d545bf78" providerId="ADAL" clId="{3B301952-3DEA-4DF9-AC97-B8A02800B7DA}" dt="2020-10-14T18:50:10.353" v="246"/>
        <pc:sldMkLst>
          <pc:docMk/>
          <pc:sldMk cId="481069135" sldId="267"/>
        </pc:sldMkLst>
        <pc:spChg chg="mod">
          <ac:chgData name="Claxton, Alexander" userId="6967ef01-125a-4eeb-b3fd-af06d545bf78" providerId="ADAL" clId="{3B301952-3DEA-4DF9-AC97-B8A02800B7DA}" dt="2020-10-14T18:50:10.353" v="246"/>
          <ac:spMkLst>
            <pc:docMk/>
            <pc:sldMk cId="481069135" sldId="267"/>
            <ac:spMk id="2" creationId="{9DF863A1-8BC6-4606-B46E-EBAD3BAA91B2}"/>
          </ac:spMkLst>
        </pc:spChg>
        <pc:spChg chg="mod">
          <ac:chgData name="Claxton, Alexander" userId="6967ef01-125a-4eeb-b3fd-af06d545bf78" providerId="ADAL" clId="{3B301952-3DEA-4DF9-AC97-B8A02800B7DA}" dt="2020-10-14T18:47:05.480" v="230"/>
          <ac:spMkLst>
            <pc:docMk/>
            <pc:sldMk cId="481069135" sldId="267"/>
            <ac:spMk id="3" creationId="{72A320C1-5FB2-4E39-9187-39E937E138F8}"/>
          </ac:spMkLst>
        </pc:spChg>
      </pc:sldChg>
      <pc:sldChg chg="modSp add">
        <pc:chgData name="Claxton, Alexander" userId="6967ef01-125a-4eeb-b3fd-af06d545bf78" providerId="ADAL" clId="{3B301952-3DEA-4DF9-AC97-B8A02800B7DA}" dt="2020-10-14T18:50:12.648" v="247"/>
        <pc:sldMkLst>
          <pc:docMk/>
          <pc:sldMk cId="294434463" sldId="268"/>
        </pc:sldMkLst>
        <pc:spChg chg="mod">
          <ac:chgData name="Claxton, Alexander" userId="6967ef01-125a-4eeb-b3fd-af06d545bf78" providerId="ADAL" clId="{3B301952-3DEA-4DF9-AC97-B8A02800B7DA}" dt="2020-10-14T18:50:12.648" v="247"/>
          <ac:spMkLst>
            <pc:docMk/>
            <pc:sldMk cId="294434463" sldId="268"/>
            <ac:spMk id="2" creationId="{CB122C46-5074-4518-B224-479D7BD9112E}"/>
          </ac:spMkLst>
        </pc:spChg>
        <pc:spChg chg="mod">
          <ac:chgData name="Claxton, Alexander" userId="6967ef01-125a-4eeb-b3fd-af06d545bf78" providerId="ADAL" clId="{3B301952-3DEA-4DF9-AC97-B8A02800B7DA}" dt="2020-10-14T18:49:35.988" v="242" actId="27636"/>
          <ac:spMkLst>
            <pc:docMk/>
            <pc:sldMk cId="294434463" sldId="268"/>
            <ac:spMk id="3" creationId="{F40C3088-743F-4DF7-AB24-318533397B0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claxtona\Dropbox%20(SMCCD)\PRIE%20-%20Canada%20College\Surveys\Graduation%20Survey\Ca&#241;ada%20College%20Survey%20of%20Graduates_%202019-20_June%2022,%202020_08.46.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88303439992921"/>
          <c:y val="3.0362608219768775E-2"/>
          <c:w val="0.48202215451215125"/>
          <c:h val="0.89535006544152707"/>
        </c:manualLayout>
      </c:layout>
      <c:barChart>
        <c:barDir val="bar"/>
        <c:grouping val="clustered"/>
        <c:varyColors val="0"/>
        <c:ser>
          <c:idx val="0"/>
          <c:order val="0"/>
          <c:spPr>
            <a:solidFill>
              <a:schemeClr val="accent1"/>
            </a:solidFill>
            <a:ln>
              <a:noFill/>
            </a:ln>
            <a:effectLst/>
          </c:spPr>
          <c:invertIfNegative val="0"/>
          <c:cat>
            <c:strRef>
              <c:f>Pivot!$O$26:$Y$26</c:f>
              <c:strCache>
                <c:ptCount val="11"/>
                <c:pt idx="0">
                  <c:v>Select, evaluate, and use information to investigate a point of view</c:v>
                </c:pt>
                <c:pt idx="1">
                  <c:v>Use information to support a conclusion</c:v>
                </c:pt>
                <c:pt idx="2">
                  <c:v>Engage in problem solving</c:v>
                </c:pt>
                <c:pt idx="3">
                  <c:v>Identify credible sources of information</c:v>
                </c:pt>
                <c:pt idx="4">
                  <c:v>Think originally and apply creative solutions</c:v>
                </c:pt>
                <c:pt idx="5">
                  <c:v>Manage my time</c:v>
                </c:pt>
                <c:pt idx="6">
                  <c:v>Generate new ideas that synthesize more than one concept</c:v>
                </c:pt>
                <c:pt idx="7">
                  <c:v>Convey my ideas confidently both orally and in writing</c:v>
                </c:pt>
                <c:pt idx="8">
                  <c:v>Understand and interpret various points of view in a world of diverse peoples and cultures</c:v>
                </c:pt>
                <c:pt idx="9">
                  <c:v>Engage with diverse groups across the campus community</c:v>
                </c:pt>
                <c:pt idx="10">
                  <c:v>Represent complex data in various mathematical forms (e.g., equations, graphs, diagrams, tables, and words)</c:v>
                </c:pt>
              </c:strCache>
            </c:strRef>
          </c:cat>
          <c:val>
            <c:numRef>
              <c:f>Pivot!$O$27:$Y$27</c:f>
              <c:numCache>
                <c:formatCode>General</c:formatCode>
                <c:ptCount val="11"/>
                <c:pt idx="0">
                  <c:v>3.5381165919282513</c:v>
                </c:pt>
                <c:pt idx="1">
                  <c:v>3.5113122171945701</c:v>
                </c:pt>
                <c:pt idx="2">
                  <c:v>3.4977578475336322</c:v>
                </c:pt>
                <c:pt idx="3">
                  <c:v>3.5590909090909091</c:v>
                </c:pt>
                <c:pt idx="4">
                  <c:v>3.5294117647058822</c:v>
                </c:pt>
                <c:pt idx="5" formatCode="0.00">
                  <c:v>3.4054054054054053</c:v>
                </c:pt>
                <c:pt idx="6">
                  <c:v>3.497737556561086</c:v>
                </c:pt>
                <c:pt idx="7">
                  <c:v>3.4684684684684686</c:v>
                </c:pt>
                <c:pt idx="8">
                  <c:v>3.4954954954954953</c:v>
                </c:pt>
                <c:pt idx="9">
                  <c:v>3.3909090909090911</c:v>
                </c:pt>
                <c:pt idx="10">
                  <c:v>3.182648401826484</c:v>
                </c:pt>
              </c:numCache>
            </c:numRef>
          </c:val>
          <c:extLst>
            <c:ext xmlns:c16="http://schemas.microsoft.com/office/drawing/2014/chart" uri="{C3380CC4-5D6E-409C-BE32-E72D297353CC}">
              <c16:uniqueId val="{00000000-3DEC-48B1-BA0A-CBCC951C4B18}"/>
            </c:ext>
          </c:extLst>
        </c:ser>
        <c:dLbls>
          <c:showLegendKey val="0"/>
          <c:showVal val="0"/>
          <c:showCatName val="0"/>
          <c:showSerName val="0"/>
          <c:showPercent val="0"/>
          <c:showBubbleSize val="0"/>
        </c:dLbls>
        <c:gapWidth val="74"/>
        <c:axId val="1444717711"/>
        <c:axId val="1446337583"/>
      </c:barChart>
      <c:catAx>
        <c:axId val="14447177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0"/>
          <a:lstStyle/>
          <a:p>
            <a:pPr>
              <a:defRPr sz="1200" b="0" i="0" u="none" strike="noStrike" kern="1200" baseline="0">
                <a:solidFill>
                  <a:schemeClr val="tx1">
                    <a:lumMod val="65000"/>
                    <a:lumOff val="35000"/>
                  </a:schemeClr>
                </a:solidFill>
                <a:latin typeface="+mn-lt"/>
                <a:ea typeface="+mn-ea"/>
                <a:cs typeface="+mn-cs"/>
              </a:defRPr>
            </a:pPr>
            <a:endParaRPr lang="en-US"/>
          </a:p>
        </c:txPr>
        <c:crossAx val="1446337583"/>
        <c:crosses val="autoZero"/>
        <c:auto val="1"/>
        <c:lblAlgn val="ctr"/>
        <c:lblOffset val="100"/>
        <c:noMultiLvlLbl val="0"/>
      </c:catAx>
      <c:valAx>
        <c:axId val="1446337583"/>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447177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913C01-E0AE-446E-8349-06B51CF311E5}" type="datetimeFigureOut">
              <a:rPr lang="en-US" smtClean="0"/>
              <a:t>10/15/2020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C69873-0827-4AD0-B43B-1F94D59CCDF2}" type="slidenum">
              <a:rPr lang="en-US" smtClean="0"/>
              <a:t>‹#›</a:t>
            </a:fld>
            <a:endParaRPr lang="en-US"/>
          </a:p>
        </p:txBody>
      </p:sp>
    </p:spTree>
    <p:extLst>
      <p:ext uri="{BB962C8B-B14F-4D97-AF65-F5344CB8AC3E}">
        <p14:creationId xmlns:p14="http://schemas.microsoft.com/office/powerpoint/2010/main" val="566959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high ratings across the board, </a:t>
            </a:r>
          </a:p>
          <a:p>
            <a:endParaRPr lang="en-US" dirty="0"/>
          </a:p>
          <a:p>
            <a:r>
              <a:rPr lang="en-US" dirty="0"/>
              <a:t>No substantial differences across common equity variables for any question</a:t>
            </a:r>
          </a:p>
        </p:txBody>
      </p:sp>
      <p:sp>
        <p:nvSpPr>
          <p:cNvPr id="4" name="Slide Number Placeholder 3"/>
          <p:cNvSpPr>
            <a:spLocks noGrp="1"/>
          </p:cNvSpPr>
          <p:nvPr>
            <p:ph type="sldNum" sz="quarter" idx="5"/>
          </p:nvPr>
        </p:nvSpPr>
        <p:spPr/>
        <p:txBody>
          <a:bodyPr/>
          <a:lstStyle/>
          <a:p>
            <a:fld id="{ABC69873-0827-4AD0-B43B-1F94D59CCDF2}" type="slidenum">
              <a:rPr lang="en-US" smtClean="0"/>
              <a:t>3</a:t>
            </a:fld>
            <a:endParaRPr lang="en-US"/>
          </a:p>
        </p:txBody>
      </p:sp>
    </p:spTree>
    <p:extLst>
      <p:ext uri="{BB962C8B-B14F-4D97-AF65-F5344CB8AC3E}">
        <p14:creationId xmlns:p14="http://schemas.microsoft.com/office/powerpoint/2010/main" val="3392543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2CFF-E8C7-4B5E-960B-BA2634F654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58677F-EA16-4443-89C5-435E124208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432DD4-3823-4ABA-8FE8-0DA8A146ADE9}"/>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5" name="Footer Placeholder 4">
            <a:extLst>
              <a:ext uri="{FF2B5EF4-FFF2-40B4-BE49-F238E27FC236}">
                <a16:creationId xmlns:a16="http://schemas.microsoft.com/office/drawing/2014/main" id="{2ADDC69F-4FA9-459B-9F44-0A1003762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DA496-99AD-41CA-9B85-F9E453FD8BF6}"/>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455750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F0A4-5F59-425A-BC43-58B7AFFC00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C1CA5C-D674-4616-8026-CDCD6EF895F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5C81EB-C62C-4F95-B0AB-BA71EB61CD19}"/>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5" name="Footer Placeholder 4">
            <a:extLst>
              <a:ext uri="{FF2B5EF4-FFF2-40B4-BE49-F238E27FC236}">
                <a16:creationId xmlns:a16="http://schemas.microsoft.com/office/drawing/2014/main" id="{FEE306CF-E53F-4F4C-9DBA-81D6452A0F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049164-A835-44B9-96D6-E01D7A2CA0EF}"/>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33643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A63BE2-1305-4723-8F27-93D0CE7328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2FB13F-F145-4A62-AD12-CEA3ED1AE7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10D3B2-650E-46D3-8BE7-2A83C5D10CBC}"/>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5" name="Footer Placeholder 4">
            <a:extLst>
              <a:ext uri="{FF2B5EF4-FFF2-40B4-BE49-F238E27FC236}">
                <a16:creationId xmlns:a16="http://schemas.microsoft.com/office/drawing/2014/main" id="{06037DCF-328E-4B83-90FD-EBE23D3966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BD6440-9FCD-4C63-9033-10BDCB1D8FF0}"/>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118393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9A15-B9D4-4ADD-9D91-934515BB70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F729D9-C6F9-42E7-9B2D-A998EF7F1E0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CE2DBE-F44B-4E77-9D4D-C976A91F1499}"/>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5" name="Footer Placeholder 4">
            <a:extLst>
              <a:ext uri="{FF2B5EF4-FFF2-40B4-BE49-F238E27FC236}">
                <a16:creationId xmlns:a16="http://schemas.microsoft.com/office/drawing/2014/main" id="{895F02B7-EAC2-4D6F-895E-9825DDFB36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4D1BF0-5C9E-4AF9-B471-5CD8BDE23F92}"/>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387986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5F9A9-27D4-46D4-8EB9-51365CCDFA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B8022A-F770-440F-951C-A52A054691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B7A8E12-E292-4F8A-9E9E-8ABBC2284099}"/>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5" name="Footer Placeholder 4">
            <a:extLst>
              <a:ext uri="{FF2B5EF4-FFF2-40B4-BE49-F238E27FC236}">
                <a16:creationId xmlns:a16="http://schemas.microsoft.com/office/drawing/2014/main" id="{BF3B78E9-74B4-4B93-A914-FCD9A708C7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D85D04-848A-4769-8B3C-1C7898538E56}"/>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91472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38FCD-043E-4784-98F2-6E8CF4C973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5FE406-4E8A-43B9-9A0F-A810B5D286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B90747-58C5-483F-97F8-25B26D51A3D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2211E5-1E9A-4E11-865E-B7EE290B9C87}"/>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6" name="Footer Placeholder 5">
            <a:extLst>
              <a:ext uri="{FF2B5EF4-FFF2-40B4-BE49-F238E27FC236}">
                <a16:creationId xmlns:a16="http://schemas.microsoft.com/office/drawing/2014/main" id="{91944A18-8D0F-47AE-86B1-EB6702E345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8642C0-69AB-4AE1-A07F-E782A16151A4}"/>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3213558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80AC-8EF8-4FEB-8E9E-61C701208D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EF4650-62D0-449A-B920-8ACC81CD7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39E591-CC45-48A1-A828-C8F130C6DEB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71607B-857B-4F4F-ABAA-2BFFA1F92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36B309F-BE4D-4D76-A65D-53DEE42DBDC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5B1A64-9351-4F60-A63F-93A0BE59E554}"/>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8" name="Footer Placeholder 7">
            <a:extLst>
              <a:ext uri="{FF2B5EF4-FFF2-40B4-BE49-F238E27FC236}">
                <a16:creationId xmlns:a16="http://schemas.microsoft.com/office/drawing/2014/main" id="{9234FE60-503C-40F5-993D-943C3D3363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82D1D0-DA5B-4764-A9FE-601815F46A9A}"/>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996084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9D8C-F274-4CEC-9CD9-5F2EC00FD6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870A8F-513C-409B-9531-48D48826E26B}"/>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4" name="Footer Placeholder 3">
            <a:extLst>
              <a:ext uri="{FF2B5EF4-FFF2-40B4-BE49-F238E27FC236}">
                <a16:creationId xmlns:a16="http://schemas.microsoft.com/office/drawing/2014/main" id="{8F27612B-C016-4E4C-9B94-A3DCB9D108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AE9CA0-4434-4208-BF41-C24982DA0DC2}"/>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8590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C7F552-E3B7-4E8D-A7A3-F3CEB414E580}"/>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3" name="Footer Placeholder 2">
            <a:extLst>
              <a:ext uri="{FF2B5EF4-FFF2-40B4-BE49-F238E27FC236}">
                <a16:creationId xmlns:a16="http://schemas.microsoft.com/office/drawing/2014/main" id="{15139EDB-0EFE-42DE-B9C5-15B37823FA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89DF98-9FE5-4660-8A44-F9C844AC292C}"/>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269833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8A17-2D98-4480-B4A1-6674FD5838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038076-7A46-4633-8C72-DDDE5D4472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B7923-9E1A-403A-AF48-87812A425F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FFC670-8249-461E-8F71-B31E6B8B0356}"/>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6" name="Footer Placeholder 5">
            <a:extLst>
              <a:ext uri="{FF2B5EF4-FFF2-40B4-BE49-F238E27FC236}">
                <a16:creationId xmlns:a16="http://schemas.microsoft.com/office/drawing/2014/main" id="{336BB48C-40A8-493C-A942-64593DFFD8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D79F04-6B7A-4F3E-8057-2E800D316AC2}"/>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428012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89C79-FADB-4860-A824-3007B6C0D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689F8C-CEA6-437D-BF96-C3C516404B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423326-9C1F-4DF1-B51E-6248313AE9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792592-D9AD-4419-B7B2-D6C4C7164EEA}"/>
              </a:ext>
            </a:extLst>
          </p:cNvPr>
          <p:cNvSpPr>
            <a:spLocks noGrp="1"/>
          </p:cNvSpPr>
          <p:nvPr>
            <p:ph type="dt" sz="half" idx="10"/>
          </p:nvPr>
        </p:nvSpPr>
        <p:spPr/>
        <p:txBody>
          <a:bodyPr/>
          <a:lstStyle/>
          <a:p>
            <a:fld id="{C0B7EA24-CF52-4158-9E0D-63CD430781C4}" type="datetimeFigureOut">
              <a:rPr lang="en-US" smtClean="0"/>
              <a:t>10/15/2020</a:t>
            </a:fld>
            <a:endParaRPr lang="en-US"/>
          </a:p>
        </p:txBody>
      </p:sp>
      <p:sp>
        <p:nvSpPr>
          <p:cNvPr id="6" name="Footer Placeholder 5">
            <a:extLst>
              <a:ext uri="{FF2B5EF4-FFF2-40B4-BE49-F238E27FC236}">
                <a16:creationId xmlns:a16="http://schemas.microsoft.com/office/drawing/2014/main" id="{6E0F2031-57C7-4AD3-B474-EEDB902AC4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02E75F-79F4-4827-8DF4-162F02D9EBEC}"/>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422177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6AF448-FBAF-4782-88DF-50BE3F4293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7C54B5-BC6E-486E-AB0D-F23E47517E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285BC-DA7A-4F9C-898C-ED2B8078B8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B7EA24-CF52-4158-9E0D-63CD430781C4}" type="datetimeFigureOut">
              <a:rPr lang="en-US" smtClean="0"/>
              <a:t>10/15/2020</a:t>
            </a:fld>
            <a:endParaRPr lang="en-US"/>
          </a:p>
        </p:txBody>
      </p:sp>
      <p:sp>
        <p:nvSpPr>
          <p:cNvPr id="5" name="Footer Placeholder 4">
            <a:extLst>
              <a:ext uri="{FF2B5EF4-FFF2-40B4-BE49-F238E27FC236}">
                <a16:creationId xmlns:a16="http://schemas.microsoft.com/office/drawing/2014/main" id="{80490F32-000D-4419-8557-D9D85D5E5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4B7560-0DE2-4411-929A-41BE0DCE60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D3328-37AA-449A-8940-BBF51E2906CC}" type="slidenum">
              <a:rPr lang="en-US" smtClean="0"/>
              <a:t>‹#›</a:t>
            </a:fld>
            <a:endParaRPr lang="en-US"/>
          </a:p>
        </p:txBody>
      </p:sp>
    </p:spTree>
    <p:extLst>
      <p:ext uri="{BB962C8B-B14F-4D97-AF65-F5344CB8AC3E}">
        <p14:creationId xmlns:p14="http://schemas.microsoft.com/office/powerpoint/2010/main" val="3154729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4D872-1E01-4112-AADE-36E0E2F4B197}"/>
              </a:ext>
            </a:extLst>
          </p:cNvPr>
          <p:cNvSpPr>
            <a:spLocks noGrp="1"/>
          </p:cNvSpPr>
          <p:nvPr>
            <p:ph type="ctrTitle"/>
          </p:nvPr>
        </p:nvSpPr>
        <p:spPr/>
        <p:txBody>
          <a:bodyPr/>
          <a:lstStyle/>
          <a:p>
            <a:r>
              <a:rPr lang="en-US" dirty="0"/>
              <a:t>Graduation Survey</a:t>
            </a:r>
          </a:p>
        </p:txBody>
      </p:sp>
      <p:sp>
        <p:nvSpPr>
          <p:cNvPr id="3" name="Subtitle 2">
            <a:extLst>
              <a:ext uri="{FF2B5EF4-FFF2-40B4-BE49-F238E27FC236}">
                <a16:creationId xmlns:a16="http://schemas.microsoft.com/office/drawing/2014/main" id="{4CC4E9BC-FDF9-41AA-BF79-AA1269E1F0CD}"/>
              </a:ext>
            </a:extLst>
          </p:cNvPr>
          <p:cNvSpPr>
            <a:spLocks noGrp="1"/>
          </p:cNvSpPr>
          <p:nvPr>
            <p:ph type="subTitle" idx="1"/>
          </p:nvPr>
        </p:nvSpPr>
        <p:spPr/>
        <p:txBody>
          <a:bodyPr>
            <a:normAutofit lnSpcReduction="10000"/>
          </a:bodyPr>
          <a:lstStyle/>
          <a:p>
            <a:r>
              <a:rPr lang="en-US" dirty="0"/>
              <a:t>Presented to the Planning &amp; Budgeting Council</a:t>
            </a:r>
          </a:p>
          <a:p>
            <a:r>
              <a:rPr lang="en-US" dirty="0"/>
              <a:t>October 21, 2020</a:t>
            </a:r>
          </a:p>
          <a:p>
            <a:endParaRPr lang="en-US" dirty="0"/>
          </a:p>
          <a:p>
            <a:r>
              <a:rPr lang="en-US" dirty="0"/>
              <a:t>Office of Planning, Research &amp; Institutional Effectiveness</a:t>
            </a:r>
          </a:p>
        </p:txBody>
      </p:sp>
    </p:spTree>
    <p:extLst>
      <p:ext uri="{BB962C8B-B14F-4D97-AF65-F5344CB8AC3E}">
        <p14:creationId xmlns:p14="http://schemas.microsoft.com/office/powerpoint/2010/main" val="1951515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0723E-A79B-464C-B15F-EEF4812A0522}"/>
              </a:ext>
            </a:extLst>
          </p:cNvPr>
          <p:cNvSpPr>
            <a:spLocks noGrp="1"/>
          </p:cNvSpPr>
          <p:nvPr>
            <p:ph type="title"/>
          </p:nvPr>
        </p:nvSpPr>
        <p:spPr/>
        <p:txBody>
          <a:bodyPr/>
          <a:lstStyle/>
          <a:p>
            <a:r>
              <a:rPr lang="en-US" dirty="0"/>
              <a:t>Campus – Scheduling</a:t>
            </a:r>
          </a:p>
        </p:txBody>
      </p:sp>
      <p:sp>
        <p:nvSpPr>
          <p:cNvPr id="3" name="Content Placeholder 2">
            <a:extLst>
              <a:ext uri="{FF2B5EF4-FFF2-40B4-BE49-F238E27FC236}">
                <a16:creationId xmlns:a16="http://schemas.microsoft.com/office/drawing/2014/main" id="{A81B5FA7-C826-4B24-88C3-6A7E8E378732}"/>
              </a:ext>
            </a:extLst>
          </p:cNvPr>
          <p:cNvSpPr>
            <a:spLocks noGrp="1"/>
          </p:cNvSpPr>
          <p:nvPr>
            <p:ph idx="1"/>
          </p:nvPr>
        </p:nvSpPr>
        <p:spPr/>
        <p:txBody>
          <a:bodyPr/>
          <a:lstStyle/>
          <a:p>
            <a:r>
              <a:rPr lang="en-US" dirty="0"/>
              <a:t>“Just wish there was more variety for night classes and for working adults”</a:t>
            </a:r>
          </a:p>
          <a:p>
            <a:endParaRPr lang="en-US" dirty="0"/>
          </a:p>
          <a:p>
            <a:r>
              <a:rPr lang="en-US" dirty="0"/>
              <a:t>“[T]he classes schedule because I was working at the same time. However, San Mateo and Skyline College were an option to take the classes as well.”</a:t>
            </a:r>
          </a:p>
          <a:p>
            <a:endParaRPr lang="en-US" dirty="0"/>
          </a:p>
          <a:p>
            <a:endParaRPr lang="en-US" dirty="0"/>
          </a:p>
        </p:txBody>
      </p:sp>
    </p:spTree>
    <p:extLst>
      <p:ext uri="{BB962C8B-B14F-4D97-AF65-F5344CB8AC3E}">
        <p14:creationId xmlns:p14="http://schemas.microsoft.com/office/powerpoint/2010/main" val="2121150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B9760-4F7E-4B9D-A4C9-304B7137C0E7}"/>
              </a:ext>
            </a:extLst>
          </p:cNvPr>
          <p:cNvSpPr>
            <a:spLocks noGrp="1"/>
          </p:cNvSpPr>
          <p:nvPr>
            <p:ph type="title"/>
          </p:nvPr>
        </p:nvSpPr>
        <p:spPr/>
        <p:txBody>
          <a:bodyPr/>
          <a:lstStyle/>
          <a:p>
            <a:r>
              <a:rPr lang="en-US" dirty="0"/>
              <a:t>One learning experience you had that has helped shape who you are.</a:t>
            </a:r>
          </a:p>
        </p:txBody>
      </p:sp>
      <p:sp>
        <p:nvSpPr>
          <p:cNvPr id="3" name="Content Placeholder 2">
            <a:extLst>
              <a:ext uri="{FF2B5EF4-FFF2-40B4-BE49-F238E27FC236}">
                <a16:creationId xmlns:a16="http://schemas.microsoft.com/office/drawing/2014/main" id="{179032FC-E8FE-4214-9197-EC6079DA9D32}"/>
              </a:ext>
            </a:extLst>
          </p:cNvPr>
          <p:cNvSpPr>
            <a:spLocks noGrp="1"/>
          </p:cNvSpPr>
          <p:nvPr>
            <p:ph idx="1"/>
          </p:nvPr>
        </p:nvSpPr>
        <p:spPr/>
        <p:txBody>
          <a:bodyPr/>
          <a:lstStyle/>
          <a:p>
            <a:r>
              <a:rPr lang="en-US" dirty="0"/>
              <a:t>All of the faculty at Cañada are awesome and supportive</a:t>
            </a:r>
          </a:p>
          <a:p>
            <a:endParaRPr lang="en-US" dirty="0"/>
          </a:p>
          <a:p>
            <a:r>
              <a:rPr lang="en-US" dirty="0"/>
              <a:t>All professors really encouraged team work and study groups which helped me to be successful in the different courses and even now as a nursing student among a really big class. I can only say great things about my experience at Canada. I collaborated and made friends with people I really never expected and I am so lucky to have done so. </a:t>
            </a:r>
          </a:p>
        </p:txBody>
      </p:sp>
    </p:spTree>
    <p:extLst>
      <p:ext uri="{BB962C8B-B14F-4D97-AF65-F5344CB8AC3E}">
        <p14:creationId xmlns:p14="http://schemas.microsoft.com/office/powerpoint/2010/main" val="414264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863A1-8BC6-4606-B46E-EBAD3BAA91B2}"/>
              </a:ext>
            </a:extLst>
          </p:cNvPr>
          <p:cNvSpPr>
            <a:spLocks noGrp="1"/>
          </p:cNvSpPr>
          <p:nvPr>
            <p:ph type="title"/>
          </p:nvPr>
        </p:nvSpPr>
        <p:spPr/>
        <p:txBody>
          <a:bodyPr/>
          <a:lstStyle/>
          <a:p>
            <a:r>
              <a:rPr lang="en-US" dirty="0"/>
              <a:t>One learning experience you had that has helped shape who you are.</a:t>
            </a:r>
          </a:p>
        </p:txBody>
      </p:sp>
      <p:sp>
        <p:nvSpPr>
          <p:cNvPr id="3" name="Content Placeholder 2">
            <a:extLst>
              <a:ext uri="{FF2B5EF4-FFF2-40B4-BE49-F238E27FC236}">
                <a16:creationId xmlns:a16="http://schemas.microsoft.com/office/drawing/2014/main" id="{72A320C1-5FB2-4E39-9187-39E937E138F8}"/>
              </a:ext>
            </a:extLst>
          </p:cNvPr>
          <p:cNvSpPr>
            <a:spLocks noGrp="1"/>
          </p:cNvSpPr>
          <p:nvPr>
            <p:ph idx="1"/>
          </p:nvPr>
        </p:nvSpPr>
        <p:spPr/>
        <p:txBody>
          <a:bodyPr/>
          <a:lstStyle/>
          <a:p>
            <a:r>
              <a:rPr lang="en-US" dirty="0"/>
              <a:t>Any learning experiencing that took me out of my comfort zone. This is where growth happened.</a:t>
            </a:r>
          </a:p>
          <a:p>
            <a:endParaRPr lang="en-US" dirty="0"/>
          </a:p>
          <a:p>
            <a:r>
              <a:rPr lang="en-US" dirty="0"/>
              <a:t>At Cañada I realized that I’m actually really good at science and it opened my eyes to the fact and I’m smart and capable </a:t>
            </a:r>
          </a:p>
          <a:p>
            <a:endParaRPr lang="en-US" dirty="0"/>
          </a:p>
          <a:p>
            <a:r>
              <a:rPr lang="en-US" dirty="0"/>
              <a:t>I learned that I am responsible for my own success! I learned to become an active learner, by communicating not only with my professors but also with my classmates.</a:t>
            </a:r>
          </a:p>
        </p:txBody>
      </p:sp>
    </p:spTree>
    <p:extLst>
      <p:ext uri="{BB962C8B-B14F-4D97-AF65-F5344CB8AC3E}">
        <p14:creationId xmlns:p14="http://schemas.microsoft.com/office/powerpoint/2010/main" val="481069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22C46-5074-4518-B224-479D7BD9112E}"/>
              </a:ext>
            </a:extLst>
          </p:cNvPr>
          <p:cNvSpPr>
            <a:spLocks noGrp="1"/>
          </p:cNvSpPr>
          <p:nvPr>
            <p:ph type="title"/>
          </p:nvPr>
        </p:nvSpPr>
        <p:spPr/>
        <p:txBody>
          <a:bodyPr/>
          <a:lstStyle/>
          <a:p>
            <a:r>
              <a:rPr lang="en-US" dirty="0"/>
              <a:t>One learning experience you had that has helped shape who you are.</a:t>
            </a:r>
          </a:p>
        </p:txBody>
      </p:sp>
      <p:sp>
        <p:nvSpPr>
          <p:cNvPr id="3" name="Content Placeholder 2">
            <a:extLst>
              <a:ext uri="{FF2B5EF4-FFF2-40B4-BE49-F238E27FC236}">
                <a16:creationId xmlns:a16="http://schemas.microsoft.com/office/drawing/2014/main" id="{F40C3088-743F-4DF7-AB24-318533397B0A}"/>
              </a:ext>
            </a:extLst>
          </p:cNvPr>
          <p:cNvSpPr>
            <a:spLocks noGrp="1"/>
          </p:cNvSpPr>
          <p:nvPr>
            <p:ph idx="1"/>
          </p:nvPr>
        </p:nvSpPr>
        <p:spPr/>
        <p:txBody>
          <a:bodyPr>
            <a:normAutofit lnSpcReduction="10000"/>
          </a:bodyPr>
          <a:lstStyle/>
          <a:p>
            <a:r>
              <a:rPr lang="en-US" dirty="0"/>
              <a:t>Learning English as a second language has been a bridge to my success in my life.</a:t>
            </a:r>
          </a:p>
          <a:p>
            <a:endParaRPr lang="en-US" dirty="0"/>
          </a:p>
          <a:p>
            <a:r>
              <a:rPr lang="en-US" dirty="0"/>
              <a:t>Retention Specialist, Counselors, and teachers have been very supportive in us adult learners returning to school. I cannot thank the staff enough.</a:t>
            </a:r>
          </a:p>
          <a:p>
            <a:endParaRPr lang="en-US" dirty="0"/>
          </a:p>
          <a:p>
            <a:r>
              <a:rPr lang="en-US" dirty="0"/>
              <a:t>The support/community Canada college has is one of the things that kept me in school. There's help for everything and there was always someone I could turn to.</a:t>
            </a:r>
          </a:p>
        </p:txBody>
      </p:sp>
    </p:spTree>
    <p:extLst>
      <p:ext uri="{BB962C8B-B14F-4D97-AF65-F5344CB8AC3E}">
        <p14:creationId xmlns:p14="http://schemas.microsoft.com/office/powerpoint/2010/main" val="294434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4145-8D3A-4EFF-BA21-34BF01C79229}"/>
              </a:ext>
            </a:extLst>
          </p:cNvPr>
          <p:cNvSpPr>
            <a:spLocks noGrp="1"/>
          </p:cNvSpPr>
          <p:nvPr>
            <p:ph type="title"/>
          </p:nvPr>
        </p:nvSpPr>
        <p:spPr/>
        <p:txBody>
          <a:bodyPr/>
          <a:lstStyle/>
          <a:p>
            <a:r>
              <a:rPr lang="en-US" dirty="0"/>
              <a:t>Demographics</a:t>
            </a:r>
          </a:p>
        </p:txBody>
      </p:sp>
      <p:sp>
        <p:nvSpPr>
          <p:cNvPr id="5" name="Content Placeholder 4">
            <a:extLst>
              <a:ext uri="{FF2B5EF4-FFF2-40B4-BE49-F238E27FC236}">
                <a16:creationId xmlns:a16="http://schemas.microsoft.com/office/drawing/2014/main" id="{98153BF4-9BFC-4608-91DD-61D557935324}"/>
              </a:ext>
            </a:extLst>
          </p:cNvPr>
          <p:cNvSpPr>
            <a:spLocks noGrp="1"/>
          </p:cNvSpPr>
          <p:nvPr>
            <p:ph sz="half" idx="1"/>
          </p:nvPr>
        </p:nvSpPr>
        <p:spPr/>
        <p:txBody>
          <a:bodyPr/>
          <a:lstStyle/>
          <a:p>
            <a:r>
              <a:rPr lang="en-US" dirty="0"/>
              <a:t>Slight differences amongst age groups</a:t>
            </a:r>
          </a:p>
          <a:p>
            <a:endParaRPr lang="en-US" dirty="0"/>
          </a:p>
          <a:p>
            <a:r>
              <a:rPr lang="en-US" dirty="0"/>
              <a:t>Slight over representation of Hispanic students</a:t>
            </a:r>
          </a:p>
          <a:p>
            <a:endParaRPr lang="en-US" dirty="0"/>
          </a:p>
          <a:p>
            <a:endParaRPr lang="en-US" dirty="0"/>
          </a:p>
        </p:txBody>
      </p:sp>
      <p:graphicFrame>
        <p:nvGraphicFramePr>
          <p:cNvPr id="7" name="Content Placeholder 6">
            <a:extLst>
              <a:ext uri="{FF2B5EF4-FFF2-40B4-BE49-F238E27FC236}">
                <a16:creationId xmlns:a16="http://schemas.microsoft.com/office/drawing/2014/main" id="{036F9544-6C33-44D8-BB7A-37FFB45E3C5F}"/>
              </a:ext>
            </a:extLst>
          </p:cNvPr>
          <p:cNvGraphicFramePr>
            <a:graphicFrameLocks noGrp="1"/>
          </p:cNvGraphicFramePr>
          <p:nvPr>
            <p:ph sz="half" idx="2"/>
            <p:extLst>
              <p:ext uri="{D42A27DB-BD31-4B8C-83A1-F6EECF244321}">
                <p14:modId xmlns:p14="http://schemas.microsoft.com/office/powerpoint/2010/main" val="721814542"/>
              </p:ext>
            </p:extLst>
          </p:nvPr>
        </p:nvGraphicFramePr>
        <p:xfrm>
          <a:off x="6616460" y="641985"/>
          <a:ext cx="5181600" cy="5574030"/>
        </p:xfrm>
        <a:graphic>
          <a:graphicData uri="http://schemas.openxmlformats.org/drawingml/2006/table">
            <a:tbl>
              <a:tblPr/>
              <a:tblGrid>
                <a:gridCol w="1904308">
                  <a:extLst>
                    <a:ext uri="{9D8B030D-6E8A-4147-A177-3AD203B41FA5}">
                      <a16:colId xmlns:a16="http://schemas.microsoft.com/office/drawing/2014/main" val="1589357967"/>
                    </a:ext>
                  </a:extLst>
                </a:gridCol>
                <a:gridCol w="1711527">
                  <a:extLst>
                    <a:ext uri="{9D8B030D-6E8A-4147-A177-3AD203B41FA5}">
                      <a16:colId xmlns:a16="http://schemas.microsoft.com/office/drawing/2014/main" val="3641524718"/>
                    </a:ext>
                  </a:extLst>
                </a:gridCol>
                <a:gridCol w="1565765">
                  <a:extLst>
                    <a:ext uri="{9D8B030D-6E8A-4147-A177-3AD203B41FA5}">
                      <a16:colId xmlns:a16="http://schemas.microsoft.com/office/drawing/2014/main" val="3637881823"/>
                    </a:ext>
                  </a:extLst>
                </a:gridCol>
              </a:tblGrid>
              <a:tr h="190500">
                <a:tc>
                  <a:txBody>
                    <a:bodyPr/>
                    <a:lstStyle/>
                    <a:p>
                      <a:pPr algn="ctr" fontAlgn="b"/>
                      <a:r>
                        <a:rPr lang="en-US" sz="1600" b="1" i="0" u="none" strike="noStrike">
                          <a:solidFill>
                            <a:srgbClr val="000000"/>
                          </a:solidFill>
                          <a:effectLst/>
                          <a:latin typeface="Calibri" panose="020F0502020204030204" pitchFamily="34" charset="0"/>
                        </a:rPr>
                        <a:t>Age group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Survey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19-20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642210220"/>
                  </a:ext>
                </a:extLst>
              </a:tr>
              <a:tr h="190500">
                <a:tc>
                  <a:txBody>
                    <a:bodyPr/>
                    <a:lstStyle/>
                    <a:p>
                      <a:pPr algn="ctr" fontAlgn="b"/>
                      <a:r>
                        <a:rPr lang="en-US" sz="1600" b="0" i="0" u="none" strike="noStrike">
                          <a:solidFill>
                            <a:srgbClr val="000000"/>
                          </a:solidFill>
                          <a:effectLst/>
                          <a:latin typeface="Calibri" panose="020F0502020204030204" pitchFamily="34" charset="0"/>
                        </a:rPr>
                        <a:t>Age 18 - 22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6338735"/>
                  </a:ext>
                </a:extLst>
              </a:tr>
              <a:tr h="190500">
                <a:tc>
                  <a:txBody>
                    <a:bodyPr/>
                    <a:lstStyle/>
                    <a:p>
                      <a:pPr algn="ctr" fontAlgn="b"/>
                      <a:r>
                        <a:rPr lang="en-US" sz="1600" b="0" i="0" u="none" strike="noStrike">
                          <a:solidFill>
                            <a:srgbClr val="000000"/>
                          </a:solidFill>
                          <a:effectLst/>
                          <a:latin typeface="Calibri" panose="020F0502020204030204" pitchFamily="34" charset="0"/>
                        </a:rPr>
                        <a:t>Age 23 - 28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8893289"/>
                  </a:ext>
                </a:extLst>
              </a:tr>
              <a:tr h="190500">
                <a:tc>
                  <a:txBody>
                    <a:bodyPr/>
                    <a:lstStyle/>
                    <a:p>
                      <a:pPr algn="ctr" fontAlgn="b"/>
                      <a:r>
                        <a:rPr lang="en-US" sz="1600" b="0" i="0" u="none" strike="noStrike">
                          <a:solidFill>
                            <a:srgbClr val="000000"/>
                          </a:solidFill>
                          <a:effectLst/>
                          <a:latin typeface="Calibri" panose="020F0502020204030204" pitchFamily="34" charset="0"/>
                        </a:rPr>
                        <a:t>Age 29 - 39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7330655"/>
                  </a:ext>
                </a:extLst>
              </a:tr>
              <a:tr h="190500">
                <a:tc>
                  <a:txBody>
                    <a:bodyPr/>
                    <a:lstStyle/>
                    <a:p>
                      <a:pPr algn="ctr" fontAlgn="b"/>
                      <a:r>
                        <a:rPr lang="en-US" sz="1600" b="0" i="0" u="none" strike="noStrike">
                          <a:solidFill>
                            <a:srgbClr val="000000"/>
                          </a:solidFill>
                          <a:effectLst/>
                          <a:latin typeface="Calibri" panose="020F0502020204030204" pitchFamily="34" charset="0"/>
                        </a:rPr>
                        <a:t>Age 40 - 49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4197542"/>
                  </a:ext>
                </a:extLst>
              </a:tr>
              <a:tr h="190500">
                <a:tc>
                  <a:txBody>
                    <a:bodyPr/>
                    <a:lstStyle/>
                    <a:p>
                      <a:pPr algn="ctr" fontAlgn="b"/>
                      <a:r>
                        <a:rPr lang="en-US" sz="1600" b="0" i="0" u="none" strike="noStrike">
                          <a:solidFill>
                            <a:srgbClr val="000000"/>
                          </a:solidFill>
                          <a:effectLst/>
                          <a:latin typeface="Calibri" panose="020F0502020204030204" pitchFamily="34" charset="0"/>
                        </a:rPr>
                        <a:t>Age 50 - 59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0614106"/>
                  </a:ext>
                </a:extLst>
              </a:tr>
              <a:tr h="190500">
                <a:tc>
                  <a:txBody>
                    <a:bodyPr/>
                    <a:lstStyle/>
                    <a:p>
                      <a:pPr algn="ctr" fontAlgn="b"/>
                      <a:r>
                        <a:rPr lang="en-US" sz="1600" b="0" i="0" u="none" strike="noStrike">
                          <a:solidFill>
                            <a:srgbClr val="000000"/>
                          </a:solidFill>
                          <a:effectLst/>
                          <a:latin typeface="Calibri" panose="020F0502020204030204" pitchFamily="34" charset="0"/>
                        </a:rPr>
                        <a:t>Age 60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6311296"/>
                  </a:ext>
                </a:extLst>
              </a:tr>
              <a:tr h="190500">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3979942"/>
                  </a:ext>
                </a:extLst>
              </a:tr>
              <a:tr h="190500">
                <a:tc>
                  <a:txBody>
                    <a:bodyPr/>
                    <a:lstStyle/>
                    <a:p>
                      <a:pPr algn="ctr" fontAlgn="b"/>
                      <a:r>
                        <a:rPr lang="en-US" sz="1600" b="1" i="0" u="none" strike="noStrike">
                          <a:solidFill>
                            <a:srgbClr val="000000"/>
                          </a:solidFill>
                          <a:effectLst/>
                          <a:latin typeface="Calibri" panose="020F0502020204030204" pitchFamily="34" charset="0"/>
                        </a:rPr>
                        <a:t>Ethnicity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Survey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19-20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141856356"/>
                  </a:ext>
                </a:extLst>
              </a:tr>
              <a:tr h="190500">
                <a:tc>
                  <a:txBody>
                    <a:bodyPr/>
                    <a:lstStyle/>
                    <a:p>
                      <a:pPr algn="ctr" fontAlgn="b"/>
                      <a:r>
                        <a:rPr lang="en-US" sz="1600" b="0" i="0" u="none" strike="noStrike">
                          <a:solidFill>
                            <a:srgbClr val="000000"/>
                          </a:solidFill>
                          <a:effectLst/>
                          <a:latin typeface="Calibri" panose="020F0502020204030204" pitchFamily="34" charset="0"/>
                        </a:rPr>
                        <a:t>Asian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7977628"/>
                  </a:ext>
                </a:extLst>
              </a:tr>
              <a:tr h="190500">
                <a:tc>
                  <a:txBody>
                    <a:bodyPr/>
                    <a:lstStyle/>
                    <a:p>
                      <a:pPr algn="ctr" fontAlgn="b"/>
                      <a:r>
                        <a:rPr lang="en-US" sz="1600" b="0" i="0" u="none" strike="noStrike">
                          <a:solidFill>
                            <a:srgbClr val="000000"/>
                          </a:solidFill>
                          <a:effectLst/>
                          <a:latin typeface="Calibri" panose="020F0502020204030204" pitchFamily="34" charset="0"/>
                        </a:rPr>
                        <a:t>Black - Non-Hispanic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630625"/>
                  </a:ext>
                </a:extLst>
              </a:tr>
              <a:tr h="190500">
                <a:tc>
                  <a:txBody>
                    <a:bodyPr/>
                    <a:lstStyle/>
                    <a:p>
                      <a:pPr algn="ctr" fontAlgn="b"/>
                      <a:r>
                        <a:rPr lang="en-US" sz="1600" b="0" i="0" u="none" strike="noStrike">
                          <a:solidFill>
                            <a:srgbClr val="000000"/>
                          </a:solidFill>
                          <a:effectLst/>
                          <a:latin typeface="Calibri" panose="020F0502020204030204" pitchFamily="34" charset="0"/>
                        </a:rPr>
                        <a:t>Filipino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85424"/>
                  </a:ext>
                </a:extLst>
              </a:tr>
              <a:tr h="190500">
                <a:tc>
                  <a:txBody>
                    <a:bodyPr/>
                    <a:lstStyle/>
                    <a:p>
                      <a:pPr algn="ctr" fontAlgn="b"/>
                      <a:r>
                        <a:rPr lang="en-US" sz="1600" b="0" i="0" u="none" strike="noStrike">
                          <a:solidFill>
                            <a:srgbClr val="000000"/>
                          </a:solidFill>
                          <a:effectLst/>
                          <a:latin typeface="Calibri" panose="020F0502020204030204" pitchFamily="34" charset="0"/>
                        </a:rPr>
                        <a:t>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3137176"/>
                  </a:ext>
                </a:extLst>
              </a:tr>
              <a:tr h="190500">
                <a:tc>
                  <a:txBody>
                    <a:bodyPr/>
                    <a:lstStyle/>
                    <a:p>
                      <a:pPr algn="ctr" fontAlgn="b"/>
                      <a:r>
                        <a:rPr lang="en-US" sz="1600" b="0" i="0" u="none" strike="noStrike">
                          <a:solidFill>
                            <a:srgbClr val="000000"/>
                          </a:solidFill>
                          <a:effectLst/>
                          <a:latin typeface="Calibri" panose="020F0502020204030204" pitchFamily="34" charset="0"/>
                        </a:rPr>
                        <a:t>Multiraces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699664"/>
                  </a:ext>
                </a:extLst>
              </a:tr>
              <a:tr h="190500">
                <a:tc>
                  <a:txBody>
                    <a:bodyPr/>
                    <a:lstStyle/>
                    <a:p>
                      <a:pPr algn="ctr" fontAlgn="b"/>
                      <a:r>
                        <a:rPr lang="en-US" sz="1600" b="0" i="0" u="none" strike="noStrike">
                          <a:solidFill>
                            <a:srgbClr val="000000"/>
                          </a:solidFill>
                          <a:effectLst/>
                          <a:latin typeface="Calibri" panose="020F0502020204030204" pitchFamily="34" charset="0"/>
                        </a:rPr>
                        <a:t>Pacific Islander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7025304"/>
                  </a:ext>
                </a:extLst>
              </a:tr>
              <a:tr h="190500">
                <a:tc>
                  <a:txBody>
                    <a:bodyPr/>
                    <a:lstStyle/>
                    <a:p>
                      <a:pPr algn="ctr" fontAlgn="b"/>
                      <a:r>
                        <a:rPr lang="en-US" sz="1600" b="0" i="0" u="none" strike="noStrike">
                          <a:solidFill>
                            <a:srgbClr val="000000"/>
                          </a:solidFill>
                          <a:effectLst/>
                          <a:latin typeface="Calibri" panose="020F0502020204030204" pitchFamily="34" charset="0"/>
                        </a:rPr>
                        <a:t>Unknown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8011238"/>
                  </a:ext>
                </a:extLst>
              </a:tr>
              <a:tr h="190500">
                <a:tc>
                  <a:txBody>
                    <a:bodyPr/>
                    <a:lstStyle/>
                    <a:p>
                      <a:pPr algn="ctr" fontAlgn="b"/>
                      <a:r>
                        <a:rPr lang="en-US" sz="1600" b="0" i="0" u="none" strike="noStrike">
                          <a:solidFill>
                            <a:srgbClr val="000000"/>
                          </a:solidFill>
                          <a:effectLst/>
                          <a:latin typeface="Calibri" panose="020F0502020204030204" pitchFamily="34" charset="0"/>
                        </a:rPr>
                        <a:t>White Non-Hispanic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7667797"/>
                  </a:ext>
                </a:extLst>
              </a:tr>
              <a:tr h="190500">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6858477"/>
                  </a:ext>
                </a:extLst>
              </a:tr>
              <a:tr h="190500">
                <a:tc>
                  <a:txBody>
                    <a:bodyPr/>
                    <a:lstStyle/>
                    <a:p>
                      <a:pPr algn="ctr" fontAlgn="b"/>
                      <a:r>
                        <a:rPr lang="en-US" sz="1600" b="1" i="0" u="none" strike="noStrike">
                          <a:solidFill>
                            <a:srgbClr val="000000"/>
                          </a:solidFill>
                          <a:effectLst/>
                          <a:latin typeface="Calibri" panose="020F0502020204030204" pitchFamily="34" charset="0"/>
                        </a:rPr>
                        <a:t>Gender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Survey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19-20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701003711"/>
                  </a:ext>
                </a:extLst>
              </a:tr>
              <a:tr h="190500">
                <a:tc>
                  <a:txBody>
                    <a:bodyPr/>
                    <a:lstStyle/>
                    <a:p>
                      <a:pPr algn="ctr" fontAlgn="b"/>
                      <a:r>
                        <a:rPr lang="en-US" sz="1600" b="0" i="0" u="none" strike="noStrike">
                          <a:solidFill>
                            <a:srgbClr val="000000"/>
                          </a:solidFill>
                          <a:effectLst/>
                          <a:latin typeface="Calibri" panose="020F0502020204030204" pitchFamily="34" charset="0"/>
                        </a:rPr>
                        <a:t>Female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605895"/>
                  </a:ext>
                </a:extLst>
              </a:tr>
              <a:tr h="190500">
                <a:tc>
                  <a:txBody>
                    <a:bodyPr/>
                    <a:lstStyle/>
                    <a:p>
                      <a:pPr algn="ctr" fontAlgn="b"/>
                      <a:r>
                        <a:rPr lang="en-US" sz="1600" b="0" i="0" u="none" strike="noStrike">
                          <a:solidFill>
                            <a:srgbClr val="000000"/>
                          </a:solidFill>
                          <a:effectLst/>
                          <a:latin typeface="Calibri" panose="020F0502020204030204" pitchFamily="34" charset="0"/>
                        </a:rPr>
                        <a:t>Male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386041"/>
                  </a:ext>
                </a:extLst>
              </a:tr>
              <a:tr h="190500">
                <a:tc>
                  <a:txBody>
                    <a:bodyPr/>
                    <a:lstStyle/>
                    <a:p>
                      <a:pPr algn="ctr" fontAlgn="b"/>
                      <a:r>
                        <a:rPr lang="en-US" sz="1600" b="0" i="0" u="none" strike="noStrike">
                          <a:solidFill>
                            <a:srgbClr val="000000"/>
                          </a:solidFill>
                          <a:effectLst/>
                          <a:latin typeface="Calibri" panose="020F0502020204030204" pitchFamily="34" charset="0"/>
                        </a:rPr>
                        <a:t>Unreported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8229147"/>
                  </a:ext>
                </a:extLst>
              </a:tr>
            </a:tbl>
          </a:graphicData>
        </a:graphic>
      </p:graphicFrame>
    </p:spTree>
    <p:extLst>
      <p:ext uri="{BB962C8B-B14F-4D97-AF65-F5344CB8AC3E}">
        <p14:creationId xmlns:p14="http://schemas.microsoft.com/office/powerpoint/2010/main" val="735116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Survey Metrics</a:t>
            </a:r>
          </a:p>
        </p:txBody>
      </p:sp>
      <p:sp>
        <p:nvSpPr>
          <p:cNvPr id="3" name="Content Placeholder 2"/>
          <p:cNvSpPr>
            <a:spLocks noGrp="1"/>
          </p:cNvSpPr>
          <p:nvPr>
            <p:ph idx="1"/>
          </p:nvPr>
        </p:nvSpPr>
        <p:spPr/>
        <p:txBody>
          <a:bodyPr/>
          <a:lstStyle/>
          <a:p>
            <a:r>
              <a:rPr lang="en-US" dirty="0"/>
              <a:t>513 award earners</a:t>
            </a:r>
          </a:p>
          <a:p>
            <a:pPr lvl="1"/>
            <a:r>
              <a:rPr lang="en-US" dirty="0"/>
              <a:t>410 degree earners</a:t>
            </a:r>
          </a:p>
          <a:p>
            <a:pPr lvl="1"/>
            <a:r>
              <a:rPr lang="en-US" dirty="0"/>
              <a:t>217 certificate earners</a:t>
            </a:r>
          </a:p>
          <a:p>
            <a:endParaRPr lang="en-US" dirty="0"/>
          </a:p>
          <a:p>
            <a:r>
              <a:rPr lang="en-US" dirty="0"/>
              <a:t>39% response rate</a:t>
            </a:r>
          </a:p>
        </p:txBody>
      </p:sp>
    </p:spTree>
    <p:extLst>
      <p:ext uri="{BB962C8B-B14F-4D97-AF65-F5344CB8AC3E}">
        <p14:creationId xmlns:p14="http://schemas.microsoft.com/office/powerpoint/2010/main" val="157579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F82E1B9-AE65-4D55-93D5-895DB9851022}"/>
              </a:ext>
            </a:extLst>
          </p:cNvPr>
          <p:cNvGraphicFramePr>
            <a:graphicFrameLocks noGrp="1"/>
          </p:cNvGraphicFramePr>
          <p:nvPr>
            <p:ph idx="1"/>
            <p:extLst>
              <p:ext uri="{D42A27DB-BD31-4B8C-83A1-F6EECF244321}">
                <p14:modId xmlns:p14="http://schemas.microsoft.com/office/powerpoint/2010/main" val="2927452240"/>
              </p:ext>
            </p:extLst>
          </p:nvPr>
        </p:nvGraphicFramePr>
        <p:xfrm>
          <a:off x="474453" y="1825625"/>
          <a:ext cx="11197087" cy="460105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DF4BD584-E25B-4BB1-AF35-96111F3CE6B2}"/>
              </a:ext>
            </a:extLst>
          </p:cNvPr>
          <p:cNvSpPr>
            <a:spLocks noGrp="1"/>
          </p:cNvSpPr>
          <p:nvPr>
            <p:ph type="title"/>
          </p:nvPr>
        </p:nvSpPr>
        <p:spPr/>
        <p:txBody>
          <a:bodyPr/>
          <a:lstStyle/>
          <a:p>
            <a:r>
              <a:rPr lang="en-US" dirty="0"/>
              <a:t>I Have Improved My Abilities…</a:t>
            </a:r>
          </a:p>
        </p:txBody>
      </p:sp>
      <p:sp>
        <p:nvSpPr>
          <p:cNvPr id="7" name="Rectangle 6">
            <a:extLst>
              <a:ext uri="{FF2B5EF4-FFF2-40B4-BE49-F238E27FC236}">
                <a16:creationId xmlns:a16="http://schemas.microsoft.com/office/drawing/2014/main" id="{C712CCA3-0B4E-4E49-BA7A-6AAB621D967B}"/>
              </a:ext>
            </a:extLst>
          </p:cNvPr>
          <p:cNvSpPr/>
          <p:nvPr/>
        </p:nvSpPr>
        <p:spPr>
          <a:xfrm>
            <a:off x="6096000" y="1924050"/>
            <a:ext cx="4895850" cy="771525"/>
          </a:xfrm>
          <a:prstGeom prst="rect">
            <a:avLst/>
          </a:prstGeom>
          <a:noFill/>
          <a:ln w="381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CCE5973-215F-457D-9789-9D718D1EBF67}"/>
              </a:ext>
            </a:extLst>
          </p:cNvPr>
          <p:cNvSpPr/>
          <p:nvPr/>
        </p:nvSpPr>
        <p:spPr>
          <a:xfrm>
            <a:off x="6096000" y="2756139"/>
            <a:ext cx="4895850" cy="1072911"/>
          </a:xfrm>
          <a:prstGeom prst="rect">
            <a:avLst/>
          </a:prstGeom>
          <a:noFill/>
          <a:ln w="38100">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4C914ED-5BA5-45CF-B8A3-DC265899887D}"/>
              </a:ext>
            </a:extLst>
          </p:cNvPr>
          <p:cNvSpPr/>
          <p:nvPr/>
        </p:nvSpPr>
        <p:spPr>
          <a:xfrm>
            <a:off x="6096000" y="4242039"/>
            <a:ext cx="4895850" cy="1834911"/>
          </a:xfrm>
          <a:prstGeom prst="rect">
            <a:avLst/>
          </a:prstGeom>
          <a:no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190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7F3E-3F44-4B61-853F-AAC4F2346A72}"/>
              </a:ext>
            </a:extLst>
          </p:cNvPr>
          <p:cNvSpPr>
            <a:spLocks noGrp="1"/>
          </p:cNvSpPr>
          <p:nvPr>
            <p:ph type="title"/>
          </p:nvPr>
        </p:nvSpPr>
        <p:spPr/>
        <p:txBody>
          <a:bodyPr/>
          <a:lstStyle/>
          <a:p>
            <a:r>
              <a:rPr lang="en-US" dirty="0"/>
              <a:t>Obstacles</a:t>
            </a:r>
          </a:p>
        </p:txBody>
      </p:sp>
      <p:sp>
        <p:nvSpPr>
          <p:cNvPr id="7" name="Content Placeholder 6">
            <a:extLst>
              <a:ext uri="{FF2B5EF4-FFF2-40B4-BE49-F238E27FC236}">
                <a16:creationId xmlns:a16="http://schemas.microsoft.com/office/drawing/2014/main" id="{887FEFA2-162C-4543-9C96-8EACE52CE673}"/>
              </a:ext>
            </a:extLst>
          </p:cNvPr>
          <p:cNvSpPr>
            <a:spLocks noGrp="1"/>
          </p:cNvSpPr>
          <p:nvPr>
            <p:ph idx="1"/>
          </p:nvPr>
        </p:nvSpPr>
        <p:spPr/>
        <p:txBody>
          <a:bodyPr/>
          <a:lstStyle/>
          <a:p>
            <a:r>
              <a:rPr lang="en-US" dirty="0"/>
              <a:t>Personal</a:t>
            </a:r>
          </a:p>
          <a:p>
            <a:pPr lvl="1"/>
            <a:r>
              <a:rPr lang="en-US" dirty="0"/>
              <a:t>44%</a:t>
            </a:r>
          </a:p>
          <a:p>
            <a:pPr lvl="1"/>
            <a:endParaRPr lang="en-US" dirty="0"/>
          </a:p>
          <a:p>
            <a:r>
              <a:rPr lang="en-US" dirty="0"/>
              <a:t>Campus</a:t>
            </a:r>
          </a:p>
          <a:p>
            <a:pPr lvl="1"/>
            <a:r>
              <a:rPr lang="en-US" dirty="0"/>
              <a:t>32%</a:t>
            </a:r>
          </a:p>
          <a:p>
            <a:pPr lvl="1"/>
            <a:endParaRPr lang="en-US" dirty="0"/>
          </a:p>
          <a:p>
            <a:r>
              <a:rPr lang="en-US" dirty="0"/>
              <a:t>None</a:t>
            </a:r>
          </a:p>
          <a:p>
            <a:pPr lvl="1"/>
            <a:r>
              <a:rPr lang="en-US" dirty="0"/>
              <a:t>12%</a:t>
            </a:r>
          </a:p>
        </p:txBody>
      </p:sp>
    </p:spTree>
    <p:extLst>
      <p:ext uri="{BB962C8B-B14F-4D97-AF65-F5344CB8AC3E}">
        <p14:creationId xmlns:p14="http://schemas.microsoft.com/office/powerpoint/2010/main" val="337104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B78AD7-239C-4DF6-8B4B-118C4E605312}"/>
              </a:ext>
            </a:extLst>
          </p:cNvPr>
          <p:cNvSpPr>
            <a:spLocks noGrp="1"/>
          </p:cNvSpPr>
          <p:nvPr>
            <p:ph type="title"/>
          </p:nvPr>
        </p:nvSpPr>
        <p:spPr/>
        <p:txBody>
          <a:bodyPr/>
          <a:lstStyle/>
          <a:p>
            <a:r>
              <a:rPr lang="en-US" dirty="0"/>
              <a:t>Personal - Work</a:t>
            </a:r>
          </a:p>
        </p:txBody>
      </p:sp>
      <p:sp>
        <p:nvSpPr>
          <p:cNvPr id="8" name="Content Placeholder 7">
            <a:extLst>
              <a:ext uri="{FF2B5EF4-FFF2-40B4-BE49-F238E27FC236}">
                <a16:creationId xmlns:a16="http://schemas.microsoft.com/office/drawing/2014/main" id="{2E0C6003-8547-43D9-A7CC-634F89BBC6B4}"/>
              </a:ext>
            </a:extLst>
          </p:cNvPr>
          <p:cNvSpPr>
            <a:spLocks noGrp="1"/>
          </p:cNvSpPr>
          <p:nvPr>
            <p:ph idx="1"/>
          </p:nvPr>
        </p:nvSpPr>
        <p:spPr/>
        <p:txBody>
          <a:bodyPr/>
          <a:lstStyle/>
          <a:p>
            <a:r>
              <a:rPr lang="en-US" dirty="0"/>
              <a:t>“Probably the hardest thing was managing work and school at the same time.”</a:t>
            </a:r>
          </a:p>
          <a:p>
            <a:endParaRPr lang="en-US" dirty="0"/>
          </a:p>
          <a:p>
            <a:r>
              <a:rPr lang="en-US" dirty="0"/>
              <a:t>“Working full time in a very expensive area while trying to attend school and do well.”</a:t>
            </a:r>
          </a:p>
        </p:txBody>
      </p:sp>
    </p:spTree>
    <p:extLst>
      <p:ext uri="{BB962C8B-B14F-4D97-AF65-F5344CB8AC3E}">
        <p14:creationId xmlns:p14="http://schemas.microsoft.com/office/powerpoint/2010/main" val="2862797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D843F-1862-49AE-ABC7-029E0603A543}"/>
              </a:ext>
            </a:extLst>
          </p:cNvPr>
          <p:cNvSpPr>
            <a:spLocks noGrp="1"/>
          </p:cNvSpPr>
          <p:nvPr>
            <p:ph type="title"/>
          </p:nvPr>
        </p:nvSpPr>
        <p:spPr/>
        <p:txBody>
          <a:bodyPr/>
          <a:lstStyle/>
          <a:p>
            <a:r>
              <a:rPr lang="en-US" dirty="0"/>
              <a:t>Personal - Family</a:t>
            </a:r>
          </a:p>
        </p:txBody>
      </p:sp>
      <p:sp>
        <p:nvSpPr>
          <p:cNvPr id="3" name="Content Placeholder 2">
            <a:extLst>
              <a:ext uri="{FF2B5EF4-FFF2-40B4-BE49-F238E27FC236}">
                <a16:creationId xmlns:a16="http://schemas.microsoft.com/office/drawing/2014/main" id="{076967DA-517C-4B9C-ADF4-60CED016E8A2}"/>
              </a:ext>
            </a:extLst>
          </p:cNvPr>
          <p:cNvSpPr>
            <a:spLocks noGrp="1"/>
          </p:cNvSpPr>
          <p:nvPr>
            <p:ph idx="1"/>
          </p:nvPr>
        </p:nvSpPr>
        <p:spPr/>
        <p:txBody>
          <a:bodyPr/>
          <a:lstStyle/>
          <a:p>
            <a:r>
              <a:rPr lang="en-US" dirty="0"/>
              <a:t>“I am mother of three children and one of them was really sick.”</a:t>
            </a:r>
          </a:p>
          <a:p>
            <a:endParaRPr lang="en-US" dirty="0"/>
          </a:p>
          <a:p>
            <a:r>
              <a:rPr lang="en-US" dirty="0"/>
              <a:t>“Taking care of my children and my elderly mother.”</a:t>
            </a:r>
          </a:p>
          <a:p>
            <a:endParaRPr lang="en-US" dirty="0"/>
          </a:p>
          <a:p>
            <a:r>
              <a:rPr lang="en-US" dirty="0"/>
              <a:t>“I had some family problems. A grandmother passed the way, my mother had a stroke.”</a:t>
            </a:r>
          </a:p>
        </p:txBody>
      </p:sp>
    </p:spTree>
    <p:extLst>
      <p:ext uri="{BB962C8B-B14F-4D97-AF65-F5344CB8AC3E}">
        <p14:creationId xmlns:p14="http://schemas.microsoft.com/office/powerpoint/2010/main" val="4082060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39973-D7E6-4E1C-9854-6181E5F9AA88}"/>
              </a:ext>
            </a:extLst>
          </p:cNvPr>
          <p:cNvSpPr>
            <a:spLocks noGrp="1"/>
          </p:cNvSpPr>
          <p:nvPr>
            <p:ph type="title"/>
          </p:nvPr>
        </p:nvSpPr>
        <p:spPr/>
        <p:txBody>
          <a:bodyPr/>
          <a:lstStyle/>
          <a:p>
            <a:r>
              <a:rPr lang="en-US" dirty="0"/>
              <a:t>Personal – Time/Money</a:t>
            </a:r>
          </a:p>
        </p:txBody>
      </p:sp>
      <p:sp>
        <p:nvSpPr>
          <p:cNvPr id="3" name="Content Placeholder 2">
            <a:extLst>
              <a:ext uri="{FF2B5EF4-FFF2-40B4-BE49-F238E27FC236}">
                <a16:creationId xmlns:a16="http://schemas.microsoft.com/office/drawing/2014/main" id="{3D526E70-4FD3-4745-9B78-B9A7C5FDD9B6}"/>
              </a:ext>
            </a:extLst>
          </p:cNvPr>
          <p:cNvSpPr>
            <a:spLocks noGrp="1"/>
          </p:cNvSpPr>
          <p:nvPr>
            <p:ph idx="1"/>
          </p:nvPr>
        </p:nvSpPr>
        <p:spPr/>
        <p:txBody>
          <a:bodyPr/>
          <a:lstStyle/>
          <a:p>
            <a:r>
              <a:rPr lang="en-US" dirty="0"/>
              <a:t>“Housing and financial obstacles were I think the hardest to face.”</a:t>
            </a:r>
          </a:p>
          <a:p>
            <a:endParaRPr lang="en-US" dirty="0"/>
          </a:p>
          <a:p>
            <a:r>
              <a:rPr lang="en-US" dirty="0"/>
              <a:t>“Time and money for the books”</a:t>
            </a:r>
          </a:p>
          <a:p>
            <a:endParaRPr lang="en-US" dirty="0"/>
          </a:p>
          <a:p>
            <a:r>
              <a:rPr lang="en-US" dirty="0"/>
              <a:t>“Time management mostly and not having the time to utilize as many resources/ be more involved”</a:t>
            </a:r>
          </a:p>
        </p:txBody>
      </p:sp>
    </p:spTree>
    <p:extLst>
      <p:ext uri="{BB962C8B-B14F-4D97-AF65-F5344CB8AC3E}">
        <p14:creationId xmlns:p14="http://schemas.microsoft.com/office/powerpoint/2010/main" val="312050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B09C2-F9ED-4DDB-B4BD-424A3889C1D5}"/>
              </a:ext>
            </a:extLst>
          </p:cNvPr>
          <p:cNvSpPr>
            <a:spLocks noGrp="1"/>
          </p:cNvSpPr>
          <p:nvPr>
            <p:ph type="title"/>
          </p:nvPr>
        </p:nvSpPr>
        <p:spPr/>
        <p:txBody>
          <a:bodyPr/>
          <a:lstStyle/>
          <a:p>
            <a:r>
              <a:rPr lang="en-US" dirty="0"/>
              <a:t>Campus – Instructor Related</a:t>
            </a:r>
          </a:p>
        </p:txBody>
      </p:sp>
      <p:sp>
        <p:nvSpPr>
          <p:cNvPr id="3" name="Content Placeholder 2">
            <a:extLst>
              <a:ext uri="{FF2B5EF4-FFF2-40B4-BE49-F238E27FC236}">
                <a16:creationId xmlns:a16="http://schemas.microsoft.com/office/drawing/2014/main" id="{BA24FC51-F5A3-42C1-BE17-39608E301879}"/>
              </a:ext>
            </a:extLst>
          </p:cNvPr>
          <p:cNvSpPr>
            <a:spLocks noGrp="1"/>
          </p:cNvSpPr>
          <p:nvPr>
            <p:ph idx="1"/>
          </p:nvPr>
        </p:nvSpPr>
        <p:spPr/>
        <p:txBody>
          <a:bodyPr>
            <a:normAutofit lnSpcReduction="10000"/>
          </a:bodyPr>
          <a:lstStyle/>
          <a:p>
            <a:r>
              <a:rPr lang="en-US" dirty="0"/>
              <a:t>“Some of the teachers I had made learning very difficult. I got a good grade in their class, but the experience was terrible.”</a:t>
            </a:r>
          </a:p>
          <a:p>
            <a:endParaRPr lang="en-US" dirty="0"/>
          </a:p>
          <a:p>
            <a:r>
              <a:rPr lang="en-US" dirty="0"/>
              <a:t>“There are many kindness professors out there that very motivating and supportive when we need them. However, some professors do not open their minds and ignore that now is different from when they were students.”</a:t>
            </a:r>
          </a:p>
          <a:p>
            <a:endParaRPr lang="en-US" dirty="0"/>
          </a:p>
          <a:p>
            <a:r>
              <a:rPr lang="en-US" dirty="0"/>
              <a:t>“Some Professor took too long to answer emails. Sometime they took anywhere from 3-7 days.”</a:t>
            </a:r>
          </a:p>
        </p:txBody>
      </p:sp>
    </p:spTree>
    <p:extLst>
      <p:ext uri="{BB962C8B-B14F-4D97-AF65-F5344CB8AC3E}">
        <p14:creationId xmlns:p14="http://schemas.microsoft.com/office/powerpoint/2010/main" val="4253246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EED04-0594-49D0-BE52-A25143D04CD9}"/>
              </a:ext>
            </a:extLst>
          </p:cNvPr>
          <p:cNvSpPr>
            <a:spLocks noGrp="1"/>
          </p:cNvSpPr>
          <p:nvPr>
            <p:ph type="title"/>
          </p:nvPr>
        </p:nvSpPr>
        <p:spPr/>
        <p:txBody>
          <a:bodyPr/>
          <a:lstStyle/>
          <a:p>
            <a:r>
              <a:rPr lang="en-US" dirty="0"/>
              <a:t>Campus – COVID/Online</a:t>
            </a:r>
          </a:p>
        </p:txBody>
      </p:sp>
      <p:sp>
        <p:nvSpPr>
          <p:cNvPr id="3" name="Content Placeholder 2">
            <a:extLst>
              <a:ext uri="{FF2B5EF4-FFF2-40B4-BE49-F238E27FC236}">
                <a16:creationId xmlns:a16="http://schemas.microsoft.com/office/drawing/2014/main" id="{51091BE9-FBAD-40D3-A122-A462A003B547}"/>
              </a:ext>
            </a:extLst>
          </p:cNvPr>
          <p:cNvSpPr>
            <a:spLocks noGrp="1"/>
          </p:cNvSpPr>
          <p:nvPr>
            <p:ph idx="1"/>
          </p:nvPr>
        </p:nvSpPr>
        <p:spPr/>
        <p:txBody>
          <a:bodyPr/>
          <a:lstStyle/>
          <a:p>
            <a:r>
              <a:rPr lang="en-US" dirty="0"/>
              <a:t>“An obstacle I experienced was getting used to Online learning.”</a:t>
            </a:r>
          </a:p>
          <a:p>
            <a:endParaRPr lang="en-US" dirty="0"/>
          </a:p>
          <a:p>
            <a:r>
              <a:rPr lang="en-US" dirty="0"/>
              <a:t>“Switching to online studying was very challenging for me.  I didn't want to take this particular class online but had to anyway.  I made it, but it wasn't easy.” </a:t>
            </a:r>
          </a:p>
          <a:p>
            <a:endParaRPr lang="en-US" dirty="0"/>
          </a:p>
          <a:p>
            <a:r>
              <a:rPr lang="en-US" dirty="0"/>
              <a:t>“A lack of attention and awareness From Canada during the covid-19 quarantine”</a:t>
            </a:r>
          </a:p>
        </p:txBody>
      </p:sp>
    </p:spTree>
    <p:extLst>
      <p:ext uri="{BB962C8B-B14F-4D97-AF65-F5344CB8AC3E}">
        <p14:creationId xmlns:p14="http://schemas.microsoft.com/office/powerpoint/2010/main" val="2207243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9277844F7A8C478CA68C2A9601237C" ma:contentTypeVersion="9" ma:contentTypeDescription="Create a new document." ma:contentTypeScope="" ma:versionID="ba890bc1cad1560c7d6e6af833f557a8">
  <xsd:schema xmlns:xsd="http://www.w3.org/2001/XMLSchema" xmlns:xs="http://www.w3.org/2001/XMLSchema" xmlns:p="http://schemas.microsoft.com/office/2006/metadata/properties" xmlns:ns3="c805d591-5adc-479f-b430-a504985d0a67" targetNamespace="http://schemas.microsoft.com/office/2006/metadata/properties" ma:root="true" ma:fieldsID="ea435cd7de915075703055505479c9a3" ns3:_="">
    <xsd:import namespace="c805d591-5adc-479f-b430-a504985d0a6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05d591-5adc-479f-b430-a504985d0a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894C3B-D717-46A1-B54C-9A9552519B19}">
  <ds:schemaRefs>
    <ds:schemaRef ds:uri="http://schemas.microsoft.com/sharepoint/v3/contenttype/forms"/>
  </ds:schemaRefs>
</ds:datastoreItem>
</file>

<file path=customXml/itemProps2.xml><?xml version="1.0" encoding="utf-8"?>
<ds:datastoreItem xmlns:ds="http://schemas.openxmlformats.org/officeDocument/2006/customXml" ds:itemID="{1FB7A9C7-A026-4B25-AA7F-BB88D7C19F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05d591-5adc-479f-b430-a504985d0a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6C2B1B-516E-4ED8-9FDC-884A48F93792}">
  <ds:schemaRefs>
    <ds:schemaRef ds:uri="http://purl.org/dc/terms/"/>
    <ds:schemaRef ds:uri="http://schemas.microsoft.com/office/infopath/2007/PartnerControls"/>
    <ds:schemaRef ds:uri="http://www.w3.org/XML/1998/namespace"/>
    <ds:schemaRef ds:uri="http://purl.org/dc/dcmitype/"/>
    <ds:schemaRef ds:uri="http://schemas.microsoft.com/office/2006/metadata/properties"/>
    <ds:schemaRef ds:uri="http://schemas.microsoft.com/office/2006/documentManagement/types"/>
    <ds:schemaRef ds:uri="http://schemas.openxmlformats.org/package/2006/metadata/core-properties"/>
    <ds:schemaRef ds:uri="c805d591-5adc-479f-b430-a504985d0a67"/>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392</TotalTime>
  <Words>799</Words>
  <Application>Microsoft Office PowerPoint</Application>
  <PresentationFormat>Widescreen</PresentationFormat>
  <Paragraphs>137</Paragraphs>
  <Slides>14</Slides>
  <Notes>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Graduation Survey</vt:lpstr>
      <vt:lpstr>Survey Metrics</vt:lpstr>
      <vt:lpstr>I Have Improved My Abilities…</vt:lpstr>
      <vt:lpstr>Obstacles</vt:lpstr>
      <vt:lpstr>Personal - Work</vt:lpstr>
      <vt:lpstr>Personal - Family</vt:lpstr>
      <vt:lpstr>Personal – Time/Money</vt:lpstr>
      <vt:lpstr>Campus – Instructor Related</vt:lpstr>
      <vt:lpstr>Campus – COVID/Online</vt:lpstr>
      <vt:lpstr>Campus – Scheduling</vt:lpstr>
      <vt:lpstr>One learning experience you had that has helped shape who you are.</vt:lpstr>
      <vt:lpstr>One learning experience you had that has helped shape who you are.</vt:lpstr>
      <vt:lpstr>One learning experience you had that has helped shape who you are.</vt:lpstr>
      <vt:lpstr>Demographics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Graduation Survey</dc:title>
  <dc:creator>Claxton, Alexander</dc:creator>
  <cp:lastModifiedBy>Claxton, Alexander</cp:lastModifiedBy>
  <cp:revision>15</cp:revision>
  <dcterms:created xsi:type="dcterms:W3CDTF">2020-10-13T22:17:23Z</dcterms:created>
  <dcterms:modified xsi:type="dcterms:W3CDTF">2020-10-15T21:56:27Z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0x010100C79277844F7A8C478CA68C2A9601237C</vt:lpwstr>
  </property>
</Properties>
</file>