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6"/>
  </p:sldMasterIdLst>
  <p:notesMasterIdLst>
    <p:notesMasterId r:id="rId7"/>
  </p:notesMasterIdLst>
  <p:sldIdLst>
    <p:sldId id="256" r:id="rId8"/>
    <p:sldId id="257" r:id="rId9"/>
    <p:sldId id="258" r:id="rId10"/>
    <p:sldId id="259" r:id="rId11"/>
    <p:sldId id="260" r:id="rId12"/>
  </p:sldIdLst>
  <p:sldSz cy="5143500" cx="9144000"/>
  <p:notesSz cx="6858000" cy="9144000"/>
  <p:embeddedFontLst>
    <p:embeddedFont>
      <p:font typeface="Roboto"/>
      <p:regular r:id="rId13"/>
      <p:bold r:id="rId14"/>
      <p:italic r:id="rId15"/>
      <p:boldItalic r:id="rId16"/>
    </p:embeddedFont>
    <p:embeddedFont>
      <p:font typeface="Arvo"/>
      <p:regular r:id="rId17"/>
      <p:bold r:id="rId18"/>
      <p:italic r:id="rId19"/>
      <p:boldItalic r:id="rId20"/>
    </p:embeddedFont>
    <p:embeddedFont>
      <p:font typeface="Roboto Condensed"/>
      <p:regular r:id="rId21"/>
      <p:bold r:id="rId22"/>
      <p:italic r:id="rId23"/>
      <p:boldItalic r:id="rId24"/>
    </p:embeddedFont>
    <p:embeddedFont>
      <p:font typeface="Roboto Condensed Light"/>
      <p:regular r:id="rId25"/>
      <p:bold r:id="rId26"/>
      <p:italic r:id="rId27"/>
      <p:boldItalic r:id="rId28"/>
    </p:embeddedFont>
    <p:embeddedFont>
      <p:font typeface="Roboto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Tessa Norieg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07605E-C7A2-41FA-BEBA-16482ABCBDEA}">
  <a:tblStyle styleId="{C707605E-C7A2-41FA-BEBA-16482ABCBDE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vo-boldItalic.fntdata"/><Relationship Id="rId22" Type="http://schemas.openxmlformats.org/officeDocument/2006/relationships/font" Target="fonts/RobotoCondensed-bold.fntdata"/><Relationship Id="rId21" Type="http://schemas.openxmlformats.org/officeDocument/2006/relationships/font" Target="fonts/RobotoCondensed-regular.fntdata"/><Relationship Id="rId24" Type="http://schemas.openxmlformats.org/officeDocument/2006/relationships/font" Target="fonts/RobotoCondensed-boldItalic.fntdata"/><Relationship Id="rId23" Type="http://schemas.openxmlformats.org/officeDocument/2006/relationships/font" Target="fonts/RobotoCondense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CondensedLight-bold.fntdata"/><Relationship Id="rId25" Type="http://schemas.openxmlformats.org/officeDocument/2006/relationships/font" Target="fonts/RobotoCondensedLight-regular.fntdata"/><Relationship Id="rId28" Type="http://schemas.openxmlformats.org/officeDocument/2006/relationships/font" Target="fonts/RobotoCondensedLight-boldItalic.fntdata"/><Relationship Id="rId27" Type="http://schemas.openxmlformats.org/officeDocument/2006/relationships/font" Target="fonts/RobotoCondensedLight-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obotoLigh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Light-italic.fntdata"/><Relationship Id="rId30" Type="http://schemas.openxmlformats.org/officeDocument/2006/relationships/font" Target="fonts/RobotoLight-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RobotoLight-boldItalic.fntdata"/><Relationship Id="rId13" Type="http://schemas.openxmlformats.org/officeDocument/2006/relationships/font" Target="fonts/Roboto-regular.fntdata"/><Relationship Id="rId12"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Arvo-regular.fntdata"/><Relationship Id="rId16" Type="http://schemas.openxmlformats.org/officeDocument/2006/relationships/font" Target="fonts/Roboto-boldItalic.fntdata"/><Relationship Id="rId19" Type="http://schemas.openxmlformats.org/officeDocument/2006/relationships/font" Target="fonts/Arvo-italic.fntdata"/><Relationship Id="rId18" Type="http://schemas.openxmlformats.org/officeDocument/2006/relationships/font" Target="fonts/Arvo-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24T00:52:56.992">
    <p:pos x="6000" y="0"/>
    <p:text>Bullet point 1 should be written in the past tense, perhaps starting with "Pre-pandemic,..."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6fb47269a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fb47269a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6fb47269a9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fb47269a9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fb47269a9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fb47269a9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d4def2ea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d4def2ea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3517898" y="-7088"/>
              <a:ext cx="5143500" cy="5143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4" name="Google Shape;14;p2"/>
          <p:cNvGrpSpPr/>
          <p:nvPr/>
        </p:nvGrpSpPr>
        <p:grpSpPr>
          <a:xfrm flipH="1" rot="10800000">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 name="Google Shape;22;p2"/>
          <p:cNvSpPr txBox="1"/>
          <p:nvPr>
            <p:ph type="ctrTitle"/>
          </p:nvPr>
        </p:nvSpPr>
        <p:spPr>
          <a:xfrm>
            <a:off x="685800" y="1090750"/>
            <a:ext cx="5367900" cy="2961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80" name="Shape 180"/>
        <p:cNvGrpSpPr/>
        <p:nvPr/>
      </p:nvGrpSpPr>
      <p:grpSpPr>
        <a:xfrm>
          <a:off x="0" y="0"/>
          <a:ext cx="0" cy="0"/>
          <a:chOff x="0" y="0"/>
          <a:chExt cx="0" cy="0"/>
        </a:xfrm>
      </p:grpSpPr>
      <p:sp>
        <p:nvSpPr>
          <p:cNvPr id="181" name="Google Shape;181;p1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2" name="Google Shape;182;p11"/>
          <p:cNvSpPr txBox="1"/>
          <p:nvPr>
            <p:ph idx="1" type="subTitle"/>
          </p:nvPr>
        </p:nvSpPr>
        <p:spPr>
          <a:xfrm>
            <a:off x="311700" y="2834125"/>
            <a:ext cx="8520600" cy="792600"/>
          </a:xfrm>
          <a:prstGeom prst="rect">
            <a:avLst/>
          </a:prstGeom>
        </p:spPr>
        <p:txBody>
          <a:bodyPr anchorCtr="0" anchor="ctr"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480"/>
              </a:spcBef>
              <a:spcAft>
                <a:spcPts val="0"/>
              </a:spcAft>
              <a:buSzPts val="2800"/>
              <a:buNone/>
              <a:defRPr sz="2800"/>
            </a:lvl2pPr>
            <a:lvl3pPr lvl="2" rtl="0" algn="ctr">
              <a:lnSpc>
                <a:spcPct val="100000"/>
              </a:lnSpc>
              <a:spcBef>
                <a:spcPts val="480"/>
              </a:spcBef>
              <a:spcAft>
                <a:spcPts val="0"/>
              </a:spcAft>
              <a:buSzPts val="2800"/>
              <a:buNone/>
              <a:defRPr sz="2800"/>
            </a:lvl3pPr>
            <a:lvl4pPr lvl="3" rtl="0" algn="ctr">
              <a:lnSpc>
                <a:spcPct val="100000"/>
              </a:lnSpc>
              <a:spcBef>
                <a:spcPts val="360"/>
              </a:spcBef>
              <a:spcAft>
                <a:spcPts val="0"/>
              </a:spcAft>
              <a:buSzPts val="2800"/>
              <a:buNone/>
              <a:defRPr sz="2800"/>
            </a:lvl4pPr>
            <a:lvl5pPr lvl="4" rtl="0" algn="ctr">
              <a:lnSpc>
                <a:spcPct val="100000"/>
              </a:lnSpc>
              <a:spcBef>
                <a:spcPts val="360"/>
              </a:spcBef>
              <a:spcAft>
                <a:spcPts val="0"/>
              </a:spcAft>
              <a:buSzPts val="2800"/>
              <a:buNone/>
              <a:defRPr sz="2800"/>
            </a:lvl5pPr>
            <a:lvl6pPr lvl="5" rtl="0" algn="ctr">
              <a:lnSpc>
                <a:spcPct val="100000"/>
              </a:lnSpc>
              <a:spcBef>
                <a:spcPts val="360"/>
              </a:spcBef>
              <a:spcAft>
                <a:spcPts val="0"/>
              </a:spcAft>
              <a:buSzPts val="2800"/>
              <a:buNone/>
              <a:defRPr sz="2800"/>
            </a:lvl6pPr>
            <a:lvl7pPr lvl="6" rtl="0" algn="ctr">
              <a:lnSpc>
                <a:spcPct val="100000"/>
              </a:lnSpc>
              <a:spcBef>
                <a:spcPts val="360"/>
              </a:spcBef>
              <a:spcAft>
                <a:spcPts val="0"/>
              </a:spcAft>
              <a:buSzPts val="2800"/>
              <a:buNone/>
              <a:defRPr sz="2800"/>
            </a:lvl7pPr>
            <a:lvl8pPr lvl="7" rtl="0" algn="ctr">
              <a:lnSpc>
                <a:spcPct val="100000"/>
              </a:lnSpc>
              <a:spcBef>
                <a:spcPts val="360"/>
              </a:spcBef>
              <a:spcAft>
                <a:spcPts val="0"/>
              </a:spcAft>
              <a:buSzPts val="2800"/>
              <a:buNone/>
              <a:defRPr sz="2800"/>
            </a:lvl8pPr>
            <a:lvl9pPr lvl="8" rtl="0" algn="ctr">
              <a:lnSpc>
                <a:spcPct val="100000"/>
              </a:lnSpc>
              <a:spcBef>
                <a:spcPts val="360"/>
              </a:spcBef>
              <a:spcAft>
                <a:spcPts val="0"/>
              </a:spcAft>
              <a:buSzPts val="2800"/>
              <a:buNone/>
              <a:defRPr sz="2800"/>
            </a:lvl9pPr>
          </a:lstStyle>
          <a:p/>
        </p:txBody>
      </p:sp>
      <p:sp>
        <p:nvSpPr>
          <p:cNvPr id="183" name="Google Shape;18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3"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10800000">
              <a:off x="3517898" y="-7088"/>
              <a:ext cx="5143500" cy="5143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28" name="Google Shape;28;p3"/>
          <p:cNvGrpSpPr/>
          <p:nvPr/>
        </p:nvGrpSpPr>
        <p:grpSpPr>
          <a:xfrm flipH="1" rot="10800000">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 name="Google Shape;39;p3"/>
          <p:cNvSpPr txBox="1"/>
          <p:nvPr>
            <p:ph type="ctrTitle"/>
          </p:nvPr>
        </p:nvSpPr>
        <p:spPr>
          <a:xfrm>
            <a:off x="463525" y="2871148"/>
            <a:ext cx="40944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0" name="Google Shape;40;p3"/>
          <p:cNvSpPr txBox="1"/>
          <p:nvPr>
            <p:ph idx="1" type="subTitle"/>
          </p:nvPr>
        </p:nvSpPr>
        <p:spPr>
          <a:xfrm>
            <a:off x="463525" y="3975449"/>
            <a:ext cx="4094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p:txBody>
      </p:sp>
      <p:sp>
        <p:nvSpPr>
          <p:cNvPr id="41" name="Google Shape;41;p3"/>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2" name="Shape 42"/>
        <p:cNvGrpSpPr/>
        <p:nvPr/>
      </p:nvGrpSpPr>
      <p:grpSpPr>
        <a:xfrm>
          <a:off x="0" y="0"/>
          <a:ext cx="0" cy="0"/>
          <a:chOff x="0" y="0"/>
          <a:chExt cx="0" cy="0"/>
        </a:xfrm>
      </p:grpSpPr>
      <p:sp>
        <p:nvSpPr>
          <p:cNvPr id="43" name="Google Shape;43;p4"/>
          <p:cNvSpPr/>
          <p:nvPr/>
        </p:nvSpPr>
        <p:spPr>
          <a:xfrm>
            <a:off x="7544483" y="657775"/>
            <a:ext cx="1299300" cy="4329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44" name="Google Shape;44;p4"/>
          <p:cNvGrpSpPr/>
          <p:nvPr/>
        </p:nvGrpSpPr>
        <p:grpSpPr>
          <a:xfrm>
            <a:off x="0" y="-7088"/>
            <a:ext cx="8661398" cy="5150588"/>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flipH="1" rot="10800000">
              <a:off x="3517898" y="-7088"/>
              <a:ext cx="5143500" cy="5143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47" name="Google Shape;47;p4"/>
          <p:cNvGrpSpPr/>
          <p:nvPr/>
        </p:nvGrpSpPr>
        <p:grpSpPr>
          <a:xfrm flipH="1" rot="10800000">
            <a:off x="1" y="1090763"/>
            <a:ext cx="8847502" cy="2961975"/>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sp>
        <p:nvSpPr>
          <p:cNvPr id="50" name="Google Shape;50;p4"/>
          <p:cNvSpPr txBox="1"/>
          <p:nvPr>
            <p:ph idx="1" type="body"/>
          </p:nvPr>
        </p:nvSpPr>
        <p:spPr>
          <a:xfrm>
            <a:off x="829775" y="1202000"/>
            <a:ext cx="5090700" cy="27450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Clr>
                <a:srgbClr val="FFFFFF"/>
              </a:buClr>
              <a:buSzPts val="3000"/>
              <a:buChar char="▰"/>
              <a:defRPr i="1" sz="3000">
                <a:solidFill>
                  <a:srgbClr val="FFFFFF"/>
                </a:solidFill>
              </a:defRPr>
            </a:lvl1pPr>
            <a:lvl2pPr indent="-419100" lvl="1" marL="914400" rtl="0">
              <a:spcBef>
                <a:spcPts val="480"/>
              </a:spcBef>
              <a:spcAft>
                <a:spcPts val="0"/>
              </a:spcAft>
              <a:buClr>
                <a:srgbClr val="FFFFFF"/>
              </a:buClr>
              <a:buSzPts val="3000"/>
              <a:buChar char="▻"/>
              <a:defRPr i="1" sz="3000">
                <a:solidFill>
                  <a:srgbClr val="FFFFFF"/>
                </a:solidFill>
              </a:defRPr>
            </a:lvl2pPr>
            <a:lvl3pPr indent="-419100" lvl="2" marL="1371600" rtl="0">
              <a:spcBef>
                <a:spcPts val="480"/>
              </a:spcBef>
              <a:spcAft>
                <a:spcPts val="0"/>
              </a:spcAft>
              <a:buClr>
                <a:srgbClr val="FFFFFF"/>
              </a:buClr>
              <a:buSzPts val="3000"/>
              <a:buChar char="▻"/>
              <a:defRPr i="1" sz="3000">
                <a:solidFill>
                  <a:srgbClr val="FFFFFF"/>
                </a:solidFill>
              </a:defRPr>
            </a:lvl3pPr>
            <a:lvl4pPr indent="-419100" lvl="3" marL="1828800" rtl="0">
              <a:spcBef>
                <a:spcPts val="360"/>
              </a:spcBef>
              <a:spcAft>
                <a:spcPts val="0"/>
              </a:spcAft>
              <a:buClr>
                <a:srgbClr val="FFFFFF"/>
              </a:buClr>
              <a:buSzPts val="3000"/>
              <a:buChar char="▻"/>
              <a:defRPr i="1" sz="3000">
                <a:solidFill>
                  <a:srgbClr val="FFFFFF"/>
                </a:solidFill>
              </a:defRPr>
            </a:lvl4pPr>
            <a:lvl5pPr indent="-419100" lvl="4" marL="2286000" rtl="0">
              <a:spcBef>
                <a:spcPts val="360"/>
              </a:spcBef>
              <a:spcAft>
                <a:spcPts val="0"/>
              </a:spcAft>
              <a:buClr>
                <a:srgbClr val="FFFFFF"/>
              </a:buClr>
              <a:buSzPts val="3000"/>
              <a:buChar char="▻"/>
              <a:defRPr i="1" sz="3000">
                <a:solidFill>
                  <a:srgbClr val="FFFFFF"/>
                </a:solidFill>
              </a:defRPr>
            </a:lvl5pPr>
            <a:lvl6pPr indent="-419100" lvl="5" marL="2743200" rtl="0">
              <a:spcBef>
                <a:spcPts val="360"/>
              </a:spcBef>
              <a:spcAft>
                <a:spcPts val="0"/>
              </a:spcAft>
              <a:buClr>
                <a:srgbClr val="FFFFFF"/>
              </a:buClr>
              <a:buSzPts val="3000"/>
              <a:buChar char="▻"/>
              <a:defRPr i="1" sz="3000">
                <a:solidFill>
                  <a:srgbClr val="FFFFFF"/>
                </a:solidFill>
              </a:defRPr>
            </a:lvl6pPr>
            <a:lvl7pPr indent="-419100" lvl="6" marL="3200400" rtl="0">
              <a:spcBef>
                <a:spcPts val="360"/>
              </a:spcBef>
              <a:spcAft>
                <a:spcPts val="0"/>
              </a:spcAft>
              <a:buClr>
                <a:srgbClr val="FFFFFF"/>
              </a:buClr>
              <a:buSzPts val="3000"/>
              <a:buChar char="▻"/>
              <a:defRPr i="1" sz="3000">
                <a:solidFill>
                  <a:srgbClr val="FFFFFF"/>
                </a:solidFill>
              </a:defRPr>
            </a:lvl7pPr>
            <a:lvl8pPr indent="-419100" lvl="7" marL="3657600" rtl="0">
              <a:spcBef>
                <a:spcPts val="360"/>
              </a:spcBef>
              <a:spcAft>
                <a:spcPts val="0"/>
              </a:spcAft>
              <a:buClr>
                <a:srgbClr val="FFFFFF"/>
              </a:buClr>
              <a:buSzPts val="3000"/>
              <a:buChar char="▻"/>
              <a:defRPr i="1" sz="3000">
                <a:solidFill>
                  <a:srgbClr val="FFFFFF"/>
                </a:solidFill>
              </a:defRPr>
            </a:lvl8pPr>
            <a:lvl9pPr indent="-419100" lvl="8" marL="4114800">
              <a:spcBef>
                <a:spcPts val="360"/>
              </a:spcBef>
              <a:spcAft>
                <a:spcPts val="0"/>
              </a:spcAft>
              <a:buClr>
                <a:srgbClr val="FFFFFF"/>
              </a:buClr>
              <a:buSzPts val="3000"/>
              <a:buChar char="▻"/>
              <a:defRPr i="1" sz="3000">
                <a:solidFill>
                  <a:srgbClr val="FFFFFF"/>
                </a:solidFill>
              </a:defRPr>
            </a:lvl9pPr>
          </a:lstStyle>
          <a:p/>
        </p:txBody>
      </p:sp>
      <p:sp>
        <p:nvSpPr>
          <p:cNvPr id="51" name="Google Shape;51;p4"/>
          <p:cNvSpPr txBox="1"/>
          <p:nvPr/>
        </p:nvSpPr>
        <p:spPr>
          <a:xfrm>
            <a:off x="286600" y="1014575"/>
            <a:ext cx="676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FF9800"/>
                </a:solidFill>
              </a:rPr>
              <a:t>“</a:t>
            </a:r>
            <a:endParaRPr b="1" sz="7200">
              <a:solidFill>
                <a:srgbClr val="FF9800"/>
              </a:solidFill>
            </a:endParaRPr>
          </a:p>
        </p:txBody>
      </p:sp>
      <p:grpSp>
        <p:nvGrpSpPr>
          <p:cNvPr id="52" name="Google Shape;52;p4"/>
          <p:cNvGrpSpPr/>
          <p:nvPr/>
        </p:nvGrpSpPr>
        <p:grpSpPr>
          <a:xfrm>
            <a:off x="6946842" y="4472723"/>
            <a:ext cx="2202830" cy="670795"/>
            <a:chOff x="5575242" y="4472723"/>
            <a:chExt cx="2202830" cy="670795"/>
          </a:xfrm>
        </p:grpSpPr>
        <p:sp>
          <p:nvSpPr>
            <p:cNvPr id="53" name="Google Shape;53;p4"/>
            <p:cNvSpPr/>
            <p:nvPr/>
          </p:nvSpPr>
          <p:spPr>
            <a:xfrm rot="10800000">
              <a:off x="5575242"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4749366"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 name="Google Shape;60;p4"/>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64" name="Google Shape;64;p5"/>
            <p:cNvGrpSpPr/>
            <p:nvPr/>
          </p:nvGrpSpPr>
          <p:grpSpPr>
            <a:xfrm flipH="1" rot="10800000">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67" name="Google Shape;67;p5"/>
            <p:cNvGrpSpPr/>
            <p:nvPr/>
          </p:nvGrpSpPr>
          <p:grpSpPr>
            <a:xfrm flipH="1" rot="10800000">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8" name="Google Shape;78;p5"/>
          <p:cNvSpPr txBox="1"/>
          <p:nvPr>
            <p:ph type="title"/>
          </p:nvPr>
        </p:nvSpPr>
        <p:spPr>
          <a:xfrm>
            <a:off x="814275" y="392575"/>
            <a:ext cx="5492400" cy="7662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79" name="Google Shape;79;p5"/>
          <p:cNvSpPr txBox="1"/>
          <p:nvPr>
            <p:ph idx="1" type="body"/>
          </p:nvPr>
        </p:nvSpPr>
        <p:spPr>
          <a:xfrm>
            <a:off x="814275" y="1327350"/>
            <a:ext cx="6132600" cy="3145500"/>
          </a:xfrm>
          <a:prstGeom prst="rect">
            <a:avLst/>
          </a:prstGeom>
        </p:spPr>
        <p:txBody>
          <a:bodyPr anchorCtr="0" anchor="ctr"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80" name="Google Shape;80;p5"/>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84" name="Google Shape;84;p6"/>
            <p:cNvGrpSpPr/>
            <p:nvPr/>
          </p:nvGrpSpPr>
          <p:grpSpPr>
            <a:xfrm flipH="1" rot="10800000">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87" name="Google Shape;87;p6"/>
            <p:cNvGrpSpPr/>
            <p:nvPr/>
          </p:nvGrpSpPr>
          <p:grpSpPr>
            <a:xfrm flipH="1" rot="10800000">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8" name="Google Shape;98;p6"/>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99" name="Google Shape;99;p6"/>
          <p:cNvSpPr txBox="1"/>
          <p:nvPr>
            <p:ph idx="1" type="body"/>
          </p:nvPr>
        </p:nvSpPr>
        <p:spPr>
          <a:xfrm>
            <a:off x="814275" y="1537988"/>
            <a:ext cx="3378300" cy="2724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1000"/>
              </a:spcBef>
              <a:spcAft>
                <a:spcPts val="0"/>
              </a:spcAft>
              <a:buSzPts val="2000"/>
              <a:buChar char="▻"/>
              <a:defRPr sz="2000"/>
            </a:lvl2pPr>
            <a:lvl3pPr indent="-355600" lvl="2" marL="1371600">
              <a:spcBef>
                <a:spcPts val="1000"/>
              </a:spcBef>
              <a:spcAft>
                <a:spcPts val="0"/>
              </a:spcAft>
              <a:buSzPts val="2000"/>
              <a:buChar char="▻"/>
              <a:defRPr sz="2000"/>
            </a:lvl3pPr>
            <a:lvl4pPr indent="-355600" lvl="3" marL="1828800">
              <a:spcBef>
                <a:spcPts val="1000"/>
              </a:spcBef>
              <a:spcAft>
                <a:spcPts val="0"/>
              </a:spcAft>
              <a:buSzPts val="2000"/>
              <a:buChar char="▻"/>
              <a:defRPr sz="2000"/>
            </a:lvl4pPr>
            <a:lvl5pPr indent="-355600" lvl="4" marL="2286000">
              <a:spcBef>
                <a:spcPts val="1000"/>
              </a:spcBef>
              <a:spcAft>
                <a:spcPts val="0"/>
              </a:spcAft>
              <a:buSzPts val="2000"/>
              <a:buChar char="▻"/>
              <a:defRPr sz="2000"/>
            </a:lvl5pPr>
            <a:lvl6pPr indent="-355600" lvl="5" marL="2743200">
              <a:spcBef>
                <a:spcPts val="1000"/>
              </a:spcBef>
              <a:spcAft>
                <a:spcPts val="0"/>
              </a:spcAft>
              <a:buSzPts val="2000"/>
              <a:buChar char="▻"/>
              <a:defRPr sz="2000"/>
            </a:lvl6pPr>
            <a:lvl7pPr indent="-355600" lvl="6" marL="3200400">
              <a:spcBef>
                <a:spcPts val="1000"/>
              </a:spcBef>
              <a:spcAft>
                <a:spcPts val="0"/>
              </a:spcAft>
              <a:buSzPts val="2000"/>
              <a:buChar char="▻"/>
              <a:defRPr sz="2000"/>
            </a:lvl7pPr>
            <a:lvl8pPr indent="-355600" lvl="7" marL="3657600">
              <a:spcBef>
                <a:spcPts val="1000"/>
              </a:spcBef>
              <a:spcAft>
                <a:spcPts val="0"/>
              </a:spcAft>
              <a:buSzPts val="2000"/>
              <a:buChar char="▻"/>
              <a:defRPr sz="2000"/>
            </a:lvl8pPr>
            <a:lvl9pPr indent="-355600" lvl="8" marL="4114800">
              <a:spcBef>
                <a:spcPts val="1000"/>
              </a:spcBef>
              <a:spcAft>
                <a:spcPts val="1000"/>
              </a:spcAft>
              <a:buSzPts val="2000"/>
              <a:buChar char="▻"/>
              <a:defRPr sz="2000"/>
            </a:lvl9pPr>
          </a:lstStyle>
          <a:p/>
        </p:txBody>
      </p:sp>
      <p:sp>
        <p:nvSpPr>
          <p:cNvPr id="100" name="Google Shape;100;p6"/>
          <p:cNvSpPr txBox="1"/>
          <p:nvPr>
            <p:ph idx="2" type="body"/>
          </p:nvPr>
        </p:nvSpPr>
        <p:spPr>
          <a:xfrm>
            <a:off x="4396123" y="1537988"/>
            <a:ext cx="3378300" cy="2724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1000"/>
              </a:spcBef>
              <a:spcAft>
                <a:spcPts val="0"/>
              </a:spcAft>
              <a:buSzPts val="2000"/>
              <a:buChar char="▻"/>
              <a:defRPr sz="2000"/>
            </a:lvl2pPr>
            <a:lvl3pPr indent="-355600" lvl="2" marL="1371600">
              <a:spcBef>
                <a:spcPts val="1000"/>
              </a:spcBef>
              <a:spcAft>
                <a:spcPts val="0"/>
              </a:spcAft>
              <a:buSzPts val="2000"/>
              <a:buChar char="▻"/>
              <a:defRPr sz="2000"/>
            </a:lvl3pPr>
            <a:lvl4pPr indent="-355600" lvl="3" marL="1828800">
              <a:spcBef>
                <a:spcPts val="1000"/>
              </a:spcBef>
              <a:spcAft>
                <a:spcPts val="0"/>
              </a:spcAft>
              <a:buSzPts val="2000"/>
              <a:buChar char="▻"/>
              <a:defRPr sz="2000"/>
            </a:lvl4pPr>
            <a:lvl5pPr indent="-355600" lvl="4" marL="2286000">
              <a:spcBef>
                <a:spcPts val="1000"/>
              </a:spcBef>
              <a:spcAft>
                <a:spcPts val="0"/>
              </a:spcAft>
              <a:buSzPts val="2000"/>
              <a:buChar char="▻"/>
              <a:defRPr sz="2000"/>
            </a:lvl5pPr>
            <a:lvl6pPr indent="-355600" lvl="5" marL="2743200">
              <a:spcBef>
                <a:spcPts val="1000"/>
              </a:spcBef>
              <a:spcAft>
                <a:spcPts val="0"/>
              </a:spcAft>
              <a:buSzPts val="2000"/>
              <a:buChar char="▻"/>
              <a:defRPr sz="2000"/>
            </a:lvl6pPr>
            <a:lvl7pPr indent="-355600" lvl="6" marL="3200400">
              <a:spcBef>
                <a:spcPts val="1000"/>
              </a:spcBef>
              <a:spcAft>
                <a:spcPts val="0"/>
              </a:spcAft>
              <a:buSzPts val="2000"/>
              <a:buChar char="▻"/>
              <a:defRPr sz="2000"/>
            </a:lvl7pPr>
            <a:lvl8pPr indent="-355600" lvl="7" marL="3657600">
              <a:spcBef>
                <a:spcPts val="1000"/>
              </a:spcBef>
              <a:spcAft>
                <a:spcPts val="0"/>
              </a:spcAft>
              <a:buSzPts val="2000"/>
              <a:buChar char="▻"/>
              <a:defRPr sz="2000"/>
            </a:lvl8pPr>
            <a:lvl9pPr indent="-355600" lvl="8" marL="4114800">
              <a:spcBef>
                <a:spcPts val="1000"/>
              </a:spcBef>
              <a:spcAft>
                <a:spcPts val="1000"/>
              </a:spcAft>
              <a:buSzPts val="2000"/>
              <a:buChar char="▻"/>
              <a:defRPr sz="2000"/>
            </a:lvl9pPr>
          </a:lstStyle>
          <a:p/>
        </p:txBody>
      </p:sp>
      <p:sp>
        <p:nvSpPr>
          <p:cNvPr id="101" name="Google Shape;101;p6"/>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2"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105" name="Google Shape;105;p7"/>
            <p:cNvGrpSpPr/>
            <p:nvPr/>
          </p:nvGrpSpPr>
          <p:grpSpPr>
            <a:xfrm flipH="1" rot="10800000">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08" name="Google Shape;108;p7"/>
            <p:cNvGrpSpPr/>
            <p:nvPr/>
          </p:nvGrpSpPr>
          <p:grpSpPr>
            <a:xfrm flipH="1" rot="10800000">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4749366"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9" name="Google Shape;119;p7"/>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20" name="Google Shape;120;p7"/>
          <p:cNvSpPr txBox="1"/>
          <p:nvPr>
            <p:ph idx="1" type="body"/>
          </p:nvPr>
        </p:nvSpPr>
        <p:spPr>
          <a:xfrm>
            <a:off x="870450" y="1545076"/>
            <a:ext cx="2247900" cy="27099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21" name="Google Shape;121;p7"/>
          <p:cNvSpPr txBox="1"/>
          <p:nvPr>
            <p:ph idx="2" type="body"/>
          </p:nvPr>
        </p:nvSpPr>
        <p:spPr>
          <a:xfrm>
            <a:off x="3233637" y="1545076"/>
            <a:ext cx="2247900" cy="27099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22" name="Google Shape;122;p7"/>
          <p:cNvSpPr txBox="1"/>
          <p:nvPr>
            <p:ph idx="3" type="body"/>
          </p:nvPr>
        </p:nvSpPr>
        <p:spPr>
          <a:xfrm>
            <a:off x="5540650" y="1545076"/>
            <a:ext cx="2247900" cy="27099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23" name="Google Shape;123;p7"/>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nvGrpSpPr>
            <p:cNvPr id="127" name="Google Shape;127;p8"/>
            <p:cNvGrpSpPr/>
            <p:nvPr/>
          </p:nvGrpSpPr>
          <p:grpSpPr>
            <a:xfrm flipH="1" rot="10800000">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nvGrpSpPr>
            <p:cNvPr id="130" name="Google Shape;130;p8"/>
            <p:cNvGrpSpPr/>
            <p:nvPr/>
          </p:nvGrpSpPr>
          <p:grpSpPr>
            <a:xfrm flipH="1" rot="10800000">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4749366"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1" name="Google Shape;141;p8"/>
          <p:cNvSpPr txBox="1"/>
          <p:nvPr>
            <p:ph type="title"/>
          </p:nvPr>
        </p:nvSpPr>
        <p:spPr>
          <a:xfrm>
            <a:off x="814275" y="392575"/>
            <a:ext cx="5258400" cy="7662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42" name="Google Shape;142;p8"/>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2" name="Google Shape;152;p9"/>
          <p:cNvSpPr txBox="1"/>
          <p:nvPr>
            <p:ph idx="1" type="body"/>
          </p:nvPr>
        </p:nvSpPr>
        <p:spPr>
          <a:xfrm>
            <a:off x="2682800" y="4636500"/>
            <a:ext cx="6004200" cy="3156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300"/>
              <a:buNone/>
              <a:defRPr sz="1300"/>
            </a:lvl1pPr>
          </a:lstStyle>
          <a:p/>
        </p:txBody>
      </p:sp>
      <p:sp>
        <p:nvSpPr>
          <p:cNvPr id="153" name="Google Shape;153;p9"/>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2" name="Shape 162"/>
        <p:cNvGrpSpPr/>
        <p:nvPr/>
      </p:nvGrpSpPr>
      <p:grpSpPr>
        <a:xfrm>
          <a:off x="0" y="0"/>
          <a:ext cx="0" cy="0"/>
          <a:chOff x="0" y="0"/>
          <a:chExt cx="0" cy="0"/>
        </a:xfrm>
      </p:grpSpPr>
      <p:sp>
        <p:nvSpPr>
          <p:cNvPr id="163" name="Google Shape;163;p10"/>
          <p:cNvSpPr txBox="1"/>
          <p:nvPr>
            <p:ph idx="12" type="sldNum"/>
          </p:nvPr>
        </p:nvSpPr>
        <p:spPr>
          <a:xfrm>
            <a:off x="7618000" y="4636500"/>
            <a:ext cx="1487400" cy="31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14275" y="392575"/>
            <a:ext cx="5258400" cy="7662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b="1" sz="2000">
                <a:solidFill>
                  <a:srgbClr val="FFFFFF"/>
                </a:solidFill>
                <a:latin typeface="Roboto Condensed"/>
                <a:ea typeface="Roboto Condensed"/>
                <a:cs typeface="Roboto Condensed"/>
                <a:sym typeface="Roboto Condensed"/>
              </a:defRPr>
            </a:lvl9pPr>
          </a:lstStyle>
          <a:p/>
        </p:txBody>
      </p:sp>
      <p:sp>
        <p:nvSpPr>
          <p:cNvPr id="7" name="Google Shape;7;p1"/>
          <p:cNvSpPr txBox="1"/>
          <p:nvPr>
            <p:ph idx="1" type="body"/>
          </p:nvPr>
        </p:nvSpPr>
        <p:spPr>
          <a:xfrm>
            <a:off x="814275" y="1327350"/>
            <a:ext cx="6132600" cy="3145500"/>
          </a:xfrm>
          <a:prstGeom prst="rect">
            <a:avLst/>
          </a:prstGeom>
          <a:noFill/>
          <a:ln>
            <a:noFill/>
          </a:ln>
        </p:spPr>
        <p:txBody>
          <a:bodyPr anchorCtr="0" anchor="ctr" bIns="91425" lIns="91425" spcFirstLastPara="1" rIns="91425" wrap="square" tIns="91425">
            <a:noAutofit/>
          </a:bodyPr>
          <a:lstStyle>
            <a:lvl1pPr indent="-381000" lvl="0" marL="4572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indent="-381000" lvl="1" marL="9144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indent="-381000" lvl="2" marL="13716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indent="-381000" lvl="3" marL="18288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indent="-381000" lvl="4" marL="2286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indent="-381000" lvl="5" marL="27432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indent="-381000" lvl="6" marL="32004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indent="-381000" lvl="7" marL="36576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indent="-381000" lvl="8" marL="41148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p:txBody>
      </p:sp>
      <p:sp>
        <p:nvSpPr>
          <p:cNvPr id="8" name="Google Shape;8;p1"/>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lvl="0" algn="r">
              <a:buNone/>
              <a:defRPr b="1" sz="1200">
                <a:solidFill>
                  <a:srgbClr val="FFFFFF"/>
                </a:solidFill>
                <a:latin typeface="Roboto Condensed"/>
                <a:ea typeface="Roboto Condensed"/>
                <a:cs typeface="Roboto Condensed"/>
                <a:sym typeface="Roboto Condensed"/>
              </a:defRPr>
            </a:lvl1pPr>
            <a:lvl2pPr lvl="1" algn="r">
              <a:buNone/>
              <a:defRPr b="1" sz="1200">
                <a:solidFill>
                  <a:srgbClr val="FFFFFF"/>
                </a:solidFill>
                <a:latin typeface="Roboto Condensed"/>
                <a:ea typeface="Roboto Condensed"/>
                <a:cs typeface="Roboto Condensed"/>
                <a:sym typeface="Roboto Condensed"/>
              </a:defRPr>
            </a:lvl2pPr>
            <a:lvl3pPr lvl="2" algn="r">
              <a:buNone/>
              <a:defRPr b="1" sz="1200">
                <a:solidFill>
                  <a:srgbClr val="FFFFFF"/>
                </a:solidFill>
                <a:latin typeface="Roboto Condensed"/>
                <a:ea typeface="Roboto Condensed"/>
                <a:cs typeface="Roboto Condensed"/>
                <a:sym typeface="Roboto Condensed"/>
              </a:defRPr>
            </a:lvl3pPr>
            <a:lvl4pPr lvl="3" algn="r">
              <a:buNone/>
              <a:defRPr b="1" sz="1200">
                <a:solidFill>
                  <a:srgbClr val="FFFFFF"/>
                </a:solidFill>
                <a:latin typeface="Roboto Condensed"/>
                <a:ea typeface="Roboto Condensed"/>
                <a:cs typeface="Roboto Condensed"/>
                <a:sym typeface="Roboto Condensed"/>
              </a:defRPr>
            </a:lvl4pPr>
            <a:lvl5pPr lvl="4" algn="r">
              <a:buNone/>
              <a:defRPr b="1" sz="1200">
                <a:solidFill>
                  <a:srgbClr val="FFFFFF"/>
                </a:solidFill>
                <a:latin typeface="Roboto Condensed"/>
                <a:ea typeface="Roboto Condensed"/>
                <a:cs typeface="Roboto Condensed"/>
                <a:sym typeface="Roboto Condensed"/>
              </a:defRPr>
            </a:lvl5pPr>
            <a:lvl6pPr lvl="5" algn="r">
              <a:buNone/>
              <a:defRPr b="1" sz="1200">
                <a:solidFill>
                  <a:srgbClr val="FFFFFF"/>
                </a:solidFill>
                <a:latin typeface="Roboto Condensed"/>
                <a:ea typeface="Roboto Condensed"/>
                <a:cs typeface="Roboto Condensed"/>
                <a:sym typeface="Roboto Condensed"/>
              </a:defRPr>
            </a:lvl6pPr>
            <a:lvl7pPr lvl="6" algn="r">
              <a:buNone/>
              <a:defRPr b="1" sz="1200">
                <a:solidFill>
                  <a:srgbClr val="FFFFFF"/>
                </a:solidFill>
                <a:latin typeface="Roboto Condensed"/>
                <a:ea typeface="Roboto Condensed"/>
                <a:cs typeface="Roboto Condensed"/>
                <a:sym typeface="Roboto Condensed"/>
              </a:defRPr>
            </a:lvl7pPr>
            <a:lvl8pPr lvl="7" algn="r">
              <a:buNone/>
              <a:defRPr b="1" sz="1200">
                <a:solidFill>
                  <a:srgbClr val="FFFFFF"/>
                </a:solidFill>
                <a:latin typeface="Roboto Condensed"/>
                <a:ea typeface="Roboto Condensed"/>
                <a:cs typeface="Roboto Condensed"/>
                <a:sym typeface="Roboto Condensed"/>
              </a:defRPr>
            </a:lvl8pPr>
            <a:lvl9pPr lvl="8" algn="r">
              <a:buNone/>
              <a:defRPr b="1" sz="1200">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type="ctrTitle"/>
          </p:nvPr>
        </p:nvSpPr>
        <p:spPr>
          <a:xfrm>
            <a:off x="685800" y="1090750"/>
            <a:ext cx="5367900" cy="296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Library Support </a:t>
            </a:r>
            <a:r>
              <a:rPr lang="en"/>
              <a:t>Specialist</a:t>
            </a:r>
            <a:endParaRPr/>
          </a:p>
        </p:txBody>
      </p:sp>
      <p:sp>
        <p:nvSpPr>
          <p:cNvPr id="189" name="Google Shape;189;p12"/>
          <p:cNvSpPr txBox="1"/>
          <p:nvPr/>
        </p:nvSpPr>
        <p:spPr>
          <a:xfrm>
            <a:off x="685800" y="3335375"/>
            <a:ext cx="40704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Roboto Condensed"/>
                <a:ea typeface="Roboto Condensed"/>
                <a:cs typeface="Roboto Condensed"/>
                <a:sym typeface="Roboto Condensed"/>
              </a:rPr>
              <a:t>From 11 months to 12 months</a:t>
            </a:r>
            <a:endParaRPr b="1" sz="1800">
              <a:solidFill>
                <a:schemeClr val="lt1"/>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814275" y="392575"/>
            <a:ext cx="5492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Justification</a:t>
            </a:r>
            <a:endParaRPr/>
          </a:p>
        </p:txBody>
      </p:sp>
      <p:sp>
        <p:nvSpPr>
          <p:cNvPr id="195" name="Google Shape;195;p13"/>
          <p:cNvSpPr txBox="1"/>
          <p:nvPr>
            <p:ph idx="1" type="body"/>
          </p:nvPr>
        </p:nvSpPr>
        <p:spPr>
          <a:xfrm>
            <a:off x="814275" y="1327350"/>
            <a:ext cx="6132600" cy="3145500"/>
          </a:xfrm>
          <a:prstGeom prst="rect">
            <a:avLst/>
          </a:prstGeom>
        </p:spPr>
        <p:txBody>
          <a:bodyPr anchorCtr="0" anchor="ctr" bIns="91425" lIns="91425" spcFirstLastPara="1" rIns="91425" wrap="square" tIns="91425">
            <a:noAutofit/>
          </a:bodyPr>
          <a:lstStyle/>
          <a:p>
            <a:pPr indent="-342900" lvl="0" marL="457200" rtl="0" algn="l">
              <a:spcBef>
                <a:spcPts val="600"/>
              </a:spcBef>
              <a:spcAft>
                <a:spcPts val="0"/>
              </a:spcAft>
              <a:buSzPts val="1800"/>
              <a:buChar char="▰"/>
            </a:pPr>
            <a:r>
              <a:rPr lang="en" sz="1800"/>
              <a:t>Position requires extensive contact with students, staff, faculty, and the general public.</a:t>
            </a:r>
            <a:endParaRPr sz="1800"/>
          </a:p>
          <a:p>
            <a:pPr indent="-342900" lvl="1" marL="914400" rtl="0" algn="l">
              <a:spcBef>
                <a:spcPts val="0"/>
              </a:spcBef>
              <a:spcAft>
                <a:spcPts val="0"/>
              </a:spcAft>
              <a:buSzPts val="1800"/>
              <a:buChar char="▻"/>
            </a:pPr>
            <a:r>
              <a:rPr lang="en" sz="1800"/>
              <a:t>On average spends 4.5 to 5 hours of 8 hour work day interacting with the public.</a:t>
            </a:r>
            <a:endParaRPr sz="1800"/>
          </a:p>
          <a:p>
            <a:pPr indent="-342900" lvl="0" marL="457200" rtl="0" algn="l">
              <a:spcBef>
                <a:spcPts val="0"/>
              </a:spcBef>
              <a:spcAft>
                <a:spcPts val="0"/>
              </a:spcAft>
              <a:buSzPts val="1800"/>
              <a:buChar char="▰"/>
            </a:pPr>
            <a:r>
              <a:rPr lang="en" sz="1800"/>
              <a:t>Maintains reserve collection (textbooks, graphing calculators, laptops, WiFi hotspots)</a:t>
            </a:r>
            <a:endParaRPr sz="1800"/>
          </a:p>
          <a:p>
            <a:pPr indent="-342900" lvl="0" marL="457200" rtl="0" algn="l">
              <a:spcBef>
                <a:spcPts val="0"/>
              </a:spcBef>
              <a:spcAft>
                <a:spcPts val="0"/>
              </a:spcAft>
              <a:buSzPts val="1800"/>
              <a:buChar char="▰"/>
            </a:pPr>
            <a:r>
              <a:rPr lang="en" sz="1800"/>
              <a:t>Position requires regular training in new resource management technology</a:t>
            </a:r>
            <a:endParaRPr sz="1800"/>
          </a:p>
          <a:p>
            <a:pPr indent="0" lvl="0" marL="0" rtl="0" algn="l">
              <a:spcBef>
                <a:spcPts val="1000"/>
              </a:spcBef>
              <a:spcAft>
                <a:spcPts val="1000"/>
              </a:spcAft>
              <a:buNone/>
            </a:pPr>
            <a:r>
              <a:t/>
            </a:r>
            <a:endParaRPr sz="3000"/>
          </a:p>
        </p:txBody>
      </p:sp>
      <p:graphicFrame>
        <p:nvGraphicFramePr>
          <p:cNvPr id="196" name="Google Shape;196;p13"/>
          <p:cNvGraphicFramePr/>
          <p:nvPr/>
        </p:nvGraphicFramePr>
        <p:xfrm>
          <a:off x="892575" y="4266375"/>
          <a:ext cx="3000000" cy="3000000"/>
        </p:xfrm>
        <a:graphic>
          <a:graphicData uri="http://schemas.openxmlformats.org/drawingml/2006/table">
            <a:tbl>
              <a:tblPr>
                <a:noFill/>
                <a:tableStyleId>{C707605E-C7A2-41FA-BEBA-16482ABCBDEA}</a:tableStyleId>
              </a:tblPr>
              <a:tblGrid>
                <a:gridCol w="609600"/>
                <a:gridCol w="838200"/>
                <a:gridCol w="828675"/>
                <a:gridCol w="628650"/>
                <a:gridCol w="819150"/>
                <a:gridCol w="514350"/>
                <a:gridCol w="914400"/>
              </a:tblGrid>
              <a:tr h="350600">
                <a:tc>
                  <a:txBody>
                    <a:bodyPr/>
                    <a:lstStyle/>
                    <a:p>
                      <a:pPr indent="0" lvl="0" marL="0" rtl="0" algn="ctr">
                        <a:lnSpc>
                          <a:spcPct val="10000"/>
                        </a:lnSpc>
                        <a:spcBef>
                          <a:spcPts val="0"/>
                        </a:spcBef>
                        <a:spcAft>
                          <a:spcPts val="0"/>
                        </a:spcAft>
                        <a:buNone/>
                      </a:pPr>
                      <a:r>
                        <a:rPr lang="en" sz="1200">
                          <a:latin typeface="Times New Roman"/>
                          <a:ea typeface="Times New Roman"/>
                          <a:cs typeface="Times New Roman"/>
                          <a:sym typeface="Times New Roman"/>
                        </a:rPr>
                        <a:t>Books</a:t>
                      </a:r>
                      <a:endParaRPr sz="1200">
                        <a:latin typeface="Times New Roman"/>
                        <a:ea typeface="Times New Roman"/>
                        <a:cs typeface="Times New Roman"/>
                        <a:sym typeface="Times New Roman"/>
                      </a:endParaRPr>
                    </a:p>
                  </a:txBody>
                  <a:tcPr marT="9525" marB="9525"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latin typeface="Times New Roman"/>
                          <a:ea typeface="Times New Roman"/>
                          <a:cs typeface="Times New Roman"/>
                          <a:sym typeface="Times New Roman"/>
                        </a:rPr>
                        <a:t>Reserves</a:t>
                      </a:r>
                      <a:endParaRPr sz="1200">
                        <a:latin typeface="Times New Roman"/>
                        <a:ea typeface="Times New Roman"/>
                        <a:cs typeface="Times New Roman"/>
                        <a:sym typeface="Times New Roman"/>
                      </a:endParaRPr>
                    </a:p>
                  </a:txBody>
                  <a:tcPr marT="9525" marB="9525"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latin typeface="Times New Roman"/>
                          <a:ea typeface="Times New Roman"/>
                          <a:cs typeface="Times New Roman"/>
                          <a:sym typeface="Times New Roman"/>
                        </a:rPr>
                        <a:t>Phone</a:t>
                      </a:r>
                      <a:endParaRPr sz="1200">
                        <a:latin typeface="Times New Roman"/>
                        <a:ea typeface="Times New Roman"/>
                        <a:cs typeface="Times New Roman"/>
                        <a:sym typeface="Times New Roman"/>
                      </a:endParaRPr>
                    </a:p>
                    <a:p>
                      <a:pPr indent="0" lvl="0" marL="0" rtl="0" algn="ctr">
                        <a:lnSpc>
                          <a:spcPct val="10000"/>
                        </a:lnSpc>
                        <a:spcBef>
                          <a:spcPts val="1200"/>
                        </a:spcBef>
                        <a:spcAft>
                          <a:spcPts val="0"/>
                        </a:spcAft>
                        <a:buNone/>
                      </a:pPr>
                      <a:r>
                        <a:rPr lang="en" sz="1200">
                          <a:latin typeface="Times New Roman"/>
                          <a:ea typeface="Times New Roman"/>
                          <a:cs typeface="Times New Roman"/>
                          <a:sym typeface="Times New Roman"/>
                        </a:rPr>
                        <a:t>Chargers</a:t>
                      </a:r>
                      <a:endParaRPr sz="1200">
                        <a:latin typeface="Times New Roman"/>
                        <a:ea typeface="Times New Roman"/>
                        <a:cs typeface="Times New Roman"/>
                        <a:sym typeface="Times New Roman"/>
                      </a:endParaRPr>
                    </a:p>
                  </a:txBody>
                  <a:tcPr marT="9525" marB="9525"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latin typeface="Times New Roman"/>
                          <a:ea typeface="Times New Roman"/>
                          <a:cs typeface="Times New Roman"/>
                          <a:sym typeface="Times New Roman"/>
                        </a:rPr>
                        <a:t>Calcu-</a:t>
                      </a:r>
                      <a:endParaRPr sz="1200">
                        <a:latin typeface="Times New Roman"/>
                        <a:ea typeface="Times New Roman"/>
                        <a:cs typeface="Times New Roman"/>
                        <a:sym typeface="Times New Roman"/>
                      </a:endParaRPr>
                    </a:p>
                    <a:p>
                      <a:pPr indent="0" lvl="0" marL="0" rtl="0" algn="ctr">
                        <a:lnSpc>
                          <a:spcPct val="10000"/>
                        </a:lnSpc>
                        <a:spcBef>
                          <a:spcPts val="1200"/>
                        </a:spcBef>
                        <a:spcAft>
                          <a:spcPts val="0"/>
                        </a:spcAft>
                        <a:buNone/>
                      </a:pPr>
                      <a:r>
                        <a:rPr lang="en" sz="1200">
                          <a:latin typeface="Times New Roman"/>
                          <a:ea typeface="Times New Roman"/>
                          <a:cs typeface="Times New Roman"/>
                          <a:sym typeface="Times New Roman"/>
                        </a:rPr>
                        <a:t>lators</a:t>
                      </a:r>
                      <a:endParaRPr sz="1200">
                        <a:latin typeface="Times New Roman"/>
                        <a:ea typeface="Times New Roman"/>
                        <a:cs typeface="Times New Roman"/>
                        <a:sym typeface="Times New Roman"/>
                      </a:endParaRPr>
                    </a:p>
                  </a:txBody>
                  <a:tcPr marT="9525" marB="9525"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latin typeface="Times New Roman"/>
                          <a:ea typeface="Times New Roman"/>
                          <a:cs typeface="Times New Roman"/>
                          <a:sym typeface="Times New Roman"/>
                        </a:rPr>
                        <a:t>Chrome-</a:t>
                      </a:r>
                      <a:endParaRPr sz="1200">
                        <a:latin typeface="Times New Roman"/>
                        <a:ea typeface="Times New Roman"/>
                        <a:cs typeface="Times New Roman"/>
                        <a:sym typeface="Times New Roman"/>
                      </a:endParaRPr>
                    </a:p>
                    <a:p>
                      <a:pPr indent="0" lvl="0" marL="0" rtl="0" algn="ctr">
                        <a:lnSpc>
                          <a:spcPct val="10000"/>
                        </a:lnSpc>
                        <a:spcBef>
                          <a:spcPts val="1200"/>
                        </a:spcBef>
                        <a:spcAft>
                          <a:spcPts val="0"/>
                        </a:spcAft>
                        <a:buNone/>
                      </a:pPr>
                      <a:r>
                        <a:rPr lang="en" sz="1200">
                          <a:latin typeface="Times New Roman"/>
                          <a:ea typeface="Times New Roman"/>
                          <a:cs typeface="Times New Roman"/>
                          <a:sym typeface="Times New Roman"/>
                        </a:rPr>
                        <a:t>books</a:t>
                      </a:r>
                      <a:endParaRPr sz="1200">
                        <a:latin typeface="Times New Roman"/>
                        <a:ea typeface="Times New Roman"/>
                        <a:cs typeface="Times New Roman"/>
                        <a:sym typeface="Times New Roman"/>
                      </a:endParaRPr>
                    </a:p>
                  </a:txBody>
                  <a:tcPr marT="9525" marB="9525"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latin typeface="Times New Roman"/>
                          <a:ea typeface="Times New Roman"/>
                          <a:cs typeface="Times New Roman"/>
                          <a:sym typeface="Times New Roman"/>
                        </a:rPr>
                        <a:t>Dells</a:t>
                      </a:r>
                      <a:endParaRPr sz="1200">
                        <a:latin typeface="Times New Roman"/>
                        <a:ea typeface="Times New Roman"/>
                        <a:cs typeface="Times New Roman"/>
                        <a:sym typeface="Times New Roman"/>
                      </a:endParaRPr>
                    </a:p>
                  </a:txBody>
                  <a:tcPr marT="9525" marB="9525"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latin typeface="Times New Roman"/>
                          <a:ea typeface="Times New Roman"/>
                          <a:cs typeface="Times New Roman"/>
                          <a:sym typeface="Times New Roman"/>
                        </a:rPr>
                        <a:t>WiFi</a:t>
                      </a:r>
                      <a:endParaRPr sz="1200">
                        <a:latin typeface="Times New Roman"/>
                        <a:ea typeface="Times New Roman"/>
                        <a:cs typeface="Times New Roman"/>
                        <a:sym typeface="Times New Roman"/>
                      </a:endParaRPr>
                    </a:p>
                    <a:p>
                      <a:pPr indent="0" lvl="0" marL="0" rtl="0" algn="ctr">
                        <a:lnSpc>
                          <a:spcPct val="10000"/>
                        </a:lnSpc>
                        <a:spcBef>
                          <a:spcPts val="1200"/>
                        </a:spcBef>
                        <a:spcAft>
                          <a:spcPts val="0"/>
                        </a:spcAft>
                        <a:buNone/>
                      </a:pPr>
                      <a:r>
                        <a:rPr lang="en" sz="1200">
                          <a:latin typeface="Times New Roman"/>
                          <a:ea typeface="Times New Roman"/>
                          <a:cs typeface="Times New Roman"/>
                          <a:sym typeface="Times New Roman"/>
                        </a:rPr>
                        <a:t>Hot Spots</a:t>
                      </a:r>
                      <a:endParaRPr sz="1200">
                        <a:latin typeface="Times New Roman"/>
                        <a:ea typeface="Times New Roman"/>
                        <a:cs typeface="Times New Roman"/>
                        <a:sym typeface="Times New Roman"/>
                      </a:endParaRPr>
                    </a:p>
                  </a:txBody>
                  <a:tcPr marT="9525" marB="9525"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1025">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4511</a:t>
                      </a:r>
                      <a:endParaRPr sz="1200">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3420</a:t>
                      </a:r>
                      <a:endParaRPr sz="1200">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257</a:t>
                      </a:r>
                      <a:endParaRPr sz="1200">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662</a:t>
                      </a:r>
                      <a:endParaRPr sz="1200">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223</a:t>
                      </a:r>
                      <a:endParaRPr sz="1200">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393</a:t>
                      </a:r>
                      <a:endParaRPr sz="1200">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158</a:t>
                      </a:r>
                      <a:endParaRPr sz="1200">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97" name="Google Shape;197;p13"/>
          <p:cNvSpPr txBox="1"/>
          <p:nvPr/>
        </p:nvSpPr>
        <p:spPr>
          <a:xfrm>
            <a:off x="827975" y="3970125"/>
            <a:ext cx="2546700" cy="2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Condensed Light"/>
                <a:ea typeface="Roboto Condensed Light"/>
                <a:cs typeface="Roboto Condensed Light"/>
                <a:sym typeface="Roboto Condensed Light"/>
              </a:rPr>
              <a:t>Circulation</a:t>
            </a:r>
            <a:r>
              <a:rPr lang="en">
                <a:latin typeface="Roboto Condensed Light"/>
                <a:ea typeface="Roboto Condensed Light"/>
                <a:cs typeface="Roboto Condensed Light"/>
                <a:sym typeface="Roboto Condensed Light"/>
              </a:rPr>
              <a:t> Stats 2018</a:t>
            </a:r>
            <a:endParaRPr>
              <a:latin typeface="Roboto Condensed Light"/>
              <a:ea typeface="Roboto Condensed Light"/>
              <a:cs typeface="Roboto Condensed Light"/>
              <a:sym typeface="Roboto Condense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txBox="1"/>
          <p:nvPr>
            <p:ph type="title"/>
          </p:nvPr>
        </p:nvSpPr>
        <p:spPr>
          <a:xfrm>
            <a:off x="814275" y="392575"/>
            <a:ext cx="5492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Justification Con.</a:t>
            </a:r>
            <a:endParaRPr/>
          </a:p>
        </p:txBody>
      </p:sp>
      <p:sp>
        <p:nvSpPr>
          <p:cNvPr id="203" name="Google Shape;203;p14"/>
          <p:cNvSpPr txBox="1"/>
          <p:nvPr>
            <p:ph idx="1" type="body"/>
          </p:nvPr>
        </p:nvSpPr>
        <p:spPr>
          <a:xfrm>
            <a:off x="531625" y="1440425"/>
            <a:ext cx="7340400" cy="31455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a:latin typeface="Roboto Condensed"/>
                <a:ea typeface="Roboto Condensed"/>
                <a:cs typeface="Roboto Condensed"/>
                <a:sym typeface="Roboto Condensed"/>
              </a:rPr>
              <a:t>Extension allows LSS to better assist with and complete:</a:t>
            </a:r>
            <a:endParaRPr b="1">
              <a:latin typeface="Roboto Condensed"/>
              <a:ea typeface="Roboto Condensed"/>
              <a:cs typeface="Roboto Condensed"/>
              <a:sym typeface="Roboto Condensed"/>
            </a:endParaRPr>
          </a:p>
          <a:p>
            <a:pPr indent="-317500" lvl="0" marL="457200" rtl="0" algn="l">
              <a:spcBef>
                <a:spcPts val="1000"/>
              </a:spcBef>
              <a:spcAft>
                <a:spcPts val="0"/>
              </a:spcAft>
              <a:buSzPts val="1400"/>
              <a:buFont typeface="Roboto"/>
              <a:buChar char="▰"/>
            </a:pPr>
            <a:r>
              <a:rPr lang="en" sz="1400">
                <a:latin typeface="Roboto"/>
                <a:ea typeface="Roboto"/>
                <a:cs typeface="Roboto"/>
                <a:sym typeface="Roboto"/>
              </a:rPr>
              <a:t>The Cañada Library's migration to the state-wide college library services platform Alma/Primo (launched in January 2020) is ongoing.</a:t>
            </a:r>
            <a:endParaRPr sz="1400">
              <a:latin typeface="Roboto"/>
              <a:ea typeface="Roboto"/>
              <a:cs typeface="Roboto"/>
              <a:sym typeface="Roboto"/>
            </a:endParaRPr>
          </a:p>
          <a:p>
            <a:pPr indent="-317500" lvl="1" marL="914400" rtl="0" algn="l">
              <a:spcBef>
                <a:spcPts val="0"/>
              </a:spcBef>
              <a:spcAft>
                <a:spcPts val="0"/>
              </a:spcAft>
              <a:buSzPts val="1400"/>
              <a:buFont typeface="Roboto"/>
              <a:buChar char="▻"/>
            </a:pPr>
            <a:r>
              <a:rPr lang="en" sz="1400">
                <a:latin typeface="Roboto"/>
                <a:ea typeface="Roboto"/>
                <a:cs typeface="Roboto"/>
                <a:sym typeface="Roboto"/>
              </a:rPr>
              <a:t>Logistics such as data migration, new circulation procedures, inter-library loan (ILL), and student assistant and staff training need to be developed, reviewed, and implemented.</a:t>
            </a:r>
            <a:endParaRPr sz="1400">
              <a:latin typeface="Roboto"/>
              <a:ea typeface="Roboto"/>
              <a:cs typeface="Roboto"/>
              <a:sym typeface="Roboto"/>
            </a:endParaRPr>
          </a:p>
          <a:p>
            <a:pPr indent="-317500" lvl="1" marL="914400" rtl="0" algn="l">
              <a:spcBef>
                <a:spcPts val="0"/>
              </a:spcBef>
              <a:spcAft>
                <a:spcPts val="0"/>
              </a:spcAft>
              <a:buSzPts val="1400"/>
              <a:buFont typeface="Roboto"/>
              <a:buChar char="▻"/>
            </a:pPr>
            <a:r>
              <a:rPr lang="en" sz="1400">
                <a:latin typeface="Roboto"/>
                <a:ea typeface="Roboto"/>
                <a:cs typeface="Roboto"/>
                <a:sym typeface="Roboto"/>
              </a:rPr>
              <a:t>Many of these (such as inter-library loan and training) require continual work and will be ongoing issues after implementation.</a:t>
            </a:r>
            <a:endParaRPr sz="1400">
              <a:latin typeface="Roboto"/>
              <a:ea typeface="Roboto"/>
              <a:cs typeface="Roboto"/>
              <a:sym typeface="Roboto"/>
            </a:endParaRPr>
          </a:p>
          <a:p>
            <a:pPr indent="-317500" lvl="0" marL="457200" rtl="0" algn="l">
              <a:spcBef>
                <a:spcPts val="0"/>
              </a:spcBef>
              <a:spcAft>
                <a:spcPts val="0"/>
              </a:spcAft>
              <a:buSzPts val="1400"/>
              <a:buFont typeface="Roboto"/>
              <a:buChar char="▰"/>
            </a:pPr>
            <a:r>
              <a:rPr lang="en" sz="1400">
                <a:latin typeface="Roboto"/>
                <a:ea typeface="Roboto"/>
                <a:cs typeface="Roboto"/>
                <a:sym typeface="Roboto"/>
              </a:rPr>
              <a:t>Thorough inventory and maintenance of library material (college reserve items and technology items)</a:t>
            </a:r>
            <a:endParaRPr sz="1400">
              <a:latin typeface="Roboto"/>
              <a:ea typeface="Roboto"/>
              <a:cs typeface="Roboto"/>
              <a:sym typeface="Roboto"/>
            </a:endParaRPr>
          </a:p>
          <a:p>
            <a:pPr indent="-317500" lvl="0" marL="457200" rtl="0" algn="l">
              <a:spcBef>
                <a:spcPts val="0"/>
              </a:spcBef>
              <a:spcAft>
                <a:spcPts val="0"/>
              </a:spcAft>
              <a:buSzPts val="1400"/>
              <a:buFont typeface="Roboto"/>
              <a:buChar char="▰"/>
            </a:pPr>
            <a:r>
              <a:rPr lang="en" sz="1400">
                <a:latin typeface="Roboto"/>
                <a:ea typeface="Roboto"/>
                <a:cs typeface="Roboto"/>
                <a:sym typeface="Roboto"/>
              </a:rPr>
              <a:t>Planning and conducting training sessions for new student assistants and refresher training sessions of current student assistants.</a:t>
            </a:r>
            <a:endParaRPr sz="1400">
              <a:latin typeface="Roboto"/>
              <a:ea typeface="Roboto"/>
              <a:cs typeface="Roboto"/>
              <a:sym typeface="Roboto"/>
            </a:endParaRPr>
          </a:p>
          <a:p>
            <a:pPr indent="-317500" lvl="0" marL="457200" rtl="0" algn="l">
              <a:spcBef>
                <a:spcPts val="0"/>
              </a:spcBef>
              <a:spcAft>
                <a:spcPts val="0"/>
              </a:spcAft>
              <a:buSzPts val="1400"/>
              <a:buFont typeface="Roboto"/>
              <a:buChar char="▰"/>
            </a:pPr>
            <a:r>
              <a:rPr lang="en" sz="1400">
                <a:latin typeface="Roboto"/>
                <a:ea typeface="Roboto"/>
                <a:cs typeface="Roboto"/>
                <a:sym typeface="Roboto"/>
              </a:rPr>
              <a:t>Due to the current campus closure and in the event of additional campus closures in the future, the expansion of our tech loan, curbside, and virtual support services require additional staff time.</a:t>
            </a:r>
            <a:endParaRPr sz="1400">
              <a:latin typeface="Roboto"/>
              <a:ea typeface="Roboto"/>
              <a:cs typeface="Roboto"/>
              <a:sym typeface="Roboto"/>
            </a:endParaRPr>
          </a:p>
          <a:p>
            <a:pPr indent="0" lvl="0" marL="0" rtl="0" algn="l">
              <a:spcBef>
                <a:spcPts val="1000"/>
              </a:spcBef>
              <a:spcAft>
                <a:spcPts val="10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type="title"/>
          </p:nvPr>
        </p:nvSpPr>
        <p:spPr>
          <a:xfrm>
            <a:off x="814275" y="392575"/>
            <a:ext cx="5492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Justification Con.</a:t>
            </a:r>
            <a:endParaRPr/>
          </a:p>
        </p:txBody>
      </p:sp>
      <p:sp>
        <p:nvSpPr>
          <p:cNvPr id="209" name="Google Shape;209;p15"/>
          <p:cNvSpPr txBox="1"/>
          <p:nvPr>
            <p:ph idx="1" type="body"/>
          </p:nvPr>
        </p:nvSpPr>
        <p:spPr>
          <a:xfrm>
            <a:off x="814275" y="1327350"/>
            <a:ext cx="6132600" cy="3301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1800">
                <a:solidFill>
                  <a:srgbClr val="000000"/>
                </a:solidFill>
                <a:latin typeface="Roboto Light"/>
                <a:ea typeface="Roboto Light"/>
                <a:cs typeface="Roboto Light"/>
                <a:sym typeface="Roboto Light"/>
              </a:rPr>
              <a:t>Due to day to day work requirements this position currently does not have enough time to devote to non-public facing duties and projects. </a:t>
            </a:r>
            <a:endParaRPr sz="1800">
              <a:solidFill>
                <a:srgbClr val="000000"/>
              </a:solidFill>
              <a:latin typeface="Roboto Light"/>
              <a:ea typeface="Roboto Light"/>
              <a:cs typeface="Roboto Light"/>
              <a:sym typeface="Roboto Light"/>
            </a:endParaRPr>
          </a:p>
          <a:p>
            <a:pPr indent="0" lvl="0" marL="0" rtl="0" algn="l">
              <a:spcBef>
                <a:spcPts val="1000"/>
              </a:spcBef>
              <a:spcAft>
                <a:spcPts val="0"/>
              </a:spcAft>
              <a:buNone/>
            </a:pPr>
            <a:r>
              <a:rPr lang="en" sz="1800">
                <a:solidFill>
                  <a:srgbClr val="000000"/>
                </a:solidFill>
                <a:latin typeface="Roboto Light"/>
                <a:ea typeface="Roboto Light"/>
                <a:cs typeface="Roboto Light"/>
                <a:sym typeface="Roboto Light"/>
              </a:rPr>
              <a:t>Being able to work when classes are not in session will increase efficiency to this position to: </a:t>
            </a:r>
            <a:endParaRPr sz="1800">
              <a:solidFill>
                <a:srgbClr val="000000"/>
              </a:solidFill>
              <a:latin typeface="Roboto Light"/>
              <a:ea typeface="Roboto Light"/>
              <a:cs typeface="Roboto Light"/>
              <a:sym typeface="Roboto Light"/>
            </a:endParaRPr>
          </a:p>
          <a:p>
            <a:pPr indent="-317500" lvl="0" marL="457200" rtl="0" algn="l">
              <a:spcBef>
                <a:spcPts val="1000"/>
              </a:spcBef>
              <a:spcAft>
                <a:spcPts val="0"/>
              </a:spcAft>
              <a:buClr>
                <a:srgbClr val="000000"/>
              </a:buClr>
              <a:buSzPts val="1400"/>
              <a:buFont typeface="Roboto Light"/>
              <a:buChar char="●"/>
            </a:pPr>
            <a:r>
              <a:rPr lang="en" sz="1400">
                <a:solidFill>
                  <a:srgbClr val="000000"/>
                </a:solidFill>
                <a:latin typeface="Roboto Light"/>
                <a:ea typeface="Roboto Light"/>
                <a:cs typeface="Roboto Light"/>
                <a:sym typeface="Roboto Light"/>
              </a:rPr>
              <a:t>P</a:t>
            </a:r>
            <a:r>
              <a:rPr lang="en" sz="1400">
                <a:solidFill>
                  <a:srgbClr val="000000"/>
                </a:solidFill>
                <a:latin typeface="Roboto Light"/>
                <a:ea typeface="Roboto Light"/>
                <a:cs typeface="Roboto Light"/>
                <a:sym typeface="Roboto Light"/>
              </a:rPr>
              <a:t>repare reserve collection, </a:t>
            </a:r>
            <a:endParaRPr sz="1400">
              <a:solidFill>
                <a:srgbClr val="000000"/>
              </a:solidFill>
              <a:latin typeface="Roboto Light"/>
              <a:ea typeface="Roboto Light"/>
              <a:cs typeface="Roboto Light"/>
              <a:sym typeface="Roboto Light"/>
            </a:endParaRPr>
          </a:p>
          <a:p>
            <a:pPr indent="-317500" lvl="0" marL="457200" rtl="0" algn="l">
              <a:spcBef>
                <a:spcPts val="0"/>
              </a:spcBef>
              <a:spcAft>
                <a:spcPts val="0"/>
              </a:spcAft>
              <a:buClr>
                <a:srgbClr val="000000"/>
              </a:buClr>
              <a:buSzPts val="1400"/>
              <a:buFont typeface="Roboto Light"/>
              <a:buChar char="●"/>
            </a:pPr>
            <a:r>
              <a:rPr lang="en" sz="1400">
                <a:solidFill>
                  <a:srgbClr val="000000"/>
                </a:solidFill>
                <a:latin typeface="Roboto Light"/>
                <a:ea typeface="Roboto Light"/>
                <a:cs typeface="Roboto Light"/>
                <a:sym typeface="Roboto Light"/>
              </a:rPr>
              <a:t>work on library policies, </a:t>
            </a:r>
            <a:endParaRPr sz="1400">
              <a:solidFill>
                <a:srgbClr val="000000"/>
              </a:solidFill>
              <a:latin typeface="Roboto Light"/>
              <a:ea typeface="Roboto Light"/>
              <a:cs typeface="Roboto Light"/>
              <a:sym typeface="Roboto Light"/>
            </a:endParaRPr>
          </a:p>
          <a:p>
            <a:pPr indent="-317500" lvl="0" marL="457200" rtl="0" algn="l">
              <a:spcBef>
                <a:spcPts val="0"/>
              </a:spcBef>
              <a:spcAft>
                <a:spcPts val="0"/>
              </a:spcAft>
              <a:buClr>
                <a:srgbClr val="000000"/>
              </a:buClr>
              <a:buSzPts val="1400"/>
              <a:buFont typeface="Roboto Light"/>
              <a:buChar char="●"/>
            </a:pPr>
            <a:r>
              <a:rPr lang="en" sz="1400">
                <a:solidFill>
                  <a:srgbClr val="000000"/>
                </a:solidFill>
                <a:latin typeface="Roboto Light"/>
                <a:ea typeface="Roboto Light"/>
                <a:cs typeface="Roboto Light"/>
                <a:sym typeface="Roboto Light"/>
              </a:rPr>
              <a:t>train student assistants, </a:t>
            </a:r>
            <a:endParaRPr sz="1400">
              <a:solidFill>
                <a:srgbClr val="000000"/>
              </a:solidFill>
              <a:latin typeface="Roboto Light"/>
              <a:ea typeface="Roboto Light"/>
              <a:cs typeface="Roboto Light"/>
              <a:sym typeface="Roboto Light"/>
            </a:endParaRPr>
          </a:p>
          <a:p>
            <a:pPr indent="-317500" lvl="0" marL="457200" rtl="0" algn="l">
              <a:spcBef>
                <a:spcPts val="0"/>
              </a:spcBef>
              <a:spcAft>
                <a:spcPts val="0"/>
              </a:spcAft>
              <a:buClr>
                <a:srgbClr val="000000"/>
              </a:buClr>
              <a:buSzPts val="1400"/>
              <a:buFont typeface="Roboto Light"/>
              <a:buChar char="●"/>
            </a:pPr>
            <a:r>
              <a:rPr lang="en" sz="1400">
                <a:solidFill>
                  <a:srgbClr val="000000"/>
                </a:solidFill>
                <a:latin typeface="Roboto Light"/>
                <a:ea typeface="Roboto Light"/>
                <a:cs typeface="Roboto Light"/>
                <a:sym typeface="Roboto Light"/>
              </a:rPr>
              <a:t>plan outreach activities, </a:t>
            </a:r>
            <a:endParaRPr sz="1400">
              <a:solidFill>
                <a:srgbClr val="000000"/>
              </a:solidFill>
              <a:latin typeface="Roboto Light"/>
              <a:ea typeface="Roboto Light"/>
              <a:cs typeface="Roboto Light"/>
              <a:sym typeface="Roboto Light"/>
            </a:endParaRPr>
          </a:p>
          <a:p>
            <a:pPr indent="-317500" lvl="0" marL="457200" rtl="0" algn="l">
              <a:spcBef>
                <a:spcPts val="0"/>
              </a:spcBef>
              <a:spcAft>
                <a:spcPts val="0"/>
              </a:spcAft>
              <a:buClr>
                <a:srgbClr val="000000"/>
              </a:buClr>
              <a:buSzPts val="1400"/>
              <a:buFont typeface="Roboto Light"/>
              <a:buChar char="●"/>
            </a:pPr>
            <a:r>
              <a:rPr lang="en" sz="1400">
                <a:solidFill>
                  <a:srgbClr val="000000"/>
                </a:solidFill>
                <a:latin typeface="Roboto Light"/>
                <a:ea typeface="Roboto Light"/>
                <a:cs typeface="Roboto Light"/>
                <a:sym typeface="Roboto Light"/>
              </a:rPr>
              <a:t>updating the website, </a:t>
            </a:r>
            <a:endParaRPr sz="1400">
              <a:solidFill>
                <a:srgbClr val="000000"/>
              </a:solidFill>
              <a:latin typeface="Roboto Light"/>
              <a:ea typeface="Roboto Light"/>
              <a:cs typeface="Roboto Light"/>
              <a:sym typeface="Roboto Light"/>
            </a:endParaRPr>
          </a:p>
          <a:p>
            <a:pPr indent="-317500" lvl="0" marL="457200" rtl="0" algn="l">
              <a:spcBef>
                <a:spcPts val="0"/>
              </a:spcBef>
              <a:spcAft>
                <a:spcPts val="0"/>
              </a:spcAft>
              <a:buClr>
                <a:srgbClr val="000000"/>
              </a:buClr>
              <a:buSzPts val="1400"/>
              <a:buFont typeface="Roboto Light"/>
              <a:buChar char="●"/>
            </a:pPr>
            <a:r>
              <a:rPr lang="en" sz="1400">
                <a:solidFill>
                  <a:srgbClr val="000000"/>
                </a:solidFill>
                <a:latin typeface="Roboto Light"/>
                <a:ea typeface="Roboto Light"/>
                <a:cs typeface="Roboto Light"/>
                <a:sym typeface="Roboto Light"/>
              </a:rPr>
              <a:t>creating and updating information materials</a:t>
            </a:r>
            <a:endParaRPr sz="1400">
              <a:solidFill>
                <a:srgbClr val="000000"/>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title"/>
          </p:nvPr>
        </p:nvSpPr>
        <p:spPr>
          <a:xfrm>
            <a:off x="814275" y="392575"/>
            <a:ext cx="5492400" cy="76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15" name="Google Shape;215;p16"/>
          <p:cNvSpPr txBox="1"/>
          <p:nvPr>
            <p:ph idx="1" type="body"/>
          </p:nvPr>
        </p:nvSpPr>
        <p:spPr>
          <a:xfrm>
            <a:off x="814275" y="1327350"/>
            <a:ext cx="6132600" cy="3145500"/>
          </a:xfrm>
          <a:prstGeom prst="rect">
            <a:avLst/>
          </a:prstGeom>
        </p:spPr>
        <p:txBody>
          <a:bodyPr anchorCtr="0" anchor="ctr" bIns="91425" lIns="91425" spcFirstLastPara="1" rIns="91425" wrap="square" tIns="91425">
            <a:noAutofit/>
          </a:bodyPr>
          <a:lstStyle/>
          <a:p>
            <a:pPr indent="0" lvl="0" marL="0" rtl="0" algn="l">
              <a:spcBef>
                <a:spcPts val="600"/>
              </a:spcBef>
              <a:spcAft>
                <a:spcPts val="1000"/>
              </a:spcAft>
              <a:buNone/>
            </a:pPr>
            <a:r>
              <a:rPr lang="en"/>
              <a:t>O</a:t>
            </a:r>
            <a:r>
              <a:rPr lang="en"/>
              <a:t>ur library has the smallest staff in the district; extending the position from 11-month to 12-month will significantly increase library services productivity and timeliness. The closure of the campus due to the COVID-19 pandemic has made this position request all the more necessary.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