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0" r:id="rId6"/>
    <p:sldId id="301" r:id="rId7"/>
    <p:sldId id="291" r:id="rId8"/>
    <p:sldId id="303" r:id="rId9"/>
    <p:sldId id="3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A9D18E"/>
    <a:srgbClr val="8585FF"/>
    <a:srgbClr val="FFFFFF"/>
    <a:srgbClr val="4472C4"/>
    <a:srgbClr val="006342"/>
    <a:srgbClr val="43B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77" d="100"/>
          <a:sy n="77" d="100"/>
        </p:scale>
        <p:origin x="2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8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8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4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7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1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07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1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0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9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DB391-AB06-4E26-8187-F46B35D5421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7D569-0D61-4F04-A01B-62817E38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8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it.ly/ANTIRACISM@CA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it.ly/ANTIRACISM@CA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841617"/>
            <a:ext cx="9577039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Proposed Antiracism Framework, Task Force and Next Steps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1291"/>
            <a:ext cx="9144000" cy="216613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Proposed to the Planning and Budgeting Council (PBC)</a:t>
            </a:r>
          </a:p>
          <a:p>
            <a:r>
              <a:rPr lang="en-US" sz="1800" dirty="0" smtClean="0"/>
              <a:t>on</a:t>
            </a:r>
            <a:endParaRPr lang="en-US" dirty="0"/>
          </a:p>
          <a:p>
            <a:r>
              <a:rPr lang="en-US" dirty="0" smtClean="0"/>
              <a:t>September 2, 2020</a:t>
            </a:r>
          </a:p>
          <a:p>
            <a:endParaRPr lang="en-US" dirty="0"/>
          </a:p>
          <a:p>
            <a:r>
              <a:rPr lang="en-US" sz="4100" dirty="0" smtClean="0"/>
              <a:t>DRAFT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717" y="596590"/>
            <a:ext cx="3782742" cy="1698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5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Keep in Mind:  </a:t>
            </a:r>
            <a:br>
              <a:rPr lang="en-US" dirty="0" smtClean="0"/>
            </a:br>
            <a:r>
              <a:rPr lang="en-US" dirty="0" smtClean="0"/>
              <a:t>Anti-Racism at Ca</a:t>
            </a:r>
            <a:r>
              <a:rPr lang="en-US" dirty="0"/>
              <a:t>ñ</a:t>
            </a:r>
            <a:r>
              <a:rPr lang="en-US" dirty="0" smtClean="0"/>
              <a:t>ada College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Why</a:t>
            </a:r>
            <a:r>
              <a:rPr lang="en-US" b="1" dirty="0" smtClean="0"/>
              <a:t>?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framework to address centuries of race-based violence and </a:t>
            </a:r>
            <a:r>
              <a:rPr lang="en-US" dirty="0" smtClean="0"/>
              <a:t>oppression and begin to address them at an institutional and cultural level.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How?</a:t>
            </a:r>
          </a:p>
          <a:p>
            <a:pPr marL="0" indent="0">
              <a:buNone/>
            </a:pPr>
            <a:r>
              <a:rPr lang="en-US" dirty="0" smtClean="0"/>
              <a:t>The College (via </a:t>
            </a:r>
            <a:r>
              <a:rPr lang="en-US" dirty="0"/>
              <a:t>PBC) informs the framework for </a:t>
            </a:r>
            <a:r>
              <a:rPr lang="en-US" dirty="0" smtClean="0"/>
              <a:t>Anti-Racism </a:t>
            </a:r>
            <a:r>
              <a:rPr lang="en-US" dirty="0"/>
              <a:t>in such a way that </a:t>
            </a:r>
            <a:r>
              <a:rPr lang="en-US" dirty="0" smtClean="0"/>
              <a:t>it can by applied to all of our work – including setting new or making changes to our existing strategic priorities. </a:t>
            </a:r>
          </a:p>
          <a:p>
            <a:pPr marL="0" indent="0">
              <a:buNone/>
            </a:pPr>
            <a:r>
              <a:rPr lang="en-US" dirty="0" smtClean="0"/>
              <a:t>For example, “Promoting </a:t>
            </a:r>
            <a:r>
              <a:rPr lang="en-US" dirty="0"/>
              <a:t>a campus </a:t>
            </a:r>
            <a:r>
              <a:rPr lang="en-US" dirty="0" smtClean="0"/>
              <a:t>culture that fosters a climate </a:t>
            </a:r>
            <a:r>
              <a:rPr lang="en-US" dirty="0"/>
              <a:t>of inclusivity” may change to something more aligned to address </a:t>
            </a:r>
            <a:r>
              <a:rPr lang="en-US" dirty="0" smtClean="0"/>
              <a:t>anti-Blackness </a:t>
            </a:r>
            <a:r>
              <a:rPr lang="en-US" dirty="0"/>
              <a:t>and </a:t>
            </a:r>
            <a:r>
              <a:rPr lang="en-US" dirty="0" smtClean="0"/>
              <a:t>oppression.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2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the Anti-Racist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Campus-wide Critical Conversations on Race</a:t>
            </a:r>
          </a:p>
          <a:p>
            <a:pPr lvl="1"/>
            <a:r>
              <a:rPr lang="en-US" dirty="0" smtClean="0"/>
              <a:t>June 8, June 24, July 22, 2020</a:t>
            </a:r>
          </a:p>
          <a:p>
            <a:r>
              <a:rPr lang="en-US" dirty="0" smtClean="0"/>
              <a:t>Leadership Retreat</a:t>
            </a:r>
          </a:p>
          <a:p>
            <a:pPr lvl="1"/>
            <a:r>
              <a:rPr lang="en-US" dirty="0" smtClean="0"/>
              <a:t>August 12 &amp; 13, 2020</a:t>
            </a:r>
          </a:p>
          <a:p>
            <a:r>
              <a:rPr lang="en-US" dirty="0" smtClean="0"/>
              <a:t>Flex Day Discussion on Anti-Racism</a:t>
            </a:r>
          </a:p>
          <a:p>
            <a:pPr lvl="1"/>
            <a:r>
              <a:rPr lang="en-US" dirty="0" smtClean="0"/>
              <a:t>August 18, 2020</a:t>
            </a:r>
          </a:p>
          <a:p>
            <a:r>
              <a:rPr lang="en-US" dirty="0" smtClean="0"/>
              <a:t>PBC Discussions</a:t>
            </a:r>
          </a:p>
          <a:p>
            <a:pPr lvl="1"/>
            <a:r>
              <a:rPr lang="en-US" dirty="0" smtClean="0"/>
              <a:t>September 2 and September 16, 2020</a:t>
            </a:r>
            <a:endParaRPr lang="en-US" dirty="0"/>
          </a:p>
          <a:p>
            <a:r>
              <a:rPr lang="en-US" dirty="0" smtClean="0"/>
              <a:t>Open Forum:  Feedback on the draft Anti-Racism Framework</a:t>
            </a:r>
          </a:p>
          <a:p>
            <a:pPr lvl="1"/>
            <a:r>
              <a:rPr lang="en-US" dirty="0" smtClean="0"/>
              <a:t>September 4, 2020  1:30 – 3:00 p.m.</a:t>
            </a:r>
          </a:p>
          <a:p>
            <a:r>
              <a:rPr lang="en-US" dirty="0" smtClean="0"/>
              <a:t>Planning Council feedback (IPC and SSPC) – September, 2020</a:t>
            </a:r>
          </a:p>
          <a:p>
            <a:r>
              <a:rPr lang="en-US" dirty="0" smtClean="0"/>
              <a:t>Online Feedback Form accessible here:  </a:t>
            </a:r>
            <a:r>
              <a:rPr lang="en-US" dirty="0">
                <a:hlinkClick r:id="rId2"/>
              </a:rPr>
              <a:t>http://bit.ly/ANTIRACISM@CAN</a:t>
            </a:r>
            <a:endParaRPr lang="en-US" dirty="0"/>
          </a:p>
          <a:p>
            <a:endParaRPr lang="en-US" dirty="0"/>
          </a:p>
        </p:txBody>
      </p:sp>
      <p:pic>
        <p:nvPicPr>
          <p:cNvPr id="1028" name="Picture 4" descr="Several fists raised that reflect a variety of skin colors on a colorful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667" y="1922970"/>
            <a:ext cx="3635141" cy="242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1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395" y="79288"/>
            <a:ext cx="5042892" cy="67787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684" y="1130548"/>
            <a:ext cx="5370576" cy="25008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35485" y="4270916"/>
            <a:ext cx="2833853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600" b="1" dirty="0" smtClean="0"/>
              <a:t>Provide Feedback Online: </a:t>
            </a:r>
          </a:p>
          <a:p>
            <a:pPr algn="ctr"/>
            <a:r>
              <a:rPr lang="en-US" sz="1600" dirty="0" smtClean="0">
                <a:hlinkClick r:id="rId4"/>
              </a:rPr>
              <a:t>http</a:t>
            </a:r>
            <a:r>
              <a:rPr lang="en-US" sz="1600" dirty="0">
                <a:hlinkClick r:id="rId4"/>
              </a:rPr>
              <a:t>://</a:t>
            </a:r>
            <a:r>
              <a:rPr lang="en-US" sz="1600" dirty="0" smtClean="0">
                <a:hlinkClick r:id="rId4"/>
              </a:rPr>
              <a:t>bit.ly/ANTIRACISM@CAN</a:t>
            </a:r>
            <a:endParaRPr lang="en-US" sz="1600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27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Recommendation: </a:t>
            </a:r>
            <a:r>
              <a:rPr lang="en-US" b="1" dirty="0" smtClean="0"/>
              <a:t>Who, when, where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all </a:t>
            </a:r>
            <a:r>
              <a:rPr lang="en-US" b="1" dirty="0"/>
              <a:t>Planning Councils, Senates, and college-wide planning Committees </a:t>
            </a:r>
            <a:r>
              <a:rPr lang="en-US" dirty="0"/>
              <a:t>to apply this Framework to their efforts and report back in various settings (Flex Day, PBC meetings, </a:t>
            </a:r>
            <a:r>
              <a:rPr lang="en-US" dirty="0" err="1"/>
              <a:t>etc</a:t>
            </a:r>
            <a:r>
              <a:rPr lang="en-US" dirty="0"/>
              <a:t>) on their progress</a:t>
            </a:r>
          </a:p>
          <a:p>
            <a:r>
              <a:rPr lang="en-US" dirty="0" smtClean="0"/>
              <a:t>Set significant portions of </a:t>
            </a:r>
            <a:r>
              <a:rPr lang="en-US" b="1" dirty="0" smtClean="0"/>
              <a:t>Flex Days </a:t>
            </a:r>
            <a:r>
              <a:rPr lang="en-US" dirty="0" smtClean="0"/>
              <a:t>in October, January, and March to do and share out our work applying this Framework this year</a:t>
            </a:r>
          </a:p>
          <a:p>
            <a:r>
              <a:rPr lang="en-US" dirty="0" smtClean="0"/>
              <a:t>Set time aside in </a:t>
            </a:r>
            <a:r>
              <a:rPr lang="en-US" b="1" dirty="0" smtClean="0"/>
              <a:t>Division Meetings </a:t>
            </a:r>
            <a:r>
              <a:rPr lang="en-US" dirty="0" smtClean="0"/>
              <a:t>for faculty to help collaboratively design and share promising practices on anti-racism in their pedagogy</a:t>
            </a:r>
          </a:p>
          <a:p>
            <a:r>
              <a:rPr lang="en-US" b="1" dirty="0" smtClean="0"/>
              <a:t>Interest Area Groups </a:t>
            </a:r>
            <a:r>
              <a:rPr lang="en-US" dirty="0" smtClean="0"/>
              <a:t>and </a:t>
            </a:r>
            <a:r>
              <a:rPr lang="en-US" b="1" dirty="0" smtClean="0"/>
              <a:t>Success Teams </a:t>
            </a:r>
            <a:r>
              <a:rPr lang="en-US" dirty="0" smtClean="0"/>
              <a:t>apply this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0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Recommendation:  </a:t>
            </a:r>
            <a:r>
              <a:rPr lang="en-US" b="1" dirty="0" smtClean="0"/>
              <a:t>Anti-Racism Task Force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8289"/>
            <a:ext cx="10876156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Duration</a:t>
            </a:r>
          </a:p>
          <a:p>
            <a:pPr lvl="1"/>
            <a:r>
              <a:rPr lang="en-US" dirty="0" smtClean="0"/>
              <a:t>September 2020 – March 2021</a:t>
            </a:r>
          </a:p>
          <a:p>
            <a:pPr marL="0" indent="0">
              <a:buNone/>
            </a:pPr>
            <a:endParaRPr lang="en-US" sz="900" dirty="0" smtClean="0"/>
          </a:p>
          <a:p>
            <a:pPr marL="0" indent="0">
              <a:buNone/>
            </a:pPr>
            <a:r>
              <a:rPr lang="en-US" b="1" dirty="0" smtClean="0"/>
              <a:t>Scope of Work</a:t>
            </a:r>
          </a:p>
          <a:p>
            <a:pPr lvl="1"/>
            <a:r>
              <a:rPr lang="en-US" dirty="0" smtClean="0"/>
              <a:t>Ensure Councils, Committees, Senates, and Guided Pathways groups apply this Framework</a:t>
            </a:r>
          </a:p>
          <a:p>
            <a:pPr lvl="1"/>
            <a:r>
              <a:rPr lang="en-US" dirty="0" smtClean="0"/>
              <a:t>Provide expertise and resources to those applying the Framework to their work</a:t>
            </a:r>
          </a:p>
          <a:p>
            <a:pPr lvl="1"/>
            <a:r>
              <a:rPr lang="en-US" dirty="0" smtClean="0"/>
              <a:t>Help organize and lead Flex Day sessions:  October, January, March</a:t>
            </a:r>
          </a:p>
          <a:p>
            <a:pPr lvl="1"/>
            <a:r>
              <a:rPr lang="en-US" dirty="0" smtClean="0"/>
              <a:t>Evaluate progress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Proposed Membership</a:t>
            </a:r>
          </a:p>
          <a:p>
            <a:pPr lvl="1"/>
            <a:r>
              <a:rPr lang="en-US" dirty="0" smtClean="0"/>
              <a:t>2 administrators, 2 faculty, 2 classified staff, 2 students + a possible external Anti-Racism Consultant</a:t>
            </a:r>
          </a:p>
        </p:txBody>
      </p:sp>
    </p:spTree>
    <p:extLst>
      <p:ext uri="{BB962C8B-B14F-4D97-AF65-F5344CB8AC3E}">
        <p14:creationId xmlns:p14="http://schemas.microsoft.com/office/powerpoint/2010/main" val="40553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419BE5-7E8C-4DF5-A953-5612BA9FAF25}">
  <ds:schemaRefs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b5bbb0b-6c89-44d7-be61-0adfe653f983"/>
    <ds:schemaRef ds:uri="2bc55ecc-363e-43e9-bfac-4ba2e86f45e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AACAAFD-FF54-41AB-A936-FEA744A943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AA7202-387E-45AE-84A0-1A864C2620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3779</TotalTime>
  <Words>391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Proposed Antiracism Framework, Task Force and Next Steps</vt:lpstr>
      <vt:lpstr>Things to Keep in Mind:   Anti-Racism at Cañada College</vt:lpstr>
      <vt:lpstr>Developing the Anti-Racist Framework</vt:lpstr>
      <vt:lpstr>PowerPoint Presentation</vt:lpstr>
      <vt:lpstr>Recommendation: Who, when, where</vt:lpstr>
      <vt:lpstr>Recommendation:  Anti-Racism Task Force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129</cp:revision>
  <dcterms:created xsi:type="dcterms:W3CDTF">2020-08-25T17:11:28Z</dcterms:created>
  <dcterms:modified xsi:type="dcterms:W3CDTF">2020-09-24T19:48:48Z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