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332" r:id="rId6"/>
    <p:sldId id="343" r:id="rId7"/>
    <p:sldId id="333" r:id="rId8"/>
    <p:sldId id="339" r:id="rId9"/>
    <p:sldId id="335" r:id="rId10"/>
    <p:sldId id="338" r:id="rId11"/>
    <p:sldId id="341" r:id="rId12"/>
    <p:sldId id="330" r:id="rId13"/>
    <p:sldId id="329" r:id="rId14"/>
    <p:sldId id="336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33"/>
    <a:srgbClr val="FF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54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lerariackna\Desktop\c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lerariackna\Desktop\ca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lerariackna\Desktop\Position%20Proposal%20Data\Position%20Request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Sheet1!$B$12</c:f>
              <c:strCache>
                <c:ptCount val="1"/>
                <c:pt idx="0">
                  <c:v># of financial aid applications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Sheet1!$A$13:$A$17</c:f>
              <c:strCache>
                <c:ptCount val="5"/>
                <c:pt idx="0">
                  <c:v>2015-2016</c:v>
                </c:pt>
                <c:pt idx="1">
                  <c:v>2016-2017</c:v>
                </c:pt>
                <c:pt idx="2">
                  <c:v>2017-2018</c:v>
                </c:pt>
                <c:pt idx="3">
                  <c:v>2018-2019</c:v>
                </c:pt>
                <c:pt idx="4">
                  <c:v>2019-2020</c:v>
                </c:pt>
              </c:strCache>
            </c:strRef>
          </c:cat>
          <c:val>
            <c:numRef>
              <c:f>Sheet1!$B$13:$B$17</c:f>
              <c:numCache>
                <c:formatCode>General</c:formatCode>
                <c:ptCount val="5"/>
                <c:pt idx="0">
                  <c:v>3551</c:v>
                </c:pt>
                <c:pt idx="1">
                  <c:v>3571</c:v>
                </c:pt>
                <c:pt idx="2">
                  <c:v>3431</c:v>
                </c:pt>
                <c:pt idx="3">
                  <c:v>3006</c:v>
                </c:pt>
                <c:pt idx="4">
                  <c:v>2904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FA-42DB-9DBC-0FED4B3E01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70514576"/>
        <c:axId val="1536660496"/>
      </c:barChart>
      <c:catAx>
        <c:axId val="1670514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660496"/>
        <c:crosses val="autoZero"/>
        <c:auto val="1"/>
        <c:lblAlgn val="ctr"/>
        <c:lblOffset val="100"/>
        <c:noMultiLvlLbl val="0"/>
      </c:catAx>
      <c:valAx>
        <c:axId val="1536660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05145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Five-Year</a:t>
            </a:r>
            <a:r>
              <a:rPr lang="en-US" baseline="0" dirty="0"/>
              <a:t> </a:t>
            </a:r>
            <a:r>
              <a:rPr lang="en-US" dirty="0"/>
              <a:t>Verification Take</a:t>
            </a:r>
            <a:r>
              <a:rPr lang="en-US" baseline="0" dirty="0"/>
              <a:t> Rate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general!$J$8</c:f>
              <c:strCache>
                <c:ptCount val="1"/>
                <c:pt idx="0">
                  <c:v>2015-2016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general!$K$7</c:f>
              <c:strCache>
                <c:ptCount val="1"/>
                <c:pt idx="0">
                  <c:v>% of students with incomplete files</c:v>
                </c:pt>
              </c:strCache>
            </c:strRef>
          </c:cat>
          <c:val>
            <c:numRef>
              <c:f>general!$K$8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0-4523-8E61-F872C4576290}"/>
            </c:ext>
          </c:extLst>
        </c:ser>
        <c:ser>
          <c:idx val="1"/>
          <c:order val="1"/>
          <c:tx>
            <c:strRef>
              <c:f>general!$J$9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general!$K$7</c:f>
              <c:strCache>
                <c:ptCount val="1"/>
                <c:pt idx="0">
                  <c:v>% of students with incomplete files</c:v>
                </c:pt>
              </c:strCache>
            </c:strRef>
          </c:cat>
          <c:val>
            <c:numRef>
              <c:f>general!$K$9</c:f>
              <c:numCache>
                <c:formatCode>0%</c:formatCode>
                <c:ptCount val="1"/>
                <c:pt idx="0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60-4523-8E61-F872C4576290}"/>
            </c:ext>
          </c:extLst>
        </c:ser>
        <c:ser>
          <c:idx val="2"/>
          <c:order val="2"/>
          <c:tx>
            <c:strRef>
              <c:f>general!$J$10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general!$K$7</c:f>
              <c:strCache>
                <c:ptCount val="1"/>
                <c:pt idx="0">
                  <c:v>% of students with incomplete files</c:v>
                </c:pt>
              </c:strCache>
            </c:strRef>
          </c:cat>
          <c:val>
            <c:numRef>
              <c:f>general!$K$10</c:f>
              <c:numCache>
                <c:formatCode>0%</c:formatCode>
                <c:ptCount val="1"/>
                <c:pt idx="0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60-4523-8E61-F872C4576290}"/>
            </c:ext>
          </c:extLst>
        </c:ser>
        <c:ser>
          <c:idx val="3"/>
          <c:order val="3"/>
          <c:tx>
            <c:strRef>
              <c:f>general!$J$11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general!$K$7</c:f>
              <c:strCache>
                <c:ptCount val="1"/>
                <c:pt idx="0">
                  <c:v>% of students with incomplete files</c:v>
                </c:pt>
              </c:strCache>
            </c:strRef>
          </c:cat>
          <c:val>
            <c:numRef>
              <c:f>general!$K$11</c:f>
              <c:numCache>
                <c:formatCode>0%</c:formatCode>
                <c:ptCount val="1"/>
                <c:pt idx="0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60-4523-8E61-F872C4576290}"/>
            </c:ext>
          </c:extLst>
        </c:ser>
        <c:ser>
          <c:idx val="4"/>
          <c:order val="4"/>
          <c:tx>
            <c:strRef>
              <c:f>general!$J$12</c:f>
              <c:strCache>
                <c:ptCount val="1"/>
                <c:pt idx="0">
                  <c:v>2019-2020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general!$K$7</c:f>
              <c:strCache>
                <c:ptCount val="1"/>
                <c:pt idx="0">
                  <c:v>% of students with incomplete files</c:v>
                </c:pt>
              </c:strCache>
            </c:strRef>
          </c:cat>
          <c:val>
            <c:numRef>
              <c:f>general!$K$12</c:f>
              <c:numCache>
                <c:formatCode>0%</c:formatCode>
                <c:ptCount val="1"/>
                <c:pt idx="0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60-4523-8E61-F872C4576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75905088"/>
        <c:axId val="1534555552"/>
      </c:barChart>
      <c:catAx>
        <c:axId val="157590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4555552"/>
        <c:crosses val="autoZero"/>
        <c:auto val="1"/>
        <c:lblAlgn val="ctr"/>
        <c:lblOffset val="100"/>
        <c:noMultiLvlLbl val="0"/>
      </c:catAx>
      <c:valAx>
        <c:axId val="153455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9050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dobe Devanagari" panose="02040503050201020203" pitchFamily="18" charset="0"/>
              </a:defRPr>
            </a:pPr>
            <a:r>
              <a:rPr lang="en-US" dirty="0"/>
              <a:t>Total Aid Disbursed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Adobe Devanagari" panose="02040503050201020203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'Compiled Data'!$B$18</c:f>
              <c:strCache>
                <c:ptCount val="1"/>
                <c:pt idx="0">
                  <c:v>Total Disbursed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'Compiled Data'!$A$19:$A$23</c:f>
              <c:strCache>
                <c:ptCount val="5"/>
                <c:pt idx="0">
                  <c:v>2015-2016</c:v>
                </c:pt>
                <c:pt idx="1">
                  <c:v>2016-2017</c:v>
                </c:pt>
                <c:pt idx="2">
                  <c:v>2017-2018</c:v>
                </c:pt>
                <c:pt idx="3">
                  <c:v>2018-2019</c:v>
                </c:pt>
                <c:pt idx="4">
                  <c:v>2019-2020</c:v>
                </c:pt>
              </c:strCache>
            </c:strRef>
          </c:cat>
          <c:val>
            <c:numRef>
              <c:f>'Compiled Data'!$B$19:$B$23</c:f>
              <c:numCache>
                <c:formatCode>#,##0</c:formatCode>
                <c:ptCount val="5"/>
                <c:pt idx="0">
                  <c:v>1952</c:v>
                </c:pt>
                <c:pt idx="1">
                  <c:v>1920</c:v>
                </c:pt>
                <c:pt idx="2">
                  <c:v>1814</c:v>
                </c:pt>
                <c:pt idx="3">
                  <c:v>1731</c:v>
                </c:pt>
                <c:pt idx="4">
                  <c:v>2692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4-45F6-9C67-762EAEB6D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0471248"/>
        <c:axId val="1524046048"/>
      </c:barChart>
      <c:catAx>
        <c:axId val="152047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dobe Devanagari" panose="02040503050201020203" pitchFamily="18" charset="0"/>
              </a:defRPr>
            </a:pPr>
            <a:endParaRPr lang="en-US"/>
          </a:p>
        </c:txPr>
        <c:crossAx val="1524046048"/>
        <c:crosses val="autoZero"/>
        <c:auto val="1"/>
        <c:lblAlgn val="ctr"/>
        <c:lblOffset val="100"/>
        <c:noMultiLvlLbl val="0"/>
      </c:catAx>
      <c:valAx>
        <c:axId val="152404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dobe Devanagari" panose="02040503050201020203" pitchFamily="18" charset="0"/>
              </a:defRPr>
            </a:pPr>
            <a:endParaRPr lang="en-US"/>
          </a:p>
        </c:txPr>
        <c:crossAx val="15204712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dobe Devanagari" panose="02040503050201020203" pitchFamily="18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+mj-lt"/>
          <a:cs typeface="Adobe Devanagari" panose="02040503050201020203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23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622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575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05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514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1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85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00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07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12/4/20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602347"/>
            <a:ext cx="11252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>
                <a:latin typeface="Garamond" panose="02020404030301010803" pitchFamily="18" charset="0"/>
              </a:rPr>
              <a:t>Position: </a:t>
            </a:r>
            <a:r>
              <a:rPr lang="en-US" sz="4400" b="1" dirty="0">
                <a:latin typeface="Garamond" panose="02020404030301010803" pitchFamily="18" charset="0"/>
              </a:rPr>
              <a:t>FA Program Services Coordinator</a:t>
            </a:r>
            <a:r>
              <a:rPr lang="en-US" sz="6000" b="1" dirty="0">
                <a:latin typeface="Garamond" panose="02020404030301010803" pitchFamily="18" charset="0"/>
              </a:rPr>
              <a:t> </a:t>
            </a:r>
            <a:endParaRPr lang="en-US" sz="5500" b="1" dirty="0">
              <a:latin typeface="Garamond" panose="020204040303010108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Franklin Gothic Book" panose="020B0503020102020204" pitchFamily="34" charset="0"/>
              </a:rPr>
              <a:t>Requested by: Financial Aid Department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690805" y="2850743"/>
            <a:ext cx="1125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Program Review</a:t>
            </a:r>
          </a:p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Position Request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Impact of COVID-19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945543"/>
            <a:ext cx="10724592" cy="5104738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Federal and State changes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Processes: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Return of Title IV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Satisfactory Academic Progress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Homelessness</a:t>
            </a:r>
            <a:r>
              <a:rPr lang="en-US" dirty="0">
                <a:latin typeface="Times" pitchFamily="2" charset="0"/>
              </a:rPr>
              <a:t>	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Additional aid: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CARES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MSI</a:t>
            </a:r>
          </a:p>
          <a:p>
            <a:pPr lvl="3">
              <a:lnSpc>
                <a:spcPct val="110000"/>
              </a:lnSpc>
            </a:pPr>
            <a:r>
              <a:rPr lang="en-US" sz="2000" dirty="0">
                <a:latin typeface="Times" pitchFamily="2" charset="0"/>
              </a:rPr>
              <a:t>State Disaster Relief Funds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Zoom Drop-In Hours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One-on-One and group online application assistance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Students submit their required documentation multiple times.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Incomplete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Incorrect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latin typeface="Times" pitchFamily="2" charset="0"/>
              </a:rPr>
              <a:t>Complicated and unfamiliar process (Drop Box and FormStack)</a:t>
            </a: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16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2952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If filled…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r>
              <a:rPr lang="en-US" dirty="0">
                <a:latin typeface="Times" pitchFamily="2" charset="0"/>
              </a:rPr>
              <a:t>Help our marginalized students and communities by providing more financial aid outreach and in-reach activities</a:t>
            </a:r>
          </a:p>
          <a:p>
            <a:r>
              <a:rPr lang="en-US" dirty="0">
                <a:latin typeface="Times" pitchFamily="2" charset="0"/>
              </a:rPr>
              <a:t>Effectively support high need students in a holistic manner</a:t>
            </a:r>
          </a:p>
          <a:p>
            <a:r>
              <a:rPr lang="en-US" dirty="0">
                <a:latin typeface="Times" pitchFamily="2" charset="0"/>
              </a:rPr>
              <a:t>Less student complaints</a:t>
            </a:r>
          </a:p>
          <a:p>
            <a:r>
              <a:rPr lang="en-US" dirty="0">
                <a:latin typeface="Times" pitchFamily="2" charset="0"/>
              </a:rPr>
              <a:t>Help More students complete their FA files</a:t>
            </a:r>
          </a:p>
          <a:p>
            <a:r>
              <a:rPr lang="en-US" dirty="0">
                <a:latin typeface="Times" pitchFamily="2" charset="0"/>
              </a:rPr>
              <a:t>More scholarship offerings </a:t>
            </a:r>
          </a:p>
          <a:p>
            <a:r>
              <a:rPr lang="en-US" dirty="0">
                <a:latin typeface="Times" pitchFamily="2" charset="0"/>
              </a:rPr>
              <a:t>Strengthen our relationship with donors</a:t>
            </a:r>
          </a:p>
          <a:p>
            <a:r>
              <a:rPr lang="en-US" dirty="0">
                <a:latin typeface="Times" pitchFamily="2" charset="0"/>
              </a:rPr>
              <a:t>Directly address student inequities</a:t>
            </a:r>
          </a:p>
          <a:p>
            <a:pPr marL="0" indent="0">
              <a:buNone/>
            </a:pPr>
            <a:endParaRPr lang="en-US" dirty="0">
              <a:latin typeface="Times" pitchFamily="2" charset="0"/>
            </a:endParaRPr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23976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dirty="0">
                <a:latin typeface="Times" pitchFamily="2" charset="0"/>
              </a:rPr>
              <a:t>Permanent Full-Time Financial Aid Program Services Coordinator will…</a:t>
            </a:r>
          </a:p>
          <a:p>
            <a:pPr marL="228600" lvl="1" indent="0">
              <a:spcBef>
                <a:spcPts val="600"/>
              </a:spcBef>
              <a:buNone/>
            </a:pPr>
            <a:endParaRPr lang="en-US" sz="2800" dirty="0">
              <a:latin typeface="Times" pitchFamily="2" charset="0"/>
            </a:endParaRPr>
          </a:p>
          <a:p>
            <a:pPr lvl="1" indent="-457200">
              <a:spcBef>
                <a:spcPts val="600"/>
              </a:spcBef>
            </a:pPr>
            <a:r>
              <a:rPr lang="en-US" sz="2800" dirty="0">
                <a:latin typeface="Times" pitchFamily="2" charset="0"/>
              </a:rPr>
              <a:t>Support special programs/case manage</a:t>
            </a:r>
          </a:p>
          <a:p>
            <a:pPr lvl="1" indent="-457200">
              <a:spcBef>
                <a:spcPts val="600"/>
              </a:spcBef>
            </a:pPr>
            <a:r>
              <a:rPr lang="en-US" sz="2800" dirty="0">
                <a:latin typeface="Times" pitchFamily="2" charset="0"/>
              </a:rPr>
              <a:t>Expand Access and Completion</a:t>
            </a:r>
            <a:endParaRPr lang="en-US" sz="2800" dirty="0">
              <a:solidFill>
                <a:schemeClr val="accent1"/>
              </a:solidFill>
              <a:latin typeface="Times" pitchFamily="2" charset="0"/>
            </a:endParaRPr>
          </a:p>
          <a:p>
            <a:pPr lvl="1" indent="-457200">
              <a:spcBef>
                <a:spcPts val="600"/>
              </a:spcBef>
            </a:pPr>
            <a:r>
              <a:rPr lang="en-US" sz="2800" dirty="0">
                <a:latin typeface="Times" pitchFamily="2" charset="0"/>
              </a:rPr>
              <a:t>Realign and balance complex work</a:t>
            </a:r>
            <a:endParaRPr lang="en-US" sz="2800" dirty="0">
              <a:solidFill>
                <a:srgbClr val="FF0000"/>
              </a:solidFill>
              <a:latin typeface="Times" pitchFamily="2" charset="0"/>
            </a:endParaRPr>
          </a:p>
          <a:p>
            <a:pPr lvl="1" indent="-457200">
              <a:spcBef>
                <a:spcPts val="600"/>
              </a:spcBef>
            </a:pPr>
            <a:r>
              <a:rPr lang="en-US" sz="2800" dirty="0">
                <a:latin typeface="Times" pitchFamily="2" charset="0"/>
              </a:rPr>
              <a:t>Coordinate the Scholarship Program</a:t>
            </a:r>
          </a:p>
          <a:p>
            <a:pPr lvl="1" indent="-457200">
              <a:spcBef>
                <a:spcPts val="600"/>
              </a:spcBef>
            </a:pPr>
            <a:r>
              <a:rPr lang="en-US" sz="2800" dirty="0">
                <a:latin typeface="Times" pitchFamily="2" charset="0"/>
              </a:rPr>
              <a:t>Maintain website and social media</a:t>
            </a:r>
            <a:endParaRPr lang="en-US" sz="2800" dirty="0">
              <a:solidFill>
                <a:srgbClr val="FF0000"/>
              </a:solidFill>
              <a:latin typeface="Times" pitchFamily="2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416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Align staffing with Skyline and CSM</a:t>
            </a:r>
            <a:endParaRPr lang="en-US" sz="32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" pitchFamily="2" charset="0"/>
              </a:rPr>
              <a:t>College of San Mateo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Times" pitchFamily="2" charset="0"/>
              </a:rPr>
              <a:t> </a:t>
            </a:r>
            <a:r>
              <a:rPr lang="en-US" sz="2000" dirty="0">
                <a:latin typeface="Times" pitchFamily="2" charset="0"/>
              </a:rPr>
              <a:t>Financial Aid Director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Program Services Coordinator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Financial Aid technicians </a:t>
            </a:r>
            <a:endParaRPr lang="en-US" dirty="0">
              <a:latin typeface="Times" pitchFamily="2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Times" pitchFamily="2" charset="0"/>
              </a:rPr>
              <a:t>Skyline College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Times" pitchFamily="2" charset="0"/>
              </a:rPr>
              <a:t> </a:t>
            </a:r>
            <a:r>
              <a:rPr lang="en-US" sz="2000" dirty="0">
                <a:latin typeface="Times" pitchFamily="2" charset="0"/>
              </a:rPr>
              <a:t>Financial Aid Director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Program Services Coordinator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Financial Aid technicians </a:t>
            </a:r>
            <a:endParaRPr lang="en-US" dirty="0">
              <a:latin typeface="Times" pitchFamily="2" charset="0"/>
            </a:endParaRPr>
          </a:p>
          <a:p>
            <a:r>
              <a:rPr lang="en-US" dirty="0">
                <a:solidFill>
                  <a:srgbClr val="006633"/>
                </a:solidFill>
                <a:latin typeface="Times" pitchFamily="2" charset="0"/>
              </a:rPr>
              <a:t>Cañada College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Financial Aid Director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imes" pitchFamily="2" charset="0"/>
              </a:rPr>
              <a:t> Financial Aid technicians </a:t>
            </a:r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74835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Support Special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" pitchFamily="2" charset="0"/>
              </a:rPr>
              <a:t>Promise Scholars Program</a:t>
            </a:r>
          </a:p>
          <a:p>
            <a:r>
              <a:rPr lang="en-US" sz="3200" dirty="0">
                <a:latin typeface="Times" pitchFamily="2" charset="0"/>
              </a:rPr>
              <a:t>Homeless Students</a:t>
            </a:r>
          </a:p>
          <a:p>
            <a:r>
              <a:rPr lang="en-US" sz="3200" dirty="0">
                <a:latin typeface="Times" pitchFamily="2" charset="0"/>
              </a:rPr>
              <a:t>Foster Youth</a:t>
            </a:r>
          </a:p>
          <a:p>
            <a:r>
              <a:rPr lang="en-US" sz="3200" dirty="0">
                <a:latin typeface="Times" pitchFamily="2" charset="0"/>
              </a:rPr>
              <a:t>Dream Center</a:t>
            </a:r>
          </a:p>
          <a:p>
            <a:r>
              <a:rPr lang="en-US" sz="3200" dirty="0">
                <a:latin typeface="Times" pitchFamily="2" charset="0"/>
              </a:rPr>
              <a:t>Veterans</a:t>
            </a:r>
          </a:p>
          <a:p>
            <a:r>
              <a:rPr lang="en-US" sz="3200" dirty="0">
                <a:latin typeface="Times" pitchFamily="2" charset="0"/>
              </a:rPr>
              <a:t>SMCCC Foundation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41889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Decrease in Financial Aid Applications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EE8BD47-CACB-4B1E-BED9-C1E78963A6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019428"/>
              </p:ext>
            </p:extLst>
          </p:nvPr>
        </p:nvGraphicFramePr>
        <p:xfrm>
          <a:off x="1273629" y="1315616"/>
          <a:ext cx="10058400" cy="4534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9874566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Expand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r>
              <a:rPr lang="en-US" dirty="0">
                <a:latin typeface="Times" pitchFamily="2" charset="0"/>
              </a:rPr>
              <a:t>Off-Campus outreach</a:t>
            </a:r>
          </a:p>
          <a:p>
            <a:pPr lvl="1"/>
            <a:r>
              <a:rPr lang="en-US" dirty="0">
                <a:latin typeface="Times" pitchFamily="2" charset="0"/>
              </a:rPr>
              <a:t>Coordinate intentional campaigns to expand our outreach efforts to the community</a:t>
            </a:r>
          </a:p>
          <a:p>
            <a:pPr lvl="1"/>
            <a:r>
              <a:rPr lang="en-US" dirty="0">
                <a:latin typeface="Times" pitchFamily="2" charset="0"/>
              </a:rPr>
              <a:t>Train staff for hands-on workshops and presentations</a:t>
            </a:r>
            <a:endParaRPr lang="en-US" dirty="0">
              <a:solidFill>
                <a:srgbClr val="FF0000"/>
              </a:solidFill>
              <a:latin typeface="Times" pitchFamily="2" charset="0"/>
            </a:endParaRPr>
          </a:p>
          <a:p>
            <a:pPr lvl="1"/>
            <a:r>
              <a:rPr lang="en-US" dirty="0">
                <a:latin typeface="Times" pitchFamily="2" charset="0"/>
              </a:rPr>
              <a:t>Collaborate strategically with the Outreach Department to strengthen our relationship in the community</a:t>
            </a:r>
          </a:p>
          <a:p>
            <a:pPr lvl="1"/>
            <a:r>
              <a:rPr lang="en-US" dirty="0">
                <a:latin typeface="Times" pitchFamily="2" charset="0"/>
              </a:rPr>
              <a:t>Align our outreach efforts with our sister colleges</a:t>
            </a:r>
          </a:p>
          <a:p>
            <a:pPr lvl="2"/>
            <a:r>
              <a:rPr lang="en-US" dirty="0">
                <a:latin typeface="Times" pitchFamily="2" charset="0"/>
              </a:rPr>
              <a:t>CSM-hosts large application workshops for the community and students</a:t>
            </a:r>
          </a:p>
          <a:p>
            <a:pPr lvl="2"/>
            <a:r>
              <a:rPr lang="en-US" dirty="0">
                <a:latin typeface="Times" pitchFamily="2" charset="0"/>
              </a:rPr>
              <a:t>Skyline-developed a financial aid YouTube channel</a:t>
            </a:r>
          </a:p>
          <a:p>
            <a:pPr lvl="2"/>
            <a:r>
              <a:rPr lang="en-US" dirty="0">
                <a:latin typeface="Times" pitchFamily="2" charset="0"/>
              </a:rPr>
              <a:t>Both campuses offer remote application lab hours to assist students</a:t>
            </a:r>
            <a:endParaRPr lang="en-US" dirty="0">
              <a:solidFill>
                <a:srgbClr val="FF0000"/>
              </a:solidFill>
              <a:latin typeface="Times" pitchFamily="2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4092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Impact on Marginalized students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C8DB05E-4BFB-4511-9073-7298FBA209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6465301"/>
              </p:ext>
            </p:extLst>
          </p:nvPr>
        </p:nvGraphicFramePr>
        <p:xfrm>
          <a:off x="2272004" y="1013867"/>
          <a:ext cx="8402216" cy="4981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732035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Expand Completion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6C39E7-D735-4E6A-BF07-EE56F0A86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531"/>
            <a:ext cx="10515600" cy="517143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latin typeface="Times" pitchFamily="2" charset="0"/>
              </a:rPr>
              <a:t>Follow up with incomplete/not awarded students</a:t>
            </a:r>
          </a:p>
          <a:p>
            <a:r>
              <a:rPr lang="en-US" dirty="0">
                <a:latin typeface="Times" pitchFamily="2" charset="0"/>
              </a:rPr>
              <a:t>Support retention efforts</a:t>
            </a:r>
            <a:br>
              <a:rPr lang="en-US" dirty="0">
                <a:latin typeface="Times" pitchFamily="2" charset="0"/>
              </a:rPr>
            </a:br>
            <a:r>
              <a:rPr lang="en-US" dirty="0">
                <a:latin typeface="Times" pitchFamily="2" charset="0"/>
              </a:rPr>
              <a:t>Promise, EOPS, CARE, CalWORKs &amp; FFYSI, TRiO, DRC, etc.</a:t>
            </a:r>
          </a:p>
          <a:p>
            <a:r>
              <a:rPr lang="en-US" dirty="0">
                <a:latin typeface="Times" pitchFamily="2" charset="0"/>
              </a:rPr>
              <a:t>Case manage high need, SAP, other at-risk groups</a:t>
            </a:r>
          </a:p>
          <a:p>
            <a:r>
              <a:rPr lang="en-US" dirty="0">
                <a:latin typeface="Times" pitchFamily="2" charset="0"/>
              </a:rPr>
              <a:t>Schedule and conduct multiple workshops, such as</a:t>
            </a:r>
            <a:br>
              <a:rPr lang="en-US" dirty="0">
                <a:latin typeface="Times" pitchFamily="2" charset="0"/>
              </a:rPr>
            </a:br>
            <a:r>
              <a:rPr lang="en-US" dirty="0">
                <a:latin typeface="Times" pitchFamily="2" charset="0"/>
              </a:rPr>
              <a:t>FAFSA, CADAA, Scholarships and tailored content </a:t>
            </a:r>
            <a:br>
              <a:rPr lang="en-US" dirty="0">
                <a:latin typeface="Times" pitchFamily="2" charset="0"/>
              </a:rPr>
            </a:br>
            <a:r>
              <a:rPr lang="en-US" dirty="0">
                <a:latin typeface="Times" pitchFamily="2" charset="0"/>
              </a:rPr>
              <a:t>for special populations, student events, etc.</a:t>
            </a:r>
          </a:p>
        </p:txBody>
      </p:sp>
    </p:spTree>
    <p:extLst>
      <p:ext uri="{BB962C8B-B14F-4D97-AF65-F5344CB8AC3E}">
        <p14:creationId xmlns:p14="http://schemas.microsoft.com/office/powerpoint/2010/main" val="64593396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Increase Workload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24BA59B-45D6-4029-AA91-A2758F4D4F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0155137"/>
              </p:ext>
            </p:extLst>
          </p:nvPr>
        </p:nvGraphicFramePr>
        <p:xfrm>
          <a:off x="-97971" y="1032452"/>
          <a:ext cx="7184570" cy="4268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3CDCCF-114E-4CB0-A4B7-24BD21F00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611449"/>
              </p:ext>
            </p:extLst>
          </p:nvPr>
        </p:nvGraphicFramePr>
        <p:xfrm>
          <a:off x="7361205" y="1133224"/>
          <a:ext cx="4178300" cy="207987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166065309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71910489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287401461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038908279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241844747"/>
                    </a:ext>
                  </a:extLst>
                </a:gridCol>
              </a:tblGrid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Academic Year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Federal Aid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State Aid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Institutional Aid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Total Disbursed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630584441"/>
                  </a:ext>
                </a:extLst>
              </a:tr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2015-2016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1,370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1,952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125585153"/>
                  </a:ext>
                </a:extLst>
              </a:tr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2016-2017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1,224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277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1,920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298499099"/>
                  </a:ext>
                </a:extLst>
              </a:tr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2017-2018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1,134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1,814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113007143"/>
                  </a:ext>
                </a:extLst>
              </a:tr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2018-2019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1,129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277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1,731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201903189"/>
                  </a:ext>
                </a:extLst>
              </a:tr>
              <a:tr h="346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2019-2020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1,753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366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2,692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70970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3778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4AC158-FAD3-4281-B80C-A8853E20B6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BAF11E-4C8F-46A5-BA0A-B8FEFFC25CF1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bc55ecc-363e-43e9-bfac-4ba2e86f45ee"/>
    <ds:schemaRef ds:uri="http://schemas.microsoft.com/office/2006/metadata/properties"/>
    <ds:schemaRef ds:uri="bb5bbb0b-6c89-44d7-be61-0adfe653f9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11455</TotalTime>
  <Words>420</Words>
  <Application>Microsoft Macintosh PowerPoint</Application>
  <PresentationFormat>Widescreen</PresentationFormat>
  <Paragraphs>117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Franklin Gothic Book</vt:lpstr>
      <vt:lpstr>Garamond</vt:lpstr>
      <vt:lpstr>Times</vt:lpstr>
      <vt:lpstr>Office Theme</vt:lpstr>
      <vt:lpstr>PowerPoint Presentation</vt:lpstr>
      <vt:lpstr>Request</vt:lpstr>
      <vt:lpstr>Align staffing with Skyline and CSM</vt:lpstr>
      <vt:lpstr>Support Special Programs</vt:lpstr>
      <vt:lpstr>Decrease in Financial Aid Applications</vt:lpstr>
      <vt:lpstr>Expand Access</vt:lpstr>
      <vt:lpstr>Impact on Marginalized students</vt:lpstr>
      <vt:lpstr>Expand Completion</vt:lpstr>
      <vt:lpstr>Increase Workload</vt:lpstr>
      <vt:lpstr>Impact of COVID-19</vt:lpstr>
      <vt:lpstr>If filled…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Bennani, Wissem</cp:lastModifiedBy>
  <cp:revision>224</cp:revision>
  <cp:lastPrinted>2016-06-13T15:20:29Z</cp:lastPrinted>
  <dcterms:created xsi:type="dcterms:W3CDTF">2015-08-26T22:52:00Z</dcterms:created>
  <dcterms:modified xsi:type="dcterms:W3CDTF">2020-12-04T20:30:07Z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