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73" r:id="rId6"/>
    <p:sldId id="274" r:id="rId7"/>
    <p:sldId id="261" r:id="rId8"/>
    <p:sldId id="277" r:id="rId9"/>
    <p:sldId id="275" r:id="rId10"/>
    <p:sldId id="284" r:id="rId11"/>
    <p:sldId id="276" r:id="rId12"/>
    <p:sldId id="270" r:id="rId13"/>
    <p:sldId id="281" r:id="rId14"/>
    <p:sldId id="282" r:id="rId15"/>
    <p:sldId id="271" r:id="rId16"/>
    <p:sldId id="278" r:id="rId17"/>
    <p:sldId id="280" r:id="rId18"/>
    <p:sldId id="283"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19" autoAdjust="0"/>
    <p:restoredTop sz="94660"/>
  </p:normalViewPr>
  <p:slideViewPr>
    <p:cSldViewPr snapToGrid="0">
      <p:cViewPr varScale="1">
        <p:scale>
          <a:sx n="51" d="100"/>
          <a:sy n="51" d="100"/>
        </p:scale>
        <p:origin x="684"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42F92F35-52A4-43D0-882E-80B929E8C6E7}" type="datetimeFigureOut">
              <a:rPr lang="en-US" smtClean="0"/>
              <a:t>4/16/2021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398CC4-A44B-4FFB-840A-4E0AA7C4B069}" type="slidenum">
              <a:rPr lang="en-US" smtClean="0"/>
              <a:t>‹#›</a:t>
            </a:fld>
            <a:endParaRPr lang="en-US"/>
          </a:p>
        </p:txBody>
      </p:sp>
    </p:spTree>
    <p:extLst>
      <p:ext uri="{BB962C8B-B14F-4D97-AF65-F5344CB8AC3E}">
        <p14:creationId xmlns:p14="http://schemas.microsoft.com/office/powerpoint/2010/main" val="39769999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2F92F35-52A4-43D0-882E-80B929E8C6E7}" type="datetimeFigureOut">
              <a:rPr lang="en-US" smtClean="0"/>
              <a:t>4/16/2021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398CC4-A44B-4FFB-840A-4E0AA7C4B069}" type="slidenum">
              <a:rPr lang="en-US" smtClean="0"/>
              <a:t>‹#›</a:t>
            </a:fld>
            <a:endParaRPr lang="en-US"/>
          </a:p>
        </p:txBody>
      </p:sp>
    </p:spTree>
    <p:extLst>
      <p:ext uri="{BB962C8B-B14F-4D97-AF65-F5344CB8AC3E}">
        <p14:creationId xmlns:p14="http://schemas.microsoft.com/office/powerpoint/2010/main" val="39058280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2F92F35-52A4-43D0-882E-80B929E8C6E7}" type="datetimeFigureOut">
              <a:rPr lang="en-US" smtClean="0"/>
              <a:t>4/16/2021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398CC4-A44B-4FFB-840A-4E0AA7C4B069}" type="slidenum">
              <a:rPr lang="en-US" smtClean="0"/>
              <a:t>‹#›</a:t>
            </a:fld>
            <a:endParaRPr lang="en-US"/>
          </a:p>
        </p:txBody>
      </p:sp>
    </p:spTree>
    <p:extLst>
      <p:ext uri="{BB962C8B-B14F-4D97-AF65-F5344CB8AC3E}">
        <p14:creationId xmlns:p14="http://schemas.microsoft.com/office/powerpoint/2010/main" val="11926531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2F92F35-52A4-43D0-882E-80B929E8C6E7}" type="datetimeFigureOut">
              <a:rPr lang="en-US" smtClean="0"/>
              <a:t>4/16/2021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398CC4-A44B-4FFB-840A-4E0AA7C4B069}" type="slidenum">
              <a:rPr lang="en-US" smtClean="0"/>
              <a:t>‹#›</a:t>
            </a:fld>
            <a:endParaRPr lang="en-US"/>
          </a:p>
        </p:txBody>
      </p:sp>
    </p:spTree>
    <p:extLst>
      <p:ext uri="{BB962C8B-B14F-4D97-AF65-F5344CB8AC3E}">
        <p14:creationId xmlns:p14="http://schemas.microsoft.com/office/powerpoint/2010/main" val="25423902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2F92F35-52A4-43D0-882E-80B929E8C6E7}" type="datetimeFigureOut">
              <a:rPr lang="en-US" smtClean="0"/>
              <a:t>4/16/2021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398CC4-A44B-4FFB-840A-4E0AA7C4B069}" type="slidenum">
              <a:rPr lang="en-US" smtClean="0"/>
              <a:t>‹#›</a:t>
            </a:fld>
            <a:endParaRPr lang="en-US"/>
          </a:p>
        </p:txBody>
      </p:sp>
    </p:spTree>
    <p:extLst>
      <p:ext uri="{BB962C8B-B14F-4D97-AF65-F5344CB8AC3E}">
        <p14:creationId xmlns:p14="http://schemas.microsoft.com/office/powerpoint/2010/main" val="15257377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2F92F35-52A4-43D0-882E-80B929E8C6E7}" type="datetimeFigureOut">
              <a:rPr lang="en-US" smtClean="0"/>
              <a:t>4/16/2021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398CC4-A44B-4FFB-840A-4E0AA7C4B069}" type="slidenum">
              <a:rPr lang="en-US" smtClean="0"/>
              <a:t>‹#›</a:t>
            </a:fld>
            <a:endParaRPr lang="en-US"/>
          </a:p>
        </p:txBody>
      </p:sp>
    </p:spTree>
    <p:extLst>
      <p:ext uri="{BB962C8B-B14F-4D97-AF65-F5344CB8AC3E}">
        <p14:creationId xmlns:p14="http://schemas.microsoft.com/office/powerpoint/2010/main" val="30026653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2F92F35-52A4-43D0-882E-80B929E8C6E7}" type="datetimeFigureOut">
              <a:rPr lang="en-US" smtClean="0"/>
              <a:t>4/16/2021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7398CC4-A44B-4FFB-840A-4E0AA7C4B069}" type="slidenum">
              <a:rPr lang="en-US" smtClean="0"/>
              <a:t>‹#›</a:t>
            </a:fld>
            <a:endParaRPr lang="en-US"/>
          </a:p>
        </p:txBody>
      </p:sp>
    </p:spTree>
    <p:extLst>
      <p:ext uri="{BB962C8B-B14F-4D97-AF65-F5344CB8AC3E}">
        <p14:creationId xmlns:p14="http://schemas.microsoft.com/office/powerpoint/2010/main" val="35777935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2F92F35-52A4-43D0-882E-80B929E8C6E7}" type="datetimeFigureOut">
              <a:rPr lang="en-US" smtClean="0"/>
              <a:t>4/16/2021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7398CC4-A44B-4FFB-840A-4E0AA7C4B069}" type="slidenum">
              <a:rPr lang="en-US" smtClean="0"/>
              <a:t>‹#›</a:t>
            </a:fld>
            <a:endParaRPr lang="en-US"/>
          </a:p>
        </p:txBody>
      </p:sp>
    </p:spTree>
    <p:extLst>
      <p:ext uri="{BB962C8B-B14F-4D97-AF65-F5344CB8AC3E}">
        <p14:creationId xmlns:p14="http://schemas.microsoft.com/office/powerpoint/2010/main" val="34480326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2F92F35-52A4-43D0-882E-80B929E8C6E7}" type="datetimeFigureOut">
              <a:rPr lang="en-US" smtClean="0"/>
              <a:t>4/16/2021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7398CC4-A44B-4FFB-840A-4E0AA7C4B069}" type="slidenum">
              <a:rPr lang="en-US" smtClean="0"/>
              <a:t>‹#›</a:t>
            </a:fld>
            <a:endParaRPr lang="en-US"/>
          </a:p>
        </p:txBody>
      </p:sp>
    </p:spTree>
    <p:extLst>
      <p:ext uri="{BB962C8B-B14F-4D97-AF65-F5344CB8AC3E}">
        <p14:creationId xmlns:p14="http://schemas.microsoft.com/office/powerpoint/2010/main" val="32997796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2F92F35-52A4-43D0-882E-80B929E8C6E7}" type="datetimeFigureOut">
              <a:rPr lang="en-US" smtClean="0"/>
              <a:t>4/16/2021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398CC4-A44B-4FFB-840A-4E0AA7C4B069}" type="slidenum">
              <a:rPr lang="en-US" smtClean="0"/>
              <a:t>‹#›</a:t>
            </a:fld>
            <a:endParaRPr lang="en-US"/>
          </a:p>
        </p:txBody>
      </p:sp>
    </p:spTree>
    <p:extLst>
      <p:ext uri="{BB962C8B-B14F-4D97-AF65-F5344CB8AC3E}">
        <p14:creationId xmlns:p14="http://schemas.microsoft.com/office/powerpoint/2010/main" val="35091584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2F92F35-52A4-43D0-882E-80B929E8C6E7}" type="datetimeFigureOut">
              <a:rPr lang="en-US" smtClean="0"/>
              <a:t>4/16/2021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398CC4-A44B-4FFB-840A-4E0AA7C4B069}" type="slidenum">
              <a:rPr lang="en-US" smtClean="0"/>
              <a:t>‹#›</a:t>
            </a:fld>
            <a:endParaRPr lang="en-US"/>
          </a:p>
        </p:txBody>
      </p:sp>
    </p:spTree>
    <p:extLst>
      <p:ext uri="{BB962C8B-B14F-4D97-AF65-F5344CB8AC3E}">
        <p14:creationId xmlns:p14="http://schemas.microsoft.com/office/powerpoint/2010/main" val="21559562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2F92F35-52A4-43D0-882E-80B929E8C6E7}" type="datetimeFigureOut">
              <a:rPr lang="en-US" smtClean="0"/>
              <a:t>4/16/2021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7398CC4-A44B-4FFB-840A-4E0AA7C4B069}" type="slidenum">
              <a:rPr lang="en-US" smtClean="0"/>
              <a:t>‹#›</a:t>
            </a:fld>
            <a:endParaRPr lang="en-US"/>
          </a:p>
        </p:txBody>
      </p:sp>
    </p:spTree>
    <p:extLst>
      <p:ext uri="{BB962C8B-B14F-4D97-AF65-F5344CB8AC3E}">
        <p14:creationId xmlns:p14="http://schemas.microsoft.com/office/powerpoint/2010/main" val="3636709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www.canadacollege.edu/sspc/docs/1920/SSPC%20Minutes%202.10.21.pdf"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docs.google.com/document/d/1F3pzedBsqhqagDUJBGWytOTHmhP7UTc_WMlPU3yrV7M/edit" TargetMode="External"/><Relationship Id="rId2" Type="http://schemas.openxmlformats.org/officeDocument/2006/relationships/hyperlink" Target="https://www.canadacollege.edu/academicsenate/meetings-1920.php"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mailto:canprogramreview@smccd.edu" TargetMode="External"/><Relationship Id="rId2" Type="http://schemas.openxmlformats.org/officeDocument/2006/relationships/hyperlink" Target="https://canadacollege.edu/programreview/timeline.php"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510669"/>
            <a:ext cx="9144000" cy="2387600"/>
          </a:xfrm>
        </p:spPr>
        <p:txBody>
          <a:bodyPr>
            <a:normAutofit/>
          </a:bodyPr>
          <a:lstStyle/>
          <a:p>
            <a:r>
              <a:rPr lang="en-US" sz="4000" dirty="0"/>
              <a:t>Program Review Work Group</a:t>
            </a:r>
            <a:br>
              <a:rPr lang="en-US" sz="4000" dirty="0"/>
            </a:br>
            <a:r>
              <a:rPr lang="en-US" sz="4000" dirty="0"/>
              <a:t>Recommendations &amp; Updates for the Planning &amp; Budgeting Council (PBC)</a:t>
            </a:r>
          </a:p>
        </p:txBody>
      </p:sp>
      <p:sp>
        <p:nvSpPr>
          <p:cNvPr id="3" name="Subtitle 2"/>
          <p:cNvSpPr>
            <a:spLocks noGrp="1"/>
          </p:cNvSpPr>
          <p:nvPr>
            <p:ph type="subTitle" idx="1"/>
          </p:nvPr>
        </p:nvSpPr>
        <p:spPr>
          <a:xfrm>
            <a:off x="1524000" y="4391788"/>
            <a:ext cx="9144000" cy="1655762"/>
          </a:xfrm>
        </p:spPr>
        <p:txBody>
          <a:bodyPr/>
          <a:lstStyle/>
          <a:p>
            <a:r>
              <a:rPr lang="en-US" dirty="0"/>
              <a:t>April 21, 2021</a:t>
            </a:r>
          </a:p>
          <a:p>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33761" y="463471"/>
            <a:ext cx="2524477" cy="1133633"/>
          </a:xfrm>
          <a:prstGeom prst="rect">
            <a:avLst/>
          </a:prstGeom>
        </p:spPr>
      </p:pic>
    </p:spTree>
    <p:extLst>
      <p:ext uri="{BB962C8B-B14F-4D97-AF65-F5344CB8AC3E}">
        <p14:creationId xmlns:p14="http://schemas.microsoft.com/office/powerpoint/2010/main" val="255835595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New Cycle for the Comprehensive Program Review Process</a:t>
            </a:r>
          </a:p>
        </p:txBody>
      </p:sp>
      <p:sp>
        <p:nvSpPr>
          <p:cNvPr id="3" name="Content Placeholder 2"/>
          <p:cNvSpPr>
            <a:spLocks noGrp="1"/>
          </p:cNvSpPr>
          <p:nvPr>
            <p:ph idx="1"/>
          </p:nvPr>
        </p:nvSpPr>
        <p:spPr/>
        <p:txBody>
          <a:bodyPr/>
          <a:lstStyle/>
          <a:p>
            <a:pPr marL="0" indent="0">
              <a:buNone/>
            </a:pPr>
            <a:r>
              <a:rPr lang="en-US" dirty="0" smtClean="0"/>
              <a:t>Instructional Program Review</a:t>
            </a:r>
            <a:endParaRPr lang="en-US" dirty="0"/>
          </a:p>
        </p:txBody>
      </p:sp>
      <p:pic>
        <p:nvPicPr>
          <p:cNvPr id="5" name="Picture 4"/>
          <p:cNvPicPr>
            <a:picLocks noChangeAspect="1"/>
          </p:cNvPicPr>
          <p:nvPr/>
        </p:nvPicPr>
        <p:blipFill>
          <a:blip r:embed="rId2"/>
          <a:stretch>
            <a:fillRect/>
          </a:stretch>
        </p:blipFill>
        <p:spPr>
          <a:xfrm>
            <a:off x="5522996" y="1027906"/>
            <a:ext cx="5634288" cy="5615955"/>
          </a:xfrm>
          <a:prstGeom prst="rect">
            <a:avLst/>
          </a:prstGeom>
        </p:spPr>
      </p:pic>
    </p:spTree>
    <p:extLst>
      <p:ext uri="{BB962C8B-B14F-4D97-AF65-F5344CB8AC3E}">
        <p14:creationId xmlns:p14="http://schemas.microsoft.com/office/powerpoint/2010/main" val="253632137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New Cycle for the Comprehensive Program Review Process</a:t>
            </a:r>
          </a:p>
        </p:txBody>
      </p:sp>
      <p:sp>
        <p:nvSpPr>
          <p:cNvPr id="3" name="Content Placeholder 2"/>
          <p:cNvSpPr>
            <a:spLocks noGrp="1"/>
          </p:cNvSpPr>
          <p:nvPr>
            <p:ph idx="1"/>
          </p:nvPr>
        </p:nvSpPr>
        <p:spPr/>
        <p:txBody>
          <a:bodyPr/>
          <a:lstStyle/>
          <a:p>
            <a:pPr marL="0" indent="0">
              <a:buNone/>
            </a:pPr>
            <a:r>
              <a:rPr lang="en-US" dirty="0" smtClean="0"/>
              <a:t>Student Services Program Review</a:t>
            </a:r>
            <a:endParaRPr lang="en-US" dirty="0"/>
          </a:p>
        </p:txBody>
      </p:sp>
      <p:pic>
        <p:nvPicPr>
          <p:cNvPr id="4" name="Picture 3"/>
          <p:cNvPicPr>
            <a:picLocks noChangeAspect="1"/>
          </p:cNvPicPr>
          <p:nvPr/>
        </p:nvPicPr>
        <p:blipFill>
          <a:blip r:embed="rId2"/>
          <a:stretch>
            <a:fillRect/>
          </a:stretch>
        </p:blipFill>
        <p:spPr>
          <a:xfrm>
            <a:off x="1758115" y="2342398"/>
            <a:ext cx="8820150" cy="4162425"/>
          </a:xfrm>
          <a:prstGeom prst="rect">
            <a:avLst/>
          </a:prstGeom>
        </p:spPr>
      </p:pic>
    </p:spTree>
    <p:extLst>
      <p:ext uri="{BB962C8B-B14F-4D97-AF65-F5344CB8AC3E}">
        <p14:creationId xmlns:p14="http://schemas.microsoft.com/office/powerpoint/2010/main" val="297786140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Programs (new and </a:t>
            </a:r>
            <a:r>
              <a:rPr lang="en-US" dirty="0" smtClean="0"/>
              <a:t>re-assigned</a:t>
            </a:r>
            <a:r>
              <a:rPr lang="en-US" dirty="0"/>
              <a:t>)</a:t>
            </a:r>
          </a:p>
        </p:txBody>
      </p:sp>
      <p:sp>
        <p:nvSpPr>
          <p:cNvPr id="3" name="Content Placeholder 2"/>
          <p:cNvSpPr>
            <a:spLocks noGrp="1"/>
          </p:cNvSpPr>
          <p:nvPr>
            <p:ph idx="1"/>
          </p:nvPr>
        </p:nvSpPr>
        <p:spPr/>
        <p:txBody>
          <a:bodyPr/>
          <a:lstStyle/>
          <a:p>
            <a:r>
              <a:rPr lang="en-US" dirty="0" smtClean="0"/>
              <a:t>New Programs</a:t>
            </a:r>
          </a:p>
          <a:p>
            <a:pPr lvl="1"/>
            <a:r>
              <a:rPr lang="en-US" dirty="0" smtClean="0"/>
              <a:t>Ethnic Studies</a:t>
            </a:r>
          </a:p>
          <a:p>
            <a:r>
              <a:rPr lang="en-US" dirty="0" smtClean="0"/>
              <a:t>Re-Assigned Programs</a:t>
            </a:r>
          </a:p>
          <a:p>
            <a:pPr lvl="1"/>
            <a:r>
              <a:rPr lang="en-US" dirty="0" smtClean="0"/>
              <a:t>International Students will now complete Instructional Program Review, instead of Student Services</a:t>
            </a:r>
          </a:p>
          <a:p>
            <a:pPr lvl="1"/>
            <a:r>
              <a:rPr lang="en-US" dirty="0" smtClean="0"/>
              <a:t>Outreach will now complete Student Services Program Review, instead of Administrative Program Review</a:t>
            </a:r>
          </a:p>
          <a:p>
            <a:r>
              <a:rPr lang="en-US" dirty="0" smtClean="0"/>
              <a:t>Removed Programs</a:t>
            </a:r>
          </a:p>
          <a:p>
            <a:pPr lvl="1"/>
            <a:r>
              <a:rPr lang="en-US" dirty="0" smtClean="0"/>
              <a:t>STEM Center</a:t>
            </a:r>
            <a:endParaRPr lang="en-US" dirty="0"/>
          </a:p>
        </p:txBody>
      </p:sp>
    </p:spTree>
    <p:extLst>
      <p:ext uri="{BB962C8B-B14F-4D97-AF65-F5344CB8AC3E}">
        <p14:creationId xmlns:p14="http://schemas.microsoft.com/office/powerpoint/2010/main" val="33391969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Updated Student </a:t>
            </a:r>
            <a:r>
              <a:rPr lang="en-US" dirty="0"/>
              <a:t>Services Questions </a:t>
            </a:r>
            <a:r>
              <a:rPr lang="en-US" dirty="0" smtClean="0"/>
              <a:t>(SSPC)</a:t>
            </a:r>
            <a:endParaRPr lang="en-US" dirty="0"/>
          </a:p>
        </p:txBody>
      </p:sp>
      <p:sp>
        <p:nvSpPr>
          <p:cNvPr id="3" name="Content Placeholder 2"/>
          <p:cNvSpPr>
            <a:spLocks noGrp="1"/>
          </p:cNvSpPr>
          <p:nvPr>
            <p:ph idx="1"/>
          </p:nvPr>
        </p:nvSpPr>
        <p:spPr/>
        <p:txBody>
          <a:bodyPr>
            <a:normAutofit fontScale="92500"/>
          </a:bodyPr>
          <a:lstStyle/>
          <a:p>
            <a:r>
              <a:rPr lang="en-US" dirty="0" smtClean="0"/>
              <a:t>During Spring 2021  sub-group of SSPC convened and recommended changes to Student Services Program Review Questions that were approved on the 2/10/21 SSPC meeting </a:t>
            </a:r>
          </a:p>
          <a:p>
            <a:pPr lvl="1"/>
            <a:r>
              <a:rPr lang="en-US" dirty="0" smtClean="0"/>
              <a:t>Meeting minutes including the updated questions can </a:t>
            </a:r>
            <a:r>
              <a:rPr lang="en-US" dirty="0"/>
              <a:t>be found here:  </a:t>
            </a:r>
            <a:r>
              <a:rPr lang="en-US" dirty="0">
                <a:hlinkClick r:id="rId2"/>
              </a:rPr>
              <a:t>https://</a:t>
            </a:r>
            <a:r>
              <a:rPr lang="en-US" dirty="0" smtClean="0">
                <a:hlinkClick r:id="rId2"/>
              </a:rPr>
              <a:t>www.canadacollege.edu/sspc/docs/1920/SSPC%20Minutes%202.10.21.pdf</a:t>
            </a:r>
            <a:endParaRPr lang="en-US" dirty="0" smtClean="0"/>
          </a:p>
          <a:p>
            <a:r>
              <a:rPr lang="en-US" dirty="0" smtClean="0"/>
              <a:t>The main goals of the revisions was to address student </a:t>
            </a:r>
            <a:r>
              <a:rPr lang="en-US" dirty="0"/>
              <a:t>s</a:t>
            </a:r>
            <a:r>
              <a:rPr lang="en-US" dirty="0" smtClean="0"/>
              <a:t>ervices program work in:</a:t>
            </a:r>
          </a:p>
          <a:p>
            <a:pPr lvl="1"/>
            <a:r>
              <a:rPr lang="en-US" dirty="0" smtClean="0"/>
              <a:t> </a:t>
            </a:r>
            <a:r>
              <a:rPr lang="en-US" dirty="0"/>
              <a:t>A</a:t>
            </a:r>
            <a:r>
              <a:rPr lang="en-US" dirty="0" smtClean="0"/>
              <a:t>ddressing and closing equity gaps</a:t>
            </a:r>
          </a:p>
          <a:p>
            <a:pPr lvl="1"/>
            <a:r>
              <a:rPr lang="en-US" dirty="0"/>
              <a:t>P</a:t>
            </a:r>
            <a:r>
              <a:rPr lang="en-US" dirty="0" smtClean="0"/>
              <a:t>romoting antiracism</a:t>
            </a:r>
          </a:p>
          <a:p>
            <a:pPr lvl="1"/>
            <a:r>
              <a:rPr lang="en-US" dirty="0"/>
              <a:t>A</a:t>
            </a:r>
            <a:r>
              <a:rPr lang="en-US" dirty="0" smtClean="0"/>
              <a:t>nd intentionally supporting our </a:t>
            </a:r>
            <a:r>
              <a:rPr lang="en-US" dirty="0" err="1" smtClean="0"/>
              <a:t>Latinx</a:t>
            </a:r>
            <a:r>
              <a:rPr lang="en-US" dirty="0" smtClean="0"/>
              <a:t> and Asian American, Native American, and Pacific Islander student populations </a:t>
            </a:r>
            <a:r>
              <a:rPr lang="en-US" smtClean="0"/>
              <a:t>(Reflecting on our status as an HSI and ANAPISI)</a:t>
            </a:r>
            <a:endParaRPr lang="en-US" dirty="0" smtClean="0"/>
          </a:p>
          <a:p>
            <a:endParaRPr lang="en-US" dirty="0"/>
          </a:p>
        </p:txBody>
      </p:sp>
    </p:spTree>
    <p:extLst>
      <p:ext uri="{BB962C8B-B14F-4D97-AF65-F5344CB8AC3E}">
        <p14:creationId xmlns:p14="http://schemas.microsoft.com/office/powerpoint/2010/main" val="148215238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Instructional Program Review </a:t>
            </a:r>
            <a:r>
              <a:rPr lang="en-US" dirty="0" smtClean="0"/>
              <a:t>Questions (IPC)</a:t>
            </a:r>
            <a:endParaRPr lang="en-US" dirty="0"/>
          </a:p>
        </p:txBody>
      </p:sp>
      <p:sp>
        <p:nvSpPr>
          <p:cNvPr id="3" name="Content Placeholder 2"/>
          <p:cNvSpPr>
            <a:spLocks noGrp="1"/>
          </p:cNvSpPr>
          <p:nvPr>
            <p:ph idx="1"/>
          </p:nvPr>
        </p:nvSpPr>
        <p:spPr/>
        <p:txBody>
          <a:bodyPr/>
          <a:lstStyle/>
          <a:p>
            <a:r>
              <a:rPr lang="en-US" dirty="0"/>
              <a:t>Academic Senate revised program review questions in Spring 2020</a:t>
            </a:r>
          </a:p>
          <a:p>
            <a:pPr lvl="1"/>
            <a:r>
              <a:rPr lang="en-US" dirty="0"/>
              <a:t>See April 23, 2020 and May 14, 2020 minutes and materials on </a:t>
            </a:r>
            <a:r>
              <a:rPr lang="en-US" dirty="0">
                <a:hlinkClick r:id="rId2"/>
              </a:rPr>
              <a:t>A.S. website</a:t>
            </a:r>
            <a:endParaRPr lang="en-US" dirty="0"/>
          </a:p>
          <a:p>
            <a:pPr lvl="1"/>
            <a:r>
              <a:rPr lang="en-US" dirty="0"/>
              <a:t>The </a:t>
            </a:r>
            <a:r>
              <a:rPr lang="en-US" dirty="0">
                <a:hlinkClick r:id="rId3"/>
              </a:rPr>
              <a:t>revised set of questions </a:t>
            </a:r>
            <a:r>
              <a:rPr lang="en-US" dirty="0"/>
              <a:t>from Spring 2020</a:t>
            </a:r>
          </a:p>
          <a:p>
            <a:r>
              <a:rPr lang="en-US" dirty="0"/>
              <a:t>Main goals in Spring 2020 revisions</a:t>
            </a:r>
          </a:p>
          <a:p>
            <a:pPr lvl="1"/>
            <a:r>
              <a:rPr lang="en-US" dirty="0"/>
              <a:t>Better understanding of how instructional programs interact with other college services</a:t>
            </a:r>
          </a:p>
          <a:p>
            <a:pPr lvl="1"/>
            <a:r>
              <a:rPr lang="en-US" dirty="0"/>
              <a:t>More specific questions related to equity issues in enrollment trends, course scheduling, and modality offerings</a:t>
            </a:r>
          </a:p>
          <a:p>
            <a:pPr lvl="1"/>
            <a:r>
              <a:rPr lang="en-US" dirty="0"/>
              <a:t>Question related to documenting impact of unfulfilled past resource requests</a:t>
            </a:r>
          </a:p>
        </p:txBody>
      </p:sp>
    </p:spTree>
    <p:extLst>
      <p:ext uri="{BB962C8B-B14F-4D97-AF65-F5344CB8AC3E}">
        <p14:creationId xmlns:p14="http://schemas.microsoft.com/office/powerpoint/2010/main" val="351358387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Clarification of Resource Request Process</a:t>
            </a:r>
            <a:endParaRPr lang="en-US" dirty="0"/>
          </a:p>
        </p:txBody>
      </p:sp>
      <p:sp>
        <p:nvSpPr>
          <p:cNvPr id="3" name="Content Placeholder 2"/>
          <p:cNvSpPr>
            <a:spLocks noGrp="1"/>
          </p:cNvSpPr>
          <p:nvPr>
            <p:ph idx="1"/>
          </p:nvPr>
        </p:nvSpPr>
        <p:spPr/>
        <p:txBody>
          <a:bodyPr/>
          <a:lstStyle/>
          <a:p>
            <a:r>
              <a:rPr lang="en-US" dirty="0" smtClean="0"/>
              <a:t>Working Towards Implementing a Singular </a:t>
            </a:r>
            <a:r>
              <a:rPr lang="en-US" dirty="0"/>
              <a:t>P</a:t>
            </a:r>
            <a:r>
              <a:rPr lang="en-US" dirty="0" smtClean="0"/>
              <a:t>rocess for the College</a:t>
            </a:r>
          </a:p>
          <a:p>
            <a:r>
              <a:rPr lang="en-US" dirty="0" smtClean="0"/>
              <a:t>Types of Requested Resources</a:t>
            </a:r>
          </a:p>
          <a:p>
            <a:pPr lvl="1"/>
            <a:r>
              <a:rPr lang="en-US" dirty="0" smtClean="0"/>
              <a:t>Requests for New Positions or Increasing FTE of Existing Positions</a:t>
            </a:r>
          </a:p>
          <a:p>
            <a:pPr lvl="2"/>
            <a:r>
              <a:rPr lang="en-US" dirty="0" smtClean="0"/>
              <a:t>Faculty</a:t>
            </a:r>
          </a:p>
          <a:p>
            <a:pPr lvl="2"/>
            <a:r>
              <a:rPr lang="en-US" dirty="0" smtClean="0"/>
              <a:t>Staff</a:t>
            </a:r>
          </a:p>
          <a:p>
            <a:pPr lvl="2"/>
            <a:r>
              <a:rPr lang="en-US" dirty="0" smtClean="0"/>
              <a:t>Management</a:t>
            </a:r>
          </a:p>
          <a:p>
            <a:pPr lvl="1"/>
            <a:r>
              <a:rPr lang="en-US" dirty="0" smtClean="0"/>
              <a:t>Requests for Operating Resources</a:t>
            </a:r>
          </a:p>
          <a:p>
            <a:pPr lvl="2"/>
            <a:r>
              <a:rPr lang="en-US" dirty="0" smtClean="0"/>
              <a:t>Hourly and Student Support</a:t>
            </a:r>
          </a:p>
          <a:p>
            <a:pPr lvl="2"/>
            <a:r>
              <a:rPr lang="en-US" dirty="0" smtClean="0"/>
              <a:t>Technology</a:t>
            </a:r>
          </a:p>
          <a:p>
            <a:pPr lvl="2"/>
            <a:r>
              <a:rPr lang="en-US" dirty="0" smtClean="0"/>
              <a:t>Supplies</a:t>
            </a:r>
          </a:p>
          <a:p>
            <a:pPr lvl="2"/>
            <a:r>
              <a:rPr lang="en-US" dirty="0" smtClean="0"/>
              <a:t>Equipment</a:t>
            </a:r>
          </a:p>
          <a:p>
            <a:pPr lvl="2"/>
            <a:endParaRPr lang="en-US" dirty="0" smtClean="0"/>
          </a:p>
          <a:p>
            <a:pPr lvl="2"/>
            <a:endParaRPr lang="en-US" dirty="0"/>
          </a:p>
        </p:txBody>
      </p:sp>
    </p:spTree>
    <p:extLst>
      <p:ext uri="{BB962C8B-B14F-4D97-AF65-F5344CB8AC3E}">
        <p14:creationId xmlns:p14="http://schemas.microsoft.com/office/powerpoint/2010/main" val="38420593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Work Group Responsibilities</a:t>
            </a:r>
          </a:p>
        </p:txBody>
      </p:sp>
      <p:sp>
        <p:nvSpPr>
          <p:cNvPr id="3" name="Content Placeholder 2"/>
          <p:cNvSpPr>
            <a:spLocks noGrp="1"/>
          </p:cNvSpPr>
          <p:nvPr>
            <p:ph idx="1"/>
          </p:nvPr>
        </p:nvSpPr>
        <p:spPr/>
        <p:txBody>
          <a:bodyPr/>
          <a:lstStyle/>
          <a:p>
            <a:pPr lvl="0"/>
            <a:r>
              <a:rPr lang="en-US" dirty="0"/>
              <a:t>Recommend annual timeline and due dates for the program review process for IPC, SSPC, and PBC approval;</a:t>
            </a:r>
          </a:p>
          <a:p>
            <a:pPr lvl="0"/>
            <a:r>
              <a:rPr lang="en-US" dirty="0"/>
              <a:t>Facilitate and ensure regular messaging about the program review process is communicated to appropriate campus stakeholders on a timely basis;</a:t>
            </a:r>
          </a:p>
          <a:p>
            <a:pPr lvl="0"/>
            <a:r>
              <a:rPr lang="en-US" dirty="0"/>
              <a:t>Meet on a bi-weekly basis to support regular coordination occurs across instructional, administrative, and student services programs;</a:t>
            </a:r>
          </a:p>
          <a:p>
            <a:pPr lvl="0"/>
            <a:r>
              <a:rPr lang="en-US" dirty="0"/>
              <a:t>Report regularly to IPC, SSPC, and PBC</a:t>
            </a:r>
          </a:p>
          <a:p>
            <a:pPr marL="0" indent="0">
              <a:buNone/>
            </a:pPr>
            <a:endParaRPr lang="en-US" dirty="0"/>
          </a:p>
        </p:txBody>
      </p:sp>
    </p:spTree>
    <p:extLst>
      <p:ext uri="{BB962C8B-B14F-4D97-AF65-F5344CB8AC3E}">
        <p14:creationId xmlns:p14="http://schemas.microsoft.com/office/powerpoint/2010/main" val="104401955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PBC Responsibilities</a:t>
            </a:r>
          </a:p>
        </p:txBody>
      </p:sp>
      <p:sp>
        <p:nvSpPr>
          <p:cNvPr id="3" name="Content Placeholder 2"/>
          <p:cNvSpPr>
            <a:spLocks noGrp="1"/>
          </p:cNvSpPr>
          <p:nvPr>
            <p:ph idx="1"/>
          </p:nvPr>
        </p:nvSpPr>
        <p:spPr/>
        <p:txBody>
          <a:bodyPr>
            <a:normAutofit/>
          </a:bodyPr>
          <a:lstStyle/>
          <a:p>
            <a:r>
              <a:rPr lang="en-US" dirty="0"/>
              <a:t>Serve as College Accreditation Oversight Committee</a:t>
            </a:r>
          </a:p>
          <a:p>
            <a:r>
              <a:rPr lang="en-US" dirty="0"/>
              <a:t>Ensure that the College meets the accreditation standards related to program review</a:t>
            </a:r>
          </a:p>
          <a:p>
            <a:r>
              <a:rPr lang="en-US" dirty="0"/>
              <a:t>ACCJC Standard 1.B:</a:t>
            </a:r>
          </a:p>
          <a:p>
            <a:pPr marL="457200" lvl="1" indent="0">
              <a:buNone/>
            </a:pPr>
            <a:r>
              <a:rPr lang="en-US" sz="2000" dirty="0"/>
              <a:t>The institution engages in continuous, broad based, systematic evaluation and planning. The institution integrates </a:t>
            </a:r>
            <a:r>
              <a:rPr lang="en-US" sz="2000" b="1" dirty="0">
                <a:solidFill>
                  <a:srgbClr val="FF0000"/>
                </a:solidFill>
              </a:rPr>
              <a:t>program review</a:t>
            </a:r>
            <a:r>
              <a:rPr lang="en-US" sz="2000" dirty="0"/>
              <a:t>, planning, and resource allocation into a comprehensive process that leads to accomplishment of its mission and improvement of institutional effectiveness and academic quality. Institutional planning addresses short- and long-range needs for educational programs and services and for human, physical, technology, and financial resources. (ER 19) </a:t>
            </a:r>
          </a:p>
          <a:p>
            <a:endParaRPr lang="en-US" dirty="0"/>
          </a:p>
        </p:txBody>
      </p:sp>
    </p:spTree>
    <p:extLst>
      <p:ext uri="{BB962C8B-B14F-4D97-AF65-F5344CB8AC3E}">
        <p14:creationId xmlns:p14="http://schemas.microsoft.com/office/powerpoint/2010/main" val="376730487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Recommendations &amp; Updates</a:t>
            </a:r>
            <a:endParaRPr lang="en-US" dirty="0"/>
          </a:p>
        </p:txBody>
      </p:sp>
      <p:sp>
        <p:nvSpPr>
          <p:cNvPr id="3" name="Content Placeholder 2"/>
          <p:cNvSpPr>
            <a:spLocks noGrp="1"/>
          </p:cNvSpPr>
          <p:nvPr>
            <p:ph idx="1"/>
          </p:nvPr>
        </p:nvSpPr>
        <p:spPr/>
        <p:txBody>
          <a:bodyPr>
            <a:normAutofit fontScale="92500" lnSpcReduction="20000"/>
          </a:bodyPr>
          <a:lstStyle/>
          <a:p>
            <a:pPr marL="0" indent="0">
              <a:buNone/>
            </a:pPr>
            <a:r>
              <a:rPr lang="en-US" u="sng" dirty="0"/>
              <a:t>Recommendations for Approval</a:t>
            </a:r>
          </a:p>
          <a:p>
            <a:r>
              <a:rPr lang="en-US" dirty="0"/>
              <a:t>Timeline and Due Dates for 2021-22</a:t>
            </a:r>
          </a:p>
          <a:p>
            <a:r>
              <a:rPr lang="en-US" dirty="0"/>
              <a:t>Extension and deferral process</a:t>
            </a:r>
          </a:p>
          <a:p>
            <a:r>
              <a:rPr lang="en-US" dirty="0"/>
              <a:t>Update Resource Prioritization Rubric next year</a:t>
            </a:r>
          </a:p>
          <a:p>
            <a:pPr marL="0" indent="0">
              <a:buNone/>
            </a:pPr>
            <a:r>
              <a:rPr lang="en-US" u="sng" dirty="0"/>
              <a:t>Update on Other </a:t>
            </a:r>
            <a:r>
              <a:rPr lang="en-US" u="sng" dirty="0" smtClean="0"/>
              <a:t>Changes Received from Planning Councils</a:t>
            </a:r>
            <a:endParaRPr lang="en-US" u="sng" dirty="0"/>
          </a:p>
          <a:p>
            <a:r>
              <a:rPr lang="en-US" dirty="0" smtClean="0"/>
              <a:t>Updates make in Improve and on Program Review Website</a:t>
            </a:r>
          </a:p>
          <a:p>
            <a:pPr lvl="1"/>
            <a:r>
              <a:rPr lang="en-US" dirty="0" smtClean="0"/>
              <a:t>New Program Review Cycle &amp; Schedules</a:t>
            </a:r>
          </a:p>
          <a:p>
            <a:pPr lvl="1"/>
            <a:r>
              <a:rPr lang="en-US" dirty="0" smtClean="0"/>
              <a:t>New, Re-Assigned &amp; Removed Programs</a:t>
            </a:r>
          </a:p>
          <a:p>
            <a:pPr lvl="1"/>
            <a:r>
              <a:rPr lang="en-US" dirty="0" smtClean="0"/>
              <a:t>Updated Questions Received from Planning Councils</a:t>
            </a:r>
            <a:endParaRPr lang="en-US" dirty="0"/>
          </a:p>
          <a:p>
            <a:pPr marL="0" indent="0">
              <a:buNone/>
            </a:pPr>
            <a:r>
              <a:rPr lang="en-US" u="sng" dirty="0"/>
              <a:t>Clarification</a:t>
            </a:r>
          </a:p>
          <a:p>
            <a:r>
              <a:rPr lang="en-US" dirty="0"/>
              <a:t>Clarification of resource request process</a:t>
            </a:r>
          </a:p>
          <a:p>
            <a:pPr marL="0" indent="0">
              <a:buNone/>
            </a:pPr>
            <a:endParaRPr lang="en-US" dirty="0"/>
          </a:p>
        </p:txBody>
      </p:sp>
    </p:spTree>
    <p:extLst>
      <p:ext uri="{BB962C8B-B14F-4D97-AF65-F5344CB8AC3E}">
        <p14:creationId xmlns:p14="http://schemas.microsoft.com/office/powerpoint/2010/main" val="369434570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6" name="Straight Connector 65"/>
          <p:cNvCxnSpPr/>
          <p:nvPr/>
        </p:nvCxnSpPr>
        <p:spPr>
          <a:xfrm>
            <a:off x="7706644" y="3557708"/>
            <a:ext cx="4388" cy="435406"/>
          </a:xfrm>
          <a:prstGeom prst="line">
            <a:avLst/>
          </a:prstGeom>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a:off x="6578494" y="3583777"/>
            <a:ext cx="0" cy="413634"/>
          </a:xfrm>
          <a:prstGeom prst="line">
            <a:avLst/>
          </a:prstGeom>
        </p:spPr>
        <p:style>
          <a:lnRef idx="1">
            <a:schemeClr val="accent1"/>
          </a:lnRef>
          <a:fillRef idx="0">
            <a:schemeClr val="accent1"/>
          </a:fillRef>
          <a:effectRef idx="0">
            <a:schemeClr val="accent1"/>
          </a:effectRef>
          <a:fontRef idx="minor">
            <a:schemeClr val="tx1"/>
          </a:fontRef>
        </p:style>
      </p:cxnSp>
      <p:grpSp>
        <p:nvGrpSpPr>
          <p:cNvPr id="2" name="Group 1"/>
          <p:cNvGrpSpPr/>
          <p:nvPr/>
        </p:nvGrpSpPr>
        <p:grpSpPr>
          <a:xfrm>
            <a:off x="1488" y="3154464"/>
            <a:ext cx="12189023" cy="535781"/>
            <a:chOff x="1488" y="3154464"/>
            <a:chExt cx="12189023" cy="535781"/>
          </a:xfrm>
        </p:grpSpPr>
        <p:sp>
          <p:nvSpPr>
            <p:cNvPr id="3" name="Freeform 2"/>
            <p:cNvSpPr/>
            <p:nvPr/>
          </p:nvSpPr>
          <p:spPr>
            <a:xfrm>
              <a:off x="1488" y="3154464"/>
              <a:ext cx="1339453" cy="535781"/>
            </a:xfrm>
            <a:custGeom>
              <a:avLst/>
              <a:gdLst>
                <a:gd name="connsiteX0" fmla="*/ 0 w 1339453"/>
                <a:gd name="connsiteY0" fmla="*/ 0 h 535781"/>
                <a:gd name="connsiteX1" fmla="*/ 1071563 w 1339453"/>
                <a:gd name="connsiteY1" fmla="*/ 0 h 535781"/>
                <a:gd name="connsiteX2" fmla="*/ 1339453 w 1339453"/>
                <a:gd name="connsiteY2" fmla="*/ 267891 h 535781"/>
                <a:gd name="connsiteX3" fmla="*/ 1071563 w 1339453"/>
                <a:gd name="connsiteY3" fmla="*/ 535781 h 535781"/>
                <a:gd name="connsiteX4" fmla="*/ 0 w 1339453"/>
                <a:gd name="connsiteY4" fmla="*/ 535781 h 535781"/>
                <a:gd name="connsiteX5" fmla="*/ 267891 w 1339453"/>
                <a:gd name="connsiteY5" fmla="*/ 267891 h 535781"/>
                <a:gd name="connsiteX6" fmla="*/ 0 w 1339453"/>
                <a:gd name="connsiteY6" fmla="*/ 0 h 5357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39453" h="535781">
                  <a:moveTo>
                    <a:pt x="0" y="0"/>
                  </a:moveTo>
                  <a:lnTo>
                    <a:pt x="1071563" y="0"/>
                  </a:lnTo>
                  <a:lnTo>
                    <a:pt x="1339453" y="267891"/>
                  </a:lnTo>
                  <a:lnTo>
                    <a:pt x="1071563" y="535781"/>
                  </a:lnTo>
                  <a:lnTo>
                    <a:pt x="0" y="535781"/>
                  </a:lnTo>
                  <a:lnTo>
                    <a:pt x="267891" y="267891"/>
                  </a:lnTo>
                  <a:lnTo>
                    <a:pt x="0" y="0"/>
                  </a:lnTo>
                  <a:close/>
                </a:path>
              </a:pathLst>
            </a:custGeom>
          </p:spPr>
          <p:style>
            <a:lnRef idx="2">
              <a:schemeClr val="lt1">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txBody>
            <a:bodyPr spcFirstLastPara="0" vert="horz" wrap="square" lIns="315897" tIns="16002" rIns="283892" bIns="16002" numCol="1" spcCol="1270" anchor="ctr" anchorCtr="0">
              <a:noAutofit/>
            </a:bodyPr>
            <a:lstStyle/>
            <a:p>
              <a:pPr lvl="0" algn="ctr" defTabSz="533400">
                <a:lnSpc>
                  <a:spcPct val="90000"/>
                </a:lnSpc>
                <a:spcBef>
                  <a:spcPct val="0"/>
                </a:spcBef>
                <a:spcAft>
                  <a:spcPct val="35000"/>
                </a:spcAft>
              </a:pPr>
              <a:r>
                <a:rPr lang="en-US" sz="1200" kern="1200" dirty="0"/>
                <a:t>August</a:t>
              </a:r>
            </a:p>
          </p:txBody>
        </p:sp>
        <p:sp>
          <p:nvSpPr>
            <p:cNvPr id="4" name="Freeform 3"/>
            <p:cNvSpPr/>
            <p:nvPr/>
          </p:nvSpPr>
          <p:spPr>
            <a:xfrm>
              <a:off x="1206996" y="3154464"/>
              <a:ext cx="1339453" cy="535781"/>
            </a:xfrm>
            <a:custGeom>
              <a:avLst/>
              <a:gdLst>
                <a:gd name="connsiteX0" fmla="*/ 0 w 1339453"/>
                <a:gd name="connsiteY0" fmla="*/ 0 h 535781"/>
                <a:gd name="connsiteX1" fmla="*/ 1071563 w 1339453"/>
                <a:gd name="connsiteY1" fmla="*/ 0 h 535781"/>
                <a:gd name="connsiteX2" fmla="*/ 1339453 w 1339453"/>
                <a:gd name="connsiteY2" fmla="*/ 267891 h 535781"/>
                <a:gd name="connsiteX3" fmla="*/ 1071563 w 1339453"/>
                <a:gd name="connsiteY3" fmla="*/ 535781 h 535781"/>
                <a:gd name="connsiteX4" fmla="*/ 0 w 1339453"/>
                <a:gd name="connsiteY4" fmla="*/ 535781 h 535781"/>
                <a:gd name="connsiteX5" fmla="*/ 267891 w 1339453"/>
                <a:gd name="connsiteY5" fmla="*/ 267891 h 535781"/>
                <a:gd name="connsiteX6" fmla="*/ 0 w 1339453"/>
                <a:gd name="connsiteY6" fmla="*/ 0 h 5357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39453" h="535781">
                  <a:moveTo>
                    <a:pt x="0" y="0"/>
                  </a:moveTo>
                  <a:lnTo>
                    <a:pt x="1071563" y="0"/>
                  </a:lnTo>
                  <a:lnTo>
                    <a:pt x="1339453" y="267891"/>
                  </a:lnTo>
                  <a:lnTo>
                    <a:pt x="1071563" y="535781"/>
                  </a:lnTo>
                  <a:lnTo>
                    <a:pt x="0" y="535781"/>
                  </a:lnTo>
                  <a:lnTo>
                    <a:pt x="267891" y="267891"/>
                  </a:lnTo>
                  <a:lnTo>
                    <a:pt x="0" y="0"/>
                  </a:lnTo>
                  <a:close/>
                </a:path>
              </a:pathLst>
            </a:custGeom>
          </p:spPr>
          <p:style>
            <a:lnRef idx="2">
              <a:schemeClr val="lt1">
                <a:hueOff val="0"/>
                <a:satOff val="0"/>
                <a:lumOff val="0"/>
                <a:alphaOff val="0"/>
              </a:schemeClr>
            </a:lnRef>
            <a:fillRef idx="1">
              <a:schemeClr val="accent5">
                <a:hueOff val="-817038"/>
                <a:satOff val="-1136"/>
                <a:lumOff val="-436"/>
                <a:alphaOff val="0"/>
              </a:schemeClr>
            </a:fillRef>
            <a:effectRef idx="0">
              <a:schemeClr val="accent5">
                <a:hueOff val="-817038"/>
                <a:satOff val="-1136"/>
                <a:lumOff val="-436"/>
                <a:alphaOff val="0"/>
              </a:schemeClr>
            </a:effectRef>
            <a:fontRef idx="minor">
              <a:schemeClr val="lt1"/>
            </a:fontRef>
          </p:style>
          <p:txBody>
            <a:bodyPr spcFirstLastPara="0" vert="horz" wrap="square" lIns="315897" tIns="16002" rIns="283892" bIns="16002" numCol="1" spcCol="1270" anchor="ctr" anchorCtr="0">
              <a:noAutofit/>
            </a:bodyPr>
            <a:lstStyle/>
            <a:p>
              <a:pPr lvl="0" algn="ctr" defTabSz="533400">
                <a:lnSpc>
                  <a:spcPct val="90000"/>
                </a:lnSpc>
                <a:spcBef>
                  <a:spcPct val="0"/>
                </a:spcBef>
                <a:spcAft>
                  <a:spcPct val="35000"/>
                </a:spcAft>
              </a:pPr>
              <a:r>
                <a:rPr lang="en-US" sz="1200" kern="1200"/>
                <a:t>September</a:t>
              </a:r>
              <a:endParaRPr lang="en-US" sz="1200" kern="1200" dirty="0"/>
            </a:p>
          </p:txBody>
        </p:sp>
        <p:sp>
          <p:nvSpPr>
            <p:cNvPr id="5" name="Freeform 4"/>
            <p:cNvSpPr/>
            <p:nvPr/>
          </p:nvSpPr>
          <p:spPr>
            <a:xfrm>
              <a:off x="2412503" y="3154464"/>
              <a:ext cx="1339453" cy="535781"/>
            </a:xfrm>
            <a:custGeom>
              <a:avLst/>
              <a:gdLst>
                <a:gd name="connsiteX0" fmla="*/ 0 w 1339453"/>
                <a:gd name="connsiteY0" fmla="*/ 0 h 535781"/>
                <a:gd name="connsiteX1" fmla="*/ 1071563 w 1339453"/>
                <a:gd name="connsiteY1" fmla="*/ 0 h 535781"/>
                <a:gd name="connsiteX2" fmla="*/ 1339453 w 1339453"/>
                <a:gd name="connsiteY2" fmla="*/ 267891 h 535781"/>
                <a:gd name="connsiteX3" fmla="*/ 1071563 w 1339453"/>
                <a:gd name="connsiteY3" fmla="*/ 535781 h 535781"/>
                <a:gd name="connsiteX4" fmla="*/ 0 w 1339453"/>
                <a:gd name="connsiteY4" fmla="*/ 535781 h 535781"/>
                <a:gd name="connsiteX5" fmla="*/ 267891 w 1339453"/>
                <a:gd name="connsiteY5" fmla="*/ 267891 h 535781"/>
                <a:gd name="connsiteX6" fmla="*/ 0 w 1339453"/>
                <a:gd name="connsiteY6" fmla="*/ 0 h 5357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39453" h="535781">
                  <a:moveTo>
                    <a:pt x="0" y="0"/>
                  </a:moveTo>
                  <a:lnTo>
                    <a:pt x="1071563" y="0"/>
                  </a:lnTo>
                  <a:lnTo>
                    <a:pt x="1339453" y="267891"/>
                  </a:lnTo>
                  <a:lnTo>
                    <a:pt x="1071563" y="535781"/>
                  </a:lnTo>
                  <a:lnTo>
                    <a:pt x="0" y="535781"/>
                  </a:lnTo>
                  <a:lnTo>
                    <a:pt x="267891" y="267891"/>
                  </a:lnTo>
                  <a:lnTo>
                    <a:pt x="0" y="0"/>
                  </a:lnTo>
                  <a:close/>
                </a:path>
              </a:pathLst>
            </a:custGeom>
          </p:spPr>
          <p:style>
            <a:lnRef idx="2">
              <a:schemeClr val="lt1">
                <a:hueOff val="0"/>
                <a:satOff val="0"/>
                <a:lumOff val="0"/>
                <a:alphaOff val="0"/>
              </a:schemeClr>
            </a:lnRef>
            <a:fillRef idx="1">
              <a:schemeClr val="accent5">
                <a:hueOff val="-1634077"/>
                <a:satOff val="-2273"/>
                <a:lumOff val="-872"/>
                <a:alphaOff val="0"/>
              </a:schemeClr>
            </a:fillRef>
            <a:effectRef idx="0">
              <a:schemeClr val="accent5">
                <a:hueOff val="-1634077"/>
                <a:satOff val="-2273"/>
                <a:lumOff val="-872"/>
                <a:alphaOff val="0"/>
              </a:schemeClr>
            </a:effectRef>
            <a:fontRef idx="minor">
              <a:schemeClr val="lt1"/>
            </a:fontRef>
          </p:style>
          <p:txBody>
            <a:bodyPr spcFirstLastPara="0" vert="horz" wrap="square" lIns="315897" tIns="16002" rIns="283892" bIns="16002" numCol="1" spcCol="1270" anchor="ctr" anchorCtr="0">
              <a:noAutofit/>
            </a:bodyPr>
            <a:lstStyle/>
            <a:p>
              <a:pPr lvl="0" algn="ctr" defTabSz="533400">
                <a:lnSpc>
                  <a:spcPct val="90000"/>
                </a:lnSpc>
                <a:spcBef>
                  <a:spcPct val="0"/>
                </a:spcBef>
                <a:spcAft>
                  <a:spcPct val="35000"/>
                </a:spcAft>
              </a:pPr>
              <a:r>
                <a:rPr lang="en-US" sz="1200" kern="1200"/>
                <a:t>October</a:t>
              </a:r>
              <a:endParaRPr lang="en-US" sz="1200" kern="1200" dirty="0"/>
            </a:p>
          </p:txBody>
        </p:sp>
        <p:sp>
          <p:nvSpPr>
            <p:cNvPr id="6" name="Freeform 5"/>
            <p:cNvSpPr/>
            <p:nvPr/>
          </p:nvSpPr>
          <p:spPr>
            <a:xfrm>
              <a:off x="3618011" y="3154464"/>
              <a:ext cx="1339453" cy="535781"/>
            </a:xfrm>
            <a:custGeom>
              <a:avLst/>
              <a:gdLst>
                <a:gd name="connsiteX0" fmla="*/ 0 w 1339453"/>
                <a:gd name="connsiteY0" fmla="*/ 0 h 535781"/>
                <a:gd name="connsiteX1" fmla="*/ 1071563 w 1339453"/>
                <a:gd name="connsiteY1" fmla="*/ 0 h 535781"/>
                <a:gd name="connsiteX2" fmla="*/ 1339453 w 1339453"/>
                <a:gd name="connsiteY2" fmla="*/ 267891 h 535781"/>
                <a:gd name="connsiteX3" fmla="*/ 1071563 w 1339453"/>
                <a:gd name="connsiteY3" fmla="*/ 535781 h 535781"/>
                <a:gd name="connsiteX4" fmla="*/ 0 w 1339453"/>
                <a:gd name="connsiteY4" fmla="*/ 535781 h 535781"/>
                <a:gd name="connsiteX5" fmla="*/ 267891 w 1339453"/>
                <a:gd name="connsiteY5" fmla="*/ 267891 h 535781"/>
                <a:gd name="connsiteX6" fmla="*/ 0 w 1339453"/>
                <a:gd name="connsiteY6" fmla="*/ 0 h 5357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39453" h="535781">
                  <a:moveTo>
                    <a:pt x="0" y="0"/>
                  </a:moveTo>
                  <a:lnTo>
                    <a:pt x="1071563" y="0"/>
                  </a:lnTo>
                  <a:lnTo>
                    <a:pt x="1339453" y="267891"/>
                  </a:lnTo>
                  <a:lnTo>
                    <a:pt x="1071563" y="535781"/>
                  </a:lnTo>
                  <a:lnTo>
                    <a:pt x="0" y="535781"/>
                  </a:lnTo>
                  <a:lnTo>
                    <a:pt x="267891" y="267891"/>
                  </a:lnTo>
                  <a:lnTo>
                    <a:pt x="0" y="0"/>
                  </a:lnTo>
                  <a:close/>
                </a:path>
              </a:pathLst>
            </a:custGeom>
          </p:spPr>
          <p:style>
            <a:lnRef idx="2">
              <a:schemeClr val="lt1">
                <a:hueOff val="0"/>
                <a:satOff val="0"/>
                <a:lumOff val="0"/>
                <a:alphaOff val="0"/>
              </a:schemeClr>
            </a:lnRef>
            <a:fillRef idx="1">
              <a:schemeClr val="accent5">
                <a:hueOff val="-2451115"/>
                <a:satOff val="-3409"/>
                <a:lumOff val="-1307"/>
                <a:alphaOff val="0"/>
              </a:schemeClr>
            </a:fillRef>
            <a:effectRef idx="0">
              <a:schemeClr val="accent5">
                <a:hueOff val="-2451115"/>
                <a:satOff val="-3409"/>
                <a:lumOff val="-1307"/>
                <a:alphaOff val="0"/>
              </a:schemeClr>
            </a:effectRef>
            <a:fontRef idx="minor">
              <a:schemeClr val="lt1"/>
            </a:fontRef>
          </p:style>
          <p:txBody>
            <a:bodyPr spcFirstLastPara="0" vert="horz" wrap="square" lIns="315897" tIns="16002" rIns="283892" bIns="16002" numCol="1" spcCol="1270" anchor="ctr" anchorCtr="0">
              <a:noAutofit/>
            </a:bodyPr>
            <a:lstStyle/>
            <a:p>
              <a:pPr lvl="0" algn="ctr" defTabSz="533400">
                <a:lnSpc>
                  <a:spcPct val="90000"/>
                </a:lnSpc>
                <a:spcBef>
                  <a:spcPct val="0"/>
                </a:spcBef>
                <a:spcAft>
                  <a:spcPct val="35000"/>
                </a:spcAft>
              </a:pPr>
              <a:r>
                <a:rPr lang="en-US" sz="1200" kern="1200" dirty="0"/>
                <a:t>November</a:t>
              </a:r>
            </a:p>
          </p:txBody>
        </p:sp>
        <p:sp>
          <p:nvSpPr>
            <p:cNvPr id="7" name="Freeform 6"/>
            <p:cNvSpPr/>
            <p:nvPr/>
          </p:nvSpPr>
          <p:spPr>
            <a:xfrm>
              <a:off x="4823519" y="3154464"/>
              <a:ext cx="1339453" cy="535781"/>
            </a:xfrm>
            <a:custGeom>
              <a:avLst/>
              <a:gdLst>
                <a:gd name="connsiteX0" fmla="*/ 0 w 1339453"/>
                <a:gd name="connsiteY0" fmla="*/ 0 h 535781"/>
                <a:gd name="connsiteX1" fmla="*/ 1071563 w 1339453"/>
                <a:gd name="connsiteY1" fmla="*/ 0 h 535781"/>
                <a:gd name="connsiteX2" fmla="*/ 1339453 w 1339453"/>
                <a:gd name="connsiteY2" fmla="*/ 267891 h 535781"/>
                <a:gd name="connsiteX3" fmla="*/ 1071563 w 1339453"/>
                <a:gd name="connsiteY3" fmla="*/ 535781 h 535781"/>
                <a:gd name="connsiteX4" fmla="*/ 0 w 1339453"/>
                <a:gd name="connsiteY4" fmla="*/ 535781 h 535781"/>
                <a:gd name="connsiteX5" fmla="*/ 267891 w 1339453"/>
                <a:gd name="connsiteY5" fmla="*/ 267891 h 535781"/>
                <a:gd name="connsiteX6" fmla="*/ 0 w 1339453"/>
                <a:gd name="connsiteY6" fmla="*/ 0 h 5357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39453" h="535781">
                  <a:moveTo>
                    <a:pt x="0" y="0"/>
                  </a:moveTo>
                  <a:lnTo>
                    <a:pt x="1071563" y="0"/>
                  </a:lnTo>
                  <a:lnTo>
                    <a:pt x="1339453" y="267891"/>
                  </a:lnTo>
                  <a:lnTo>
                    <a:pt x="1071563" y="535781"/>
                  </a:lnTo>
                  <a:lnTo>
                    <a:pt x="0" y="535781"/>
                  </a:lnTo>
                  <a:lnTo>
                    <a:pt x="267891" y="267891"/>
                  </a:lnTo>
                  <a:lnTo>
                    <a:pt x="0" y="0"/>
                  </a:lnTo>
                  <a:close/>
                </a:path>
              </a:pathLst>
            </a:custGeom>
          </p:spPr>
          <p:style>
            <a:lnRef idx="2">
              <a:schemeClr val="lt1">
                <a:hueOff val="0"/>
                <a:satOff val="0"/>
                <a:lumOff val="0"/>
                <a:alphaOff val="0"/>
              </a:schemeClr>
            </a:lnRef>
            <a:fillRef idx="1">
              <a:schemeClr val="accent5">
                <a:hueOff val="-3268153"/>
                <a:satOff val="-4546"/>
                <a:lumOff val="-1743"/>
                <a:alphaOff val="0"/>
              </a:schemeClr>
            </a:fillRef>
            <a:effectRef idx="0">
              <a:schemeClr val="accent5">
                <a:hueOff val="-3268153"/>
                <a:satOff val="-4546"/>
                <a:lumOff val="-1743"/>
                <a:alphaOff val="0"/>
              </a:schemeClr>
            </a:effectRef>
            <a:fontRef idx="minor">
              <a:schemeClr val="lt1"/>
            </a:fontRef>
          </p:style>
          <p:txBody>
            <a:bodyPr spcFirstLastPara="0" vert="horz" wrap="square" lIns="315897" tIns="16002" rIns="283892" bIns="16002" numCol="1" spcCol="1270" anchor="ctr" anchorCtr="0">
              <a:noAutofit/>
            </a:bodyPr>
            <a:lstStyle/>
            <a:p>
              <a:pPr lvl="0" algn="ctr" defTabSz="533400">
                <a:lnSpc>
                  <a:spcPct val="90000"/>
                </a:lnSpc>
                <a:spcBef>
                  <a:spcPct val="0"/>
                </a:spcBef>
                <a:spcAft>
                  <a:spcPct val="35000"/>
                </a:spcAft>
              </a:pPr>
              <a:r>
                <a:rPr lang="en-US" sz="1200" kern="1200" dirty="0"/>
                <a:t>December</a:t>
              </a:r>
            </a:p>
          </p:txBody>
        </p:sp>
        <p:sp>
          <p:nvSpPr>
            <p:cNvPr id="8" name="Freeform 7"/>
            <p:cNvSpPr/>
            <p:nvPr/>
          </p:nvSpPr>
          <p:spPr>
            <a:xfrm>
              <a:off x="6029027" y="3154464"/>
              <a:ext cx="1339453" cy="535781"/>
            </a:xfrm>
            <a:custGeom>
              <a:avLst/>
              <a:gdLst>
                <a:gd name="connsiteX0" fmla="*/ 0 w 1339453"/>
                <a:gd name="connsiteY0" fmla="*/ 0 h 535781"/>
                <a:gd name="connsiteX1" fmla="*/ 1071563 w 1339453"/>
                <a:gd name="connsiteY1" fmla="*/ 0 h 535781"/>
                <a:gd name="connsiteX2" fmla="*/ 1339453 w 1339453"/>
                <a:gd name="connsiteY2" fmla="*/ 267891 h 535781"/>
                <a:gd name="connsiteX3" fmla="*/ 1071563 w 1339453"/>
                <a:gd name="connsiteY3" fmla="*/ 535781 h 535781"/>
                <a:gd name="connsiteX4" fmla="*/ 0 w 1339453"/>
                <a:gd name="connsiteY4" fmla="*/ 535781 h 535781"/>
                <a:gd name="connsiteX5" fmla="*/ 267891 w 1339453"/>
                <a:gd name="connsiteY5" fmla="*/ 267891 h 535781"/>
                <a:gd name="connsiteX6" fmla="*/ 0 w 1339453"/>
                <a:gd name="connsiteY6" fmla="*/ 0 h 5357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39453" h="535781">
                  <a:moveTo>
                    <a:pt x="0" y="0"/>
                  </a:moveTo>
                  <a:lnTo>
                    <a:pt x="1071563" y="0"/>
                  </a:lnTo>
                  <a:lnTo>
                    <a:pt x="1339453" y="267891"/>
                  </a:lnTo>
                  <a:lnTo>
                    <a:pt x="1071563" y="535781"/>
                  </a:lnTo>
                  <a:lnTo>
                    <a:pt x="0" y="535781"/>
                  </a:lnTo>
                  <a:lnTo>
                    <a:pt x="267891" y="267891"/>
                  </a:lnTo>
                  <a:lnTo>
                    <a:pt x="0" y="0"/>
                  </a:lnTo>
                  <a:close/>
                </a:path>
              </a:pathLst>
            </a:custGeom>
          </p:spPr>
          <p:style>
            <a:lnRef idx="2">
              <a:schemeClr val="lt1">
                <a:hueOff val="0"/>
                <a:satOff val="0"/>
                <a:lumOff val="0"/>
                <a:alphaOff val="0"/>
              </a:schemeClr>
            </a:lnRef>
            <a:fillRef idx="1">
              <a:schemeClr val="accent5">
                <a:hueOff val="-4085191"/>
                <a:satOff val="-5682"/>
                <a:lumOff val="-2179"/>
                <a:alphaOff val="0"/>
              </a:schemeClr>
            </a:fillRef>
            <a:effectRef idx="0">
              <a:schemeClr val="accent5">
                <a:hueOff val="-4085191"/>
                <a:satOff val="-5682"/>
                <a:lumOff val="-2179"/>
                <a:alphaOff val="0"/>
              </a:schemeClr>
            </a:effectRef>
            <a:fontRef idx="minor">
              <a:schemeClr val="lt1"/>
            </a:fontRef>
          </p:style>
          <p:txBody>
            <a:bodyPr spcFirstLastPara="0" vert="horz" wrap="square" lIns="315897" tIns="16002" rIns="283892" bIns="16002" numCol="1" spcCol="1270" anchor="ctr" anchorCtr="0">
              <a:noAutofit/>
            </a:bodyPr>
            <a:lstStyle/>
            <a:p>
              <a:pPr lvl="0" algn="ctr" defTabSz="533400">
                <a:lnSpc>
                  <a:spcPct val="90000"/>
                </a:lnSpc>
                <a:spcBef>
                  <a:spcPct val="0"/>
                </a:spcBef>
                <a:spcAft>
                  <a:spcPct val="35000"/>
                </a:spcAft>
              </a:pPr>
              <a:r>
                <a:rPr lang="en-US" sz="1200" kern="1200" dirty="0"/>
                <a:t>January</a:t>
              </a:r>
            </a:p>
          </p:txBody>
        </p:sp>
        <p:sp>
          <p:nvSpPr>
            <p:cNvPr id="9" name="Freeform 8"/>
            <p:cNvSpPr/>
            <p:nvPr/>
          </p:nvSpPr>
          <p:spPr>
            <a:xfrm>
              <a:off x="7234535" y="3154464"/>
              <a:ext cx="1339453" cy="535781"/>
            </a:xfrm>
            <a:custGeom>
              <a:avLst/>
              <a:gdLst>
                <a:gd name="connsiteX0" fmla="*/ 0 w 1339453"/>
                <a:gd name="connsiteY0" fmla="*/ 0 h 535781"/>
                <a:gd name="connsiteX1" fmla="*/ 1071563 w 1339453"/>
                <a:gd name="connsiteY1" fmla="*/ 0 h 535781"/>
                <a:gd name="connsiteX2" fmla="*/ 1339453 w 1339453"/>
                <a:gd name="connsiteY2" fmla="*/ 267891 h 535781"/>
                <a:gd name="connsiteX3" fmla="*/ 1071563 w 1339453"/>
                <a:gd name="connsiteY3" fmla="*/ 535781 h 535781"/>
                <a:gd name="connsiteX4" fmla="*/ 0 w 1339453"/>
                <a:gd name="connsiteY4" fmla="*/ 535781 h 535781"/>
                <a:gd name="connsiteX5" fmla="*/ 267891 w 1339453"/>
                <a:gd name="connsiteY5" fmla="*/ 267891 h 535781"/>
                <a:gd name="connsiteX6" fmla="*/ 0 w 1339453"/>
                <a:gd name="connsiteY6" fmla="*/ 0 h 5357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39453" h="535781">
                  <a:moveTo>
                    <a:pt x="0" y="0"/>
                  </a:moveTo>
                  <a:lnTo>
                    <a:pt x="1071563" y="0"/>
                  </a:lnTo>
                  <a:lnTo>
                    <a:pt x="1339453" y="267891"/>
                  </a:lnTo>
                  <a:lnTo>
                    <a:pt x="1071563" y="535781"/>
                  </a:lnTo>
                  <a:lnTo>
                    <a:pt x="0" y="535781"/>
                  </a:lnTo>
                  <a:lnTo>
                    <a:pt x="267891" y="267891"/>
                  </a:lnTo>
                  <a:lnTo>
                    <a:pt x="0" y="0"/>
                  </a:lnTo>
                  <a:close/>
                </a:path>
              </a:pathLst>
            </a:custGeom>
          </p:spPr>
          <p:style>
            <a:lnRef idx="2">
              <a:schemeClr val="lt1">
                <a:hueOff val="0"/>
                <a:satOff val="0"/>
                <a:lumOff val="0"/>
                <a:alphaOff val="0"/>
              </a:schemeClr>
            </a:lnRef>
            <a:fillRef idx="1">
              <a:schemeClr val="accent5">
                <a:hueOff val="-4902230"/>
                <a:satOff val="-6819"/>
                <a:lumOff val="-2615"/>
                <a:alphaOff val="0"/>
              </a:schemeClr>
            </a:fillRef>
            <a:effectRef idx="0">
              <a:schemeClr val="accent5">
                <a:hueOff val="-4902230"/>
                <a:satOff val="-6819"/>
                <a:lumOff val="-2615"/>
                <a:alphaOff val="0"/>
              </a:schemeClr>
            </a:effectRef>
            <a:fontRef idx="minor">
              <a:schemeClr val="lt1"/>
            </a:fontRef>
          </p:style>
          <p:txBody>
            <a:bodyPr spcFirstLastPara="0" vert="horz" wrap="square" lIns="315897" tIns="16002" rIns="283892" bIns="16002" numCol="1" spcCol="1270" anchor="ctr" anchorCtr="0">
              <a:noAutofit/>
            </a:bodyPr>
            <a:lstStyle/>
            <a:p>
              <a:pPr lvl="0" algn="ctr" defTabSz="533400">
                <a:lnSpc>
                  <a:spcPct val="90000"/>
                </a:lnSpc>
                <a:spcBef>
                  <a:spcPct val="0"/>
                </a:spcBef>
                <a:spcAft>
                  <a:spcPct val="35000"/>
                </a:spcAft>
              </a:pPr>
              <a:r>
                <a:rPr lang="en-US" sz="1200" kern="1200" dirty="0"/>
                <a:t>February</a:t>
              </a:r>
            </a:p>
          </p:txBody>
        </p:sp>
        <p:sp>
          <p:nvSpPr>
            <p:cNvPr id="10" name="Freeform 9"/>
            <p:cNvSpPr/>
            <p:nvPr/>
          </p:nvSpPr>
          <p:spPr>
            <a:xfrm>
              <a:off x="8440042" y="3154464"/>
              <a:ext cx="1339453" cy="535781"/>
            </a:xfrm>
            <a:custGeom>
              <a:avLst/>
              <a:gdLst>
                <a:gd name="connsiteX0" fmla="*/ 0 w 1339453"/>
                <a:gd name="connsiteY0" fmla="*/ 0 h 535781"/>
                <a:gd name="connsiteX1" fmla="*/ 1071563 w 1339453"/>
                <a:gd name="connsiteY1" fmla="*/ 0 h 535781"/>
                <a:gd name="connsiteX2" fmla="*/ 1339453 w 1339453"/>
                <a:gd name="connsiteY2" fmla="*/ 267891 h 535781"/>
                <a:gd name="connsiteX3" fmla="*/ 1071563 w 1339453"/>
                <a:gd name="connsiteY3" fmla="*/ 535781 h 535781"/>
                <a:gd name="connsiteX4" fmla="*/ 0 w 1339453"/>
                <a:gd name="connsiteY4" fmla="*/ 535781 h 535781"/>
                <a:gd name="connsiteX5" fmla="*/ 267891 w 1339453"/>
                <a:gd name="connsiteY5" fmla="*/ 267891 h 535781"/>
                <a:gd name="connsiteX6" fmla="*/ 0 w 1339453"/>
                <a:gd name="connsiteY6" fmla="*/ 0 h 5357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39453" h="535781">
                  <a:moveTo>
                    <a:pt x="0" y="0"/>
                  </a:moveTo>
                  <a:lnTo>
                    <a:pt x="1071563" y="0"/>
                  </a:lnTo>
                  <a:lnTo>
                    <a:pt x="1339453" y="267891"/>
                  </a:lnTo>
                  <a:lnTo>
                    <a:pt x="1071563" y="535781"/>
                  </a:lnTo>
                  <a:lnTo>
                    <a:pt x="0" y="535781"/>
                  </a:lnTo>
                  <a:lnTo>
                    <a:pt x="267891" y="267891"/>
                  </a:lnTo>
                  <a:lnTo>
                    <a:pt x="0" y="0"/>
                  </a:lnTo>
                  <a:close/>
                </a:path>
              </a:pathLst>
            </a:custGeom>
          </p:spPr>
          <p:style>
            <a:lnRef idx="2">
              <a:schemeClr val="lt1">
                <a:hueOff val="0"/>
                <a:satOff val="0"/>
                <a:lumOff val="0"/>
                <a:alphaOff val="0"/>
              </a:schemeClr>
            </a:lnRef>
            <a:fillRef idx="1">
              <a:schemeClr val="accent5">
                <a:hueOff val="-5719268"/>
                <a:satOff val="-7955"/>
                <a:lumOff val="-3050"/>
                <a:alphaOff val="0"/>
              </a:schemeClr>
            </a:fillRef>
            <a:effectRef idx="0">
              <a:schemeClr val="accent5">
                <a:hueOff val="-5719268"/>
                <a:satOff val="-7955"/>
                <a:lumOff val="-3050"/>
                <a:alphaOff val="0"/>
              </a:schemeClr>
            </a:effectRef>
            <a:fontRef idx="minor">
              <a:schemeClr val="lt1"/>
            </a:fontRef>
          </p:style>
          <p:txBody>
            <a:bodyPr spcFirstLastPara="0" vert="horz" wrap="square" lIns="315897" tIns="16002" rIns="283892" bIns="16002" numCol="1" spcCol="1270" anchor="ctr" anchorCtr="0">
              <a:noAutofit/>
            </a:bodyPr>
            <a:lstStyle/>
            <a:p>
              <a:pPr lvl="0" algn="ctr" defTabSz="533400">
                <a:lnSpc>
                  <a:spcPct val="90000"/>
                </a:lnSpc>
                <a:spcBef>
                  <a:spcPct val="0"/>
                </a:spcBef>
                <a:spcAft>
                  <a:spcPct val="35000"/>
                </a:spcAft>
              </a:pPr>
              <a:r>
                <a:rPr lang="en-US" sz="1200" kern="1200" dirty="0"/>
                <a:t>March</a:t>
              </a:r>
            </a:p>
          </p:txBody>
        </p:sp>
        <p:sp>
          <p:nvSpPr>
            <p:cNvPr id="11" name="Freeform 10"/>
            <p:cNvSpPr/>
            <p:nvPr/>
          </p:nvSpPr>
          <p:spPr>
            <a:xfrm>
              <a:off x="9645550" y="3154464"/>
              <a:ext cx="1339453" cy="535781"/>
            </a:xfrm>
            <a:custGeom>
              <a:avLst/>
              <a:gdLst>
                <a:gd name="connsiteX0" fmla="*/ 0 w 1339453"/>
                <a:gd name="connsiteY0" fmla="*/ 0 h 535781"/>
                <a:gd name="connsiteX1" fmla="*/ 1071563 w 1339453"/>
                <a:gd name="connsiteY1" fmla="*/ 0 h 535781"/>
                <a:gd name="connsiteX2" fmla="*/ 1339453 w 1339453"/>
                <a:gd name="connsiteY2" fmla="*/ 267891 h 535781"/>
                <a:gd name="connsiteX3" fmla="*/ 1071563 w 1339453"/>
                <a:gd name="connsiteY3" fmla="*/ 535781 h 535781"/>
                <a:gd name="connsiteX4" fmla="*/ 0 w 1339453"/>
                <a:gd name="connsiteY4" fmla="*/ 535781 h 535781"/>
                <a:gd name="connsiteX5" fmla="*/ 267891 w 1339453"/>
                <a:gd name="connsiteY5" fmla="*/ 267891 h 535781"/>
                <a:gd name="connsiteX6" fmla="*/ 0 w 1339453"/>
                <a:gd name="connsiteY6" fmla="*/ 0 h 5357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39453" h="535781">
                  <a:moveTo>
                    <a:pt x="0" y="0"/>
                  </a:moveTo>
                  <a:lnTo>
                    <a:pt x="1071563" y="0"/>
                  </a:lnTo>
                  <a:lnTo>
                    <a:pt x="1339453" y="267891"/>
                  </a:lnTo>
                  <a:lnTo>
                    <a:pt x="1071563" y="535781"/>
                  </a:lnTo>
                  <a:lnTo>
                    <a:pt x="0" y="535781"/>
                  </a:lnTo>
                  <a:lnTo>
                    <a:pt x="267891" y="267891"/>
                  </a:lnTo>
                  <a:lnTo>
                    <a:pt x="0" y="0"/>
                  </a:lnTo>
                  <a:close/>
                </a:path>
              </a:pathLst>
            </a:custGeom>
          </p:spPr>
          <p:style>
            <a:lnRef idx="2">
              <a:schemeClr val="lt1">
                <a:hueOff val="0"/>
                <a:satOff val="0"/>
                <a:lumOff val="0"/>
                <a:alphaOff val="0"/>
              </a:schemeClr>
            </a:lnRef>
            <a:fillRef idx="1">
              <a:schemeClr val="accent5">
                <a:hueOff val="-6536306"/>
                <a:satOff val="-9092"/>
                <a:lumOff val="-3486"/>
                <a:alphaOff val="0"/>
              </a:schemeClr>
            </a:fillRef>
            <a:effectRef idx="0">
              <a:schemeClr val="accent5">
                <a:hueOff val="-6536306"/>
                <a:satOff val="-9092"/>
                <a:lumOff val="-3486"/>
                <a:alphaOff val="0"/>
              </a:schemeClr>
            </a:effectRef>
            <a:fontRef idx="minor">
              <a:schemeClr val="lt1"/>
            </a:fontRef>
          </p:style>
          <p:txBody>
            <a:bodyPr spcFirstLastPara="0" vert="horz" wrap="square" lIns="315897" tIns="16002" rIns="283892" bIns="16002" numCol="1" spcCol="1270" anchor="ctr" anchorCtr="0">
              <a:noAutofit/>
            </a:bodyPr>
            <a:lstStyle/>
            <a:p>
              <a:pPr lvl="0" algn="ctr" defTabSz="533400">
                <a:lnSpc>
                  <a:spcPct val="90000"/>
                </a:lnSpc>
                <a:spcBef>
                  <a:spcPct val="0"/>
                </a:spcBef>
                <a:spcAft>
                  <a:spcPct val="35000"/>
                </a:spcAft>
              </a:pPr>
              <a:r>
                <a:rPr lang="en-US" sz="1200" kern="1200" dirty="0"/>
                <a:t>April</a:t>
              </a:r>
            </a:p>
          </p:txBody>
        </p:sp>
        <p:sp>
          <p:nvSpPr>
            <p:cNvPr id="12" name="Freeform 11"/>
            <p:cNvSpPr/>
            <p:nvPr/>
          </p:nvSpPr>
          <p:spPr>
            <a:xfrm>
              <a:off x="10851058" y="3154464"/>
              <a:ext cx="1339453" cy="535781"/>
            </a:xfrm>
            <a:custGeom>
              <a:avLst/>
              <a:gdLst>
                <a:gd name="connsiteX0" fmla="*/ 0 w 1339453"/>
                <a:gd name="connsiteY0" fmla="*/ 0 h 535781"/>
                <a:gd name="connsiteX1" fmla="*/ 1071563 w 1339453"/>
                <a:gd name="connsiteY1" fmla="*/ 0 h 535781"/>
                <a:gd name="connsiteX2" fmla="*/ 1339453 w 1339453"/>
                <a:gd name="connsiteY2" fmla="*/ 267891 h 535781"/>
                <a:gd name="connsiteX3" fmla="*/ 1071563 w 1339453"/>
                <a:gd name="connsiteY3" fmla="*/ 535781 h 535781"/>
                <a:gd name="connsiteX4" fmla="*/ 0 w 1339453"/>
                <a:gd name="connsiteY4" fmla="*/ 535781 h 535781"/>
                <a:gd name="connsiteX5" fmla="*/ 267891 w 1339453"/>
                <a:gd name="connsiteY5" fmla="*/ 267891 h 535781"/>
                <a:gd name="connsiteX6" fmla="*/ 0 w 1339453"/>
                <a:gd name="connsiteY6" fmla="*/ 0 h 5357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39453" h="535781">
                  <a:moveTo>
                    <a:pt x="0" y="0"/>
                  </a:moveTo>
                  <a:lnTo>
                    <a:pt x="1071563" y="0"/>
                  </a:lnTo>
                  <a:lnTo>
                    <a:pt x="1339453" y="267891"/>
                  </a:lnTo>
                  <a:lnTo>
                    <a:pt x="1071563" y="535781"/>
                  </a:lnTo>
                  <a:lnTo>
                    <a:pt x="0" y="535781"/>
                  </a:lnTo>
                  <a:lnTo>
                    <a:pt x="267891" y="267891"/>
                  </a:lnTo>
                  <a:lnTo>
                    <a:pt x="0" y="0"/>
                  </a:lnTo>
                  <a:close/>
                </a:path>
              </a:pathLst>
            </a:custGeom>
          </p:spPr>
          <p:style>
            <a:lnRef idx="2">
              <a:schemeClr val="lt1">
                <a:hueOff val="0"/>
                <a:satOff val="0"/>
                <a:lumOff val="0"/>
                <a:alphaOff val="0"/>
              </a:schemeClr>
            </a:lnRef>
            <a:fillRef idx="1">
              <a:schemeClr val="accent5">
                <a:hueOff val="-7353344"/>
                <a:satOff val="-10228"/>
                <a:lumOff val="-3922"/>
                <a:alphaOff val="0"/>
              </a:schemeClr>
            </a:fillRef>
            <a:effectRef idx="0">
              <a:schemeClr val="accent5">
                <a:hueOff val="-7353344"/>
                <a:satOff val="-10228"/>
                <a:lumOff val="-3922"/>
                <a:alphaOff val="0"/>
              </a:schemeClr>
            </a:effectRef>
            <a:fontRef idx="minor">
              <a:schemeClr val="lt1"/>
            </a:fontRef>
          </p:style>
          <p:txBody>
            <a:bodyPr spcFirstLastPara="0" vert="horz" wrap="square" lIns="315897" tIns="16002" rIns="283892" bIns="16002" numCol="1" spcCol="1270" anchor="ctr" anchorCtr="0">
              <a:noAutofit/>
            </a:bodyPr>
            <a:lstStyle/>
            <a:p>
              <a:pPr lvl="0" algn="ctr" defTabSz="533400">
                <a:lnSpc>
                  <a:spcPct val="90000"/>
                </a:lnSpc>
                <a:spcBef>
                  <a:spcPct val="0"/>
                </a:spcBef>
                <a:spcAft>
                  <a:spcPct val="35000"/>
                </a:spcAft>
              </a:pPr>
              <a:r>
                <a:rPr lang="en-US" sz="1200" kern="1200" dirty="0"/>
                <a:t>May</a:t>
              </a:r>
            </a:p>
          </p:txBody>
        </p:sp>
      </p:grpSp>
      <p:grpSp>
        <p:nvGrpSpPr>
          <p:cNvPr id="13" name="Group 12"/>
          <p:cNvGrpSpPr/>
          <p:nvPr/>
        </p:nvGrpSpPr>
        <p:grpSpPr>
          <a:xfrm>
            <a:off x="7719203" y="2226290"/>
            <a:ext cx="123372" cy="856343"/>
            <a:chOff x="471716" y="2061028"/>
            <a:chExt cx="123372" cy="856343"/>
          </a:xfrm>
        </p:grpSpPr>
        <p:cxnSp>
          <p:nvCxnSpPr>
            <p:cNvPr id="14" name="Straight Connector 13"/>
            <p:cNvCxnSpPr/>
            <p:nvPr/>
          </p:nvCxnSpPr>
          <p:spPr>
            <a:xfrm flipV="1">
              <a:off x="522514" y="2104571"/>
              <a:ext cx="14515" cy="812800"/>
            </a:xfrm>
            <a:prstGeom prst="line">
              <a:avLst/>
            </a:prstGeom>
          </p:spPr>
          <p:style>
            <a:lnRef idx="1">
              <a:schemeClr val="accent1"/>
            </a:lnRef>
            <a:fillRef idx="0">
              <a:schemeClr val="accent1"/>
            </a:fillRef>
            <a:effectRef idx="0">
              <a:schemeClr val="accent1"/>
            </a:effectRef>
            <a:fontRef idx="minor">
              <a:schemeClr val="tx1"/>
            </a:fontRef>
          </p:style>
        </p:cxnSp>
        <p:sp>
          <p:nvSpPr>
            <p:cNvPr id="15" name="Oval 14"/>
            <p:cNvSpPr/>
            <p:nvPr/>
          </p:nvSpPr>
          <p:spPr>
            <a:xfrm>
              <a:off x="471716" y="2061028"/>
              <a:ext cx="123372" cy="13062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6" name="TextBox 15"/>
          <p:cNvSpPr txBox="1"/>
          <p:nvPr/>
        </p:nvSpPr>
        <p:spPr>
          <a:xfrm>
            <a:off x="7187719" y="1289117"/>
            <a:ext cx="1193594" cy="830997"/>
          </a:xfrm>
          <a:prstGeom prst="rect">
            <a:avLst/>
          </a:prstGeom>
          <a:noFill/>
        </p:spPr>
        <p:txBody>
          <a:bodyPr wrap="square" rtlCol="0">
            <a:spAutoFit/>
          </a:bodyPr>
          <a:lstStyle/>
          <a:p>
            <a:pPr algn="ctr"/>
            <a:r>
              <a:rPr lang="en-US" sz="1200" b="1" dirty="0"/>
              <a:t>Feb-March</a:t>
            </a:r>
          </a:p>
          <a:p>
            <a:pPr algn="ctr"/>
            <a:r>
              <a:rPr lang="en-US" sz="1200" dirty="0"/>
              <a:t>IPC Program Review Presentations</a:t>
            </a:r>
            <a:endParaRPr lang="en-US" sz="1000" i="1" dirty="0"/>
          </a:p>
        </p:txBody>
      </p:sp>
      <p:grpSp>
        <p:nvGrpSpPr>
          <p:cNvPr id="17" name="Group 16"/>
          <p:cNvGrpSpPr/>
          <p:nvPr/>
        </p:nvGrpSpPr>
        <p:grpSpPr>
          <a:xfrm flipV="1">
            <a:off x="7833953" y="3868252"/>
            <a:ext cx="123372" cy="856343"/>
            <a:chOff x="471716" y="2061028"/>
            <a:chExt cx="123372" cy="856343"/>
          </a:xfrm>
        </p:grpSpPr>
        <p:cxnSp>
          <p:nvCxnSpPr>
            <p:cNvPr id="18" name="Straight Connector 17"/>
            <p:cNvCxnSpPr/>
            <p:nvPr/>
          </p:nvCxnSpPr>
          <p:spPr>
            <a:xfrm flipV="1">
              <a:off x="522514" y="2104571"/>
              <a:ext cx="14515" cy="812800"/>
            </a:xfrm>
            <a:prstGeom prst="line">
              <a:avLst/>
            </a:prstGeom>
          </p:spPr>
          <p:style>
            <a:lnRef idx="1">
              <a:schemeClr val="accent1"/>
            </a:lnRef>
            <a:fillRef idx="0">
              <a:schemeClr val="accent1"/>
            </a:fillRef>
            <a:effectRef idx="0">
              <a:schemeClr val="accent1"/>
            </a:effectRef>
            <a:fontRef idx="minor">
              <a:schemeClr val="tx1"/>
            </a:fontRef>
          </p:style>
        </p:cxnSp>
        <p:sp>
          <p:nvSpPr>
            <p:cNvPr id="19" name="Oval 18"/>
            <p:cNvSpPr/>
            <p:nvPr/>
          </p:nvSpPr>
          <p:spPr>
            <a:xfrm>
              <a:off x="471716" y="2061028"/>
              <a:ext cx="123372" cy="13062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21" name="Straight Connector 20"/>
          <p:cNvCxnSpPr/>
          <p:nvPr/>
        </p:nvCxnSpPr>
        <p:spPr>
          <a:xfrm flipV="1">
            <a:off x="8659018" y="2735107"/>
            <a:ext cx="0" cy="435666"/>
          </a:xfrm>
          <a:prstGeom prst="line">
            <a:avLst/>
          </a:prstGeom>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10599636" y="2735107"/>
            <a:ext cx="0" cy="444067"/>
          </a:xfrm>
          <a:prstGeom prst="line">
            <a:avLst/>
          </a:prstGeom>
        </p:spPr>
        <p:style>
          <a:lnRef idx="1">
            <a:schemeClr val="accent1"/>
          </a:lnRef>
          <a:fillRef idx="0">
            <a:schemeClr val="accent1"/>
          </a:fillRef>
          <a:effectRef idx="0">
            <a:schemeClr val="accent1"/>
          </a:effectRef>
          <a:fontRef idx="minor">
            <a:schemeClr val="tx1"/>
          </a:fontRef>
        </p:style>
      </p:cxnSp>
      <p:sp>
        <p:nvSpPr>
          <p:cNvPr id="23" name="TextBox 22"/>
          <p:cNvSpPr txBox="1"/>
          <p:nvPr/>
        </p:nvSpPr>
        <p:spPr>
          <a:xfrm>
            <a:off x="8647695" y="1951891"/>
            <a:ext cx="1995710" cy="830997"/>
          </a:xfrm>
          <a:prstGeom prst="rect">
            <a:avLst/>
          </a:prstGeom>
          <a:noFill/>
        </p:spPr>
        <p:txBody>
          <a:bodyPr wrap="square" rtlCol="0">
            <a:spAutoFit/>
          </a:bodyPr>
          <a:lstStyle/>
          <a:p>
            <a:pPr algn="ctr"/>
            <a:r>
              <a:rPr lang="en-US" sz="1200" b="1" dirty="0"/>
              <a:t>March - May</a:t>
            </a:r>
          </a:p>
          <a:p>
            <a:pPr algn="ctr"/>
            <a:r>
              <a:rPr lang="en-US" sz="1200" dirty="0"/>
              <a:t>VPA presents 3-year revenue and expense projections to PBC</a:t>
            </a:r>
          </a:p>
        </p:txBody>
      </p:sp>
      <p:sp>
        <p:nvSpPr>
          <p:cNvPr id="24" name="TextBox 23"/>
          <p:cNvSpPr txBox="1"/>
          <p:nvPr/>
        </p:nvSpPr>
        <p:spPr>
          <a:xfrm>
            <a:off x="10249269" y="4688192"/>
            <a:ext cx="1734184" cy="830997"/>
          </a:xfrm>
          <a:prstGeom prst="rect">
            <a:avLst/>
          </a:prstGeom>
          <a:noFill/>
        </p:spPr>
        <p:txBody>
          <a:bodyPr wrap="square" rtlCol="0">
            <a:spAutoFit/>
          </a:bodyPr>
          <a:lstStyle/>
          <a:p>
            <a:pPr algn="ctr"/>
            <a:r>
              <a:rPr lang="en-US" sz="1200" b="1" dirty="0"/>
              <a:t>May - June</a:t>
            </a:r>
          </a:p>
          <a:p>
            <a:pPr algn="ctr"/>
            <a:r>
              <a:rPr lang="en-US" sz="1200" dirty="0"/>
              <a:t>VPA authorizes Divisions to make purchases starting July 1</a:t>
            </a:r>
          </a:p>
        </p:txBody>
      </p:sp>
      <p:grpSp>
        <p:nvGrpSpPr>
          <p:cNvPr id="25" name="Group 24"/>
          <p:cNvGrpSpPr/>
          <p:nvPr/>
        </p:nvGrpSpPr>
        <p:grpSpPr>
          <a:xfrm flipV="1">
            <a:off x="11022158" y="3768507"/>
            <a:ext cx="123372" cy="856343"/>
            <a:chOff x="471716" y="2061028"/>
            <a:chExt cx="123372" cy="856343"/>
          </a:xfrm>
        </p:grpSpPr>
        <p:cxnSp>
          <p:nvCxnSpPr>
            <p:cNvPr id="26" name="Straight Connector 25"/>
            <p:cNvCxnSpPr/>
            <p:nvPr/>
          </p:nvCxnSpPr>
          <p:spPr>
            <a:xfrm flipV="1">
              <a:off x="522514" y="2104571"/>
              <a:ext cx="14515" cy="812800"/>
            </a:xfrm>
            <a:prstGeom prst="line">
              <a:avLst/>
            </a:prstGeom>
          </p:spPr>
          <p:style>
            <a:lnRef idx="1">
              <a:schemeClr val="accent1"/>
            </a:lnRef>
            <a:fillRef idx="0">
              <a:schemeClr val="accent1"/>
            </a:fillRef>
            <a:effectRef idx="0">
              <a:schemeClr val="accent1"/>
            </a:effectRef>
            <a:fontRef idx="minor">
              <a:schemeClr val="tx1"/>
            </a:fontRef>
          </p:style>
        </p:cxnSp>
        <p:sp>
          <p:nvSpPr>
            <p:cNvPr id="27" name="Oval 26"/>
            <p:cNvSpPr/>
            <p:nvPr/>
          </p:nvSpPr>
          <p:spPr>
            <a:xfrm>
              <a:off x="471716" y="2061028"/>
              <a:ext cx="123372" cy="13062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29" name="Straight Connector 28"/>
          <p:cNvCxnSpPr/>
          <p:nvPr/>
        </p:nvCxnSpPr>
        <p:spPr>
          <a:xfrm>
            <a:off x="8659018" y="2735107"/>
            <a:ext cx="1871020"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30" name="Group 29"/>
          <p:cNvGrpSpPr/>
          <p:nvPr/>
        </p:nvGrpSpPr>
        <p:grpSpPr>
          <a:xfrm>
            <a:off x="11012704" y="2207039"/>
            <a:ext cx="123372" cy="856343"/>
            <a:chOff x="471716" y="2061028"/>
            <a:chExt cx="123372" cy="856343"/>
          </a:xfrm>
        </p:grpSpPr>
        <p:cxnSp>
          <p:nvCxnSpPr>
            <p:cNvPr id="31" name="Straight Connector 30"/>
            <p:cNvCxnSpPr/>
            <p:nvPr/>
          </p:nvCxnSpPr>
          <p:spPr>
            <a:xfrm flipV="1">
              <a:off x="522514" y="2104571"/>
              <a:ext cx="14515" cy="812800"/>
            </a:xfrm>
            <a:prstGeom prst="line">
              <a:avLst/>
            </a:prstGeom>
          </p:spPr>
          <p:style>
            <a:lnRef idx="1">
              <a:schemeClr val="accent1"/>
            </a:lnRef>
            <a:fillRef idx="0">
              <a:schemeClr val="accent1"/>
            </a:fillRef>
            <a:effectRef idx="0">
              <a:schemeClr val="accent1"/>
            </a:effectRef>
            <a:fontRef idx="minor">
              <a:schemeClr val="tx1"/>
            </a:fontRef>
          </p:style>
        </p:cxnSp>
        <p:sp>
          <p:nvSpPr>
            <p:cNvPr id="32" name="Oval 31"/>
            <p:cNvSpPr/>
            <p:nvPr/>
          </p:nvSpPr>
          <p:spPr>
            <a:xfrm>
              <a:off x="471716" y="2061028"/>
              <a:ext cx="123372" cy="13062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3" name="TextBox 32"/>
          <p:cNvSpPr txBox="1"/>
          <p:nvPr/>
        </p:nvSpPr>
        <p:spPr>
          <a:xfrm>
            <a:off x="10076535" y="1062077"/>
            <a:ext cx="1995710" cy="1015663"/>
          </a:xfrm>
          <a:prstGeom prst="rect">
            <a:avLst/>
          </a:prstGeom>
          <a:noFill/>
        </p:spPr>
        <p:txBody>
          <a:bodyPr wrap="square" rtlCol="0">
            <a:spAutoFit/>
          </a:bodyPr>
          <a:lstStyle/>
          <a:p>
            <a:pPr algn="ctr"/>
            <a:r>
              <a:rPr lang="en-US" sz="1200" b="1" dirty="0"/>
              <a:t>May - June</a:t>
            </a:r>
          </a:p>
          <a:p>
            <a:pPr algn="ctr"/>
            <a:r>
              <a:rPr lang="en-US" sz="1200" dirty="0"/>
              <a:t>Budget Office notifies Programs of approved requests funded for following year</a:t>
            </a:r>
          </a:p>
        </p:txBody>
      </p:sp>
      <p:grpSp>
        <p:nvGrpSpPr>
          <p:cNvPr id="34" name="Group 33"/>
          <p:cNvGrpSpPr/>
          <p:nvPr/>
        </p:nvGrpSpPr>
        <p:grpSpPr>
          <a:xfrm>
            <a:off x="4435069" y="2241944"/>
            <a:ext cx="143827" cy="860408"/>
            <a:chOff x="471716" y="2061028"/>
            <a:chExt cx="123372" cy="856343"/>
          </a:xfrm>
        </p:grpSpPr>
        <p:cxnSp>
          <p:nvCxnSpPr>
            <p:cNvPr id="35" name="Straight Connector 34"/>
            <p:cNvCxnSpPr/>
            <p:nvPr/>
          </p:nvCxnSpPr>
          <p:spPr>
            <a:xfrm flipV="1">
              <a:off x="522514" y="2104571"/>
              <a:ext cx="14515" cy="812800"/>
            </a:xfrm>
            <a:prstGeom prst="line">
              <a:avLst/>
            </a:prstGeom>
          </p:spPr>
          <p:style>
            <a:lnRef idx="1">
              <a:schemeClr val="accent1"/>
            </a:lnRef>
            <a:fillRef idx="0">
              <a:schemeClr val="accent1"/>
            </a:fillRef>
            <a:effectRef idx="0">
              <a:schemeClr val="accent1"/>
            </a:effectRef>
            <a:fontRef idx="minor">
              <a:schemeClr val="tx1"/>
            </a:fontRef>
          </p:style>
        </p:cxnSp>
        <p:sp>
          <p:nvSpPr>
            <p:cNvPr id="36" name="Oval 35"/>
            <p:cNvSpPr/>
            <p:nvPr/>
          </p:nvSpPr>
          <p:spPr>
            <a:xfrm>
              <a:off x="471716" y="2061028"/>
              <a:ext cx="123372" cy="13062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7" name="TextBox 36"/>
          <p:cNvSpPr txBox="1"/>
          <p:nvPr/>
        </p:nvSpPr>
        <p:spPr>
          <a:xfrm>
            <a:off x="3818217" y="1102765"/>
            <a:ext cx="1424363" cy="1277401"/>
          </a:xfrm>
          <a:prstGeom prst="rect">
            <a:avLst/>
          </a:prstGeom>
          <a:noFill/>
        </p:spPr>
        <p:txBody>
          <a:bodyPr wrap="square" rtlCol="0">
            <a:spAutoFit/>
          </a:bodyPr>
          <a:lstStyle/>
          <a:p>
            <a:pPr marL="12065" marR="5080" algn="ctr">
              <a:lnSpc>
                <a:spcPct val="104200"/>
              </a:lnSpc>
              <a:spcBef>
                <a:spcPts val="90"/>
              </a:spcBef>
            </a:pPr>
            <a:r>
              <a:rPr lang="en-US" sz="1200" b="1" spc="15" dirty="0">
                <a:cs typeface="Calibri"/>
              </a:rPr>
              <a:t>November</a:t>
            </a:r>
          </a:p>
          <a:p>
            <a:pPr marL="12065" marR="5080" algn="ctr">
              <a:lnSpc>
                <a:spcPct val="104200"/>
              </a:lnSpc>
              <a:spcBef>
                <a:spcPts val="90"/>
              </a:spcBef>
            </a:pPr>
            <a:r>
              <a:rPr lang="en-US" sz="1200" spc="10" dirty="0">
                <a:cs typeface="Calibri"/>
              </a:rPr>
              <a:t>Position</a:t>
            </a:r>
            <a:r>
              <a:rPr lang="en-US" sz="1200" spc="-45" dirty="0">
                <a:cs typeface="Calibri"/>
              </a:rPr>
              <a:t> </a:t>
            </a:r>
            <a:r>
              <a:rPr lang="en-US" sz="1100" dirty="0">
                <a:cs typeface="Calibri"/>
              </a:rPr>
              <a:t>Justification  </a:t>
            </a:r>
            <a:r>
              <a:rPr lang="en-US" sz="1200" spc="10" dirty="0">
                <a:cs typeface="Calibri"/>
              </a:rPr>
              <a:t>Presentations</a:t>
            </a:r>
            <a:endParaRPr lang="en-US" sz="1200" dirty="0">
              <a:cs typeface="Calibri"/>
            </a:endParaRPr>
          </a:p>
          <a:p>
            <a:pPr marL="15240" marR="56515" indent="635" algn="ctr">
              <a:lnSpc>
                <a:spcPct val="101499"/>
              </a:lnSpc>
              <a:spcBef>
                <a:spcPts val="325"/>
              </a:spcBef>
            </a:pPr>
            <a:r>
              <a:rPr lang="en-US" sz="800" i="1" dirty="0">
                <a:cs typeface="Calibri"/>
              </a:rPr>
              <a:t>Divisions provide  information about prior‐  year grant‐funded</a:t>
            </a:r>
            <a:r>
              <a:rPr lang="en-US" sz="800" i="1" spc="-30" dirty="0">
                <a:cs typeface="Calibri"/>
              </a:rPr>
              <a:t> </a:t>
            </a:r>
            <a:r>
              <a:rPr lang="en-US" sz="800" i="1" dirty="0">
                <a:cs typeface="Calibri"/>
              </a:rPr>
              <a:t>positions</a:t>
            </a:r>
            <a:endParaRPr lang="en-US" sz="800" dirty="0">
              <a:cs typeface="Calibri"/>
            </a:endParaRPr>
          </a:p>
          <a:p>
            <a:pPr algn="ctr"/>
            <a:endParaRPr lang="en-US" sz="1200" dirty="0"/>
          </a:p>
        </p:txBody>
      </p:sp>
      <p:sp>
        <p:nvSpPr>
          <p:cNvPr id="38" name="TextBox 37"/>
          <p:cNvSpPr txBox="1"/>
          <p:nvPr/>
        </p:nvSpPr>
        <p:spPr>
          <a:xfrm>
            <a:off x="5267979" y="989882"/>
            <a:ext cx="1193594" cy="1138773"/>
          </a:xfrm>
          <a:prstGeom prst="rect">
            <a:avLst/>
          </a:prstGeom>
          <a:noFill/>
        </p:spPr>
        <p:txBody>
          <a:bodyPr wrap="square" rtlCol="0">
            <a:spAutoFit/>
          </a:bodyPr>
          <a:lstStyle/>
          <a:p>
            <a:pPr algn="ctr"/>
            <a:r>
              <a:rPr lang="en-US" sz="1200" b="1" dirty="0"/>
              <a:t>Dec - January </a:t>
            </a:r>
          </a:p>
          <a:p>
            <a:pPr algn="ctr"/>
            <a:r>
              <a:rPr lang="en-US" sz="1200" dirty="0"/>
              <a:t>President announces approved positions</a:t>
            </a:r>
          </a:p>
          <a:p>
            <a:pPr algn="ctr"/>
            <a:r>
              <a:rPr lang="en-US" sz="800" i="1" dirty="0"/>
              <a:t>(contingent on funding)</a:t>
            </a:r>
            <a:endParaRPr lang="en-US" sz="1000" i="1" dirty="0"/>
          </a:p>
        </p:txBody>
      </p:sp>
      <p:grpSp>
        <p:nvGrpSpPr>
          <p:cNvPr id="39" name="Group 38"/>
          <p:cNvGrpSpPr/>
          <p:nvPr/>
        </p:nvGrpSpPr>
        <p:grpSpPr>
          <a:xfrm>
            <a:off x="5648574" y="2213371"/>
            <a:ext cx="123372" cy="856343"/>
            <a:chOff x="471716" y="2061028"/>
            <a:chExt cx="123372" cy="856343"/>
          </a:xfrm>
        </p:grpSpPr>
        <p:cxnSp>
          <p:nvCxnSpPr>
            <p:cNvPr id="40" name="Straight Connector 39"/>
            <p:cNvCxnSpPr/>
            <p:nvPr/>
          </p:nvCxnSpPr>
          <p:spPr>
            <a:xfrm flipV="1">
              <a:off x="522514" y="2104571"/>
              <a:ext cx="14515" cy="812800"/>
            </a:xfrm>
            <a:prstGeom prst="line">
              <a:avLst/>
            </a:prstGeom>
          </p:spPr>
          <p:style>
            <a:lnRef idx="1">
              <a:schemeClr val="accent1"/>
            </a:lnRef>
            <a:fillRef idx="0">
              <a:schemeClr val="accent1"/>
            </a:fillRef>
            <a:effectRef idx="0">
              <a:schemeClr val="accent1"/>
            </a:effectRef>
            <a:fontRef idx="minor">
              <a:schemeClr val="tx1"/>
            </a:fontRef>
          </p:style>
        </p:cxnSp>
        <p:sp>
          <p:nvSpPr>
            <p:cNvPr id="41" name="Oval 40"/>
            <p:cNvSpPr/>
            <p:nvPr/>
          </p:nvSpPr>
          <p:spPr>
            <a:xfrm>
              <a:off x="471716" y="2061028"/>
              <a:ext cx="123372" cy="13062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2" name="Group 41"/>
          <p:cNvGrpSpPr/>
          <p:nvPr/>
        </p:nvGrpSpPr>
        <p:grpSpPr>
          <a:xfrm flipV="1">
            <a:off x="634447" y="3785902"/>
            <a:ext cx="123372" cy="856343"/>
            <a:chOff x="471716" y="2061028"/>
            <a:chExt cx="123372" cy="856343"/>
          </a:xfrm>
        </p:grpSpPr>
        <p:cxnSp>
          <p:nvCxnSpPr>
            <p:cNvPr id="43" name="Straight Connector 42"/>
            <p:cNvCxnSpPr/>
            <p:nvPr/>
          </p:nvCxnSpPr>
          <p:spPr>
            <a:xfrm flipV="1">
              <a:off x="522514" y="2104571"/>
              <a:ext cx="14515" cy="812800"/>
            </a:xfrm>
            <a:prstGeom prst="line">
              <a:avLst/>
            </a:prstGeom>
          </p:spPr>
          <p:style>
            <a:lnRef idx="1">
              <a:schemeClr val="accent1"/>
            </a:lnRef>
            <a:fillRef idx="0">
              <a:schemeClr val="accent1"/>
            </a:fillRef>
            <a:effectRef idx="0">
              <a:schemeClr val="accent1"/>
            </a:effectRef>
            <a:fontRef idx="minor">
              <a:schemeClr val="tx1"/>
            </a:fontRef>
          </p:style>
        </p:cxnSp>
        <p:sp>
          <p:nvSpPr>
            <p:cNvPr id="44" name="Oval 43"/>
            <p:cNvSpPr/>
            <p:nvPr/>
          </p:nvSpPr>
          <p:spPr>
            <a:xfrm>
              <a:off x="471716" y="2061028"/>
              <a:ext cx="123372" cy="13062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TextBox 44"/>
          <p:cNvSpPr txBox="1"/>
          <p:nvPr/>
        </p:nvSpPr>
        <p:spPr>
          <a:xfrm>
            <a:off x="149822" y="4774980"/>
            <a:ext cx="1092623" cy="646331"/>
          </a:xfrm>
          <a:prstGeom prst="rect">
            <a:avLst/>
          </a:prstGeom>
          <a:noFill/>
        </p:spPr>
        <p:txBody>
          <a:bodyPr wrap="square" rtlCol="0">
            <a:spAutoFit/>
          </a:bodyPr>
          <a:lstStyle/>
          <a:p>
            <a:pPr algn="ctr"/>
            <a:r>
              <a:rPr lang="en-US" sz="1200" b="1" dirty="0"/>
              <a:t>August Flex Day</a:t>
            </a:r>
          </a:p>
          <a:p>
            <a:pPr algn="ctr"/>
            <a:r>
              <a:rPr lang="en-US" sz="1200" dirty="0"/>
              <a:t>Workshops</a:t>
            </a:r>
          </a:p>
        </p:txBody>
      </p:sp>
      <p:grpSp>
        <p:nvGrpSpPr>
          <p:cNvPr id="46" name="Group 45"/>
          <p:cNvGrpSpPr/>
          <p:nvPr/>
        </p:nvGrpSpPr>
        <p:grpSpPr>
          <a:xfrm>
            <a:off x="255758" y="2207039"/>
            <a:ext cx="123372" cy="856343"/>
            <a:chOff x="471716" y="2061028"/>
            <a:chExt cx="123372" cy="856343"/>
          </a:xfrm>
        </p:grpSpPr>
        <p:cxnSp>
          <p:nvCxnSpPr>
            <p:cNvPr id="47" name="Straight Connector 46"/>
            <p:cNvCxnSpPr/>
            <p:nvPr/>
          </p:nvCxnSpPr>
          <p:spPr>
            <a:xfrm flipV="1">
              <a:off x="522514" y="2104571"/>
              <a:ext cx="14515" cy="812800"/>
            </a:xfrm>
            <a:prstGeom prst="line">
              <a:avLst/>
            </a:prstGeom>
          </p:spPr>
          <p:style>
            <a:lnRef idx="1">
              <a:schemeClr val="accent1"/>
            </a:lnRef>
            <a:fillRef idx="0">
              <a:schemeClr val="accent1"/>
            </a:fillRef>
            <a:effectRef idx="0">
              <a:schemeClr val="accent1"/>
            </a:effectRef>
            <a:fontRef idx="minor">
              <a:schemeClr val="tx1"/>
            </a:fontRef>
          </p:style>
        </p:cxnSp>
        <p:sp>
          <p:nvSpPr>
            <p:cNvPr id="48" name="Oval 47"/>
            <p:cNvSpPr/>
            <p:nvPr/>
          </p:nvSpPr>
          <p:spPr>
            <a:xfrm>
              <a:off x="471716" y="2061028"/>
              <a:ext cx="123372" cy="13062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9" name="TextBox 48"/>
          <p:cNvSpPr txBox="1"/>
          <p:nvPr/>
        </p:nvSpPr>
        <p:spPr>
          <a:xfrm>
            <a:off x="-48995" y="1226282"/>
            <a:ext cx="1255991" cy="1015663"/>
          </a:xfrm>
          <a:prstGeom prst="rect">
            <a:avLst/>
          </a:prstGeom>
          <a:noFill/>
        </p:spPr>
        <p:txBody>
          <a:bodyPr wrap="square" rtlCol="0">
            <a:spAutoFit/>
          </a:bodyPr>
          <a:lstStyle/>
          <a:p>
            <a:pPr algn="ctr"/>
            <a:r>
              <a:rPr lang="en-US" sz="1200" b="1" dirty="0"/>
              <a:t>Beginning of August</a:t>
            </a:r>
          </a:p>
          <a:p>
            <a:pPr algn="ctr"/>
            <a:r>
              <a:rPr lang="en-US" sz="1200" dirty="0"/>
              <a:t>Data Dashboards Available;</a:t>
            </a:r>
          </a:p>
          <a:p>
            <a:pPr algn="ctr"/>
            <a:r>
              <a:rPr lang="en-US" sz="1200" dirty="0"/>
              <a:t>Improve Open</a:t>
            </a:r>
          </a:p>
        </p:txBody>
      </p:sp>
      <p:sp>
        <p:nvSpPr>
          <p:cNvPr id="50" name="TextBox 49"/>
          <p:cNvSpPr txBox="1"/>
          <p:nvPr/>
        </p:nvSpPr>
        <p:spPr>
          <a:xfrm>
            <a:off x="4723052" y="4680731"/>
            <a:ext cx="992570" cy="1384995"/>
          </a:xfrm>
          <a:prstGeom prst="rect">
            <a:avLst/>
          </a:prstGeom>
          <a:noFill/>
        </p:spPr>
        <p:txBody>
          <a:bodyPr wrap="square" rtlCol="0">
            <a:spAutoFit/>
          </a:bodyPr>
          <a:lstStyle/>
          <a:p>
            <a:pPr algn="ctr"/>
            <a:r>
              <a:rPr lang="en-US" sz="1050" b="1" dirty="0"/>
              <a:t>Early December</a:t>
            </a:r>
          </a:p>
          <a:p>
            <a:pPr algn="ctr"/>
            <a:r>
              <a:rPr lang="en-US" sz="1050" dirty="0"/>
              <a:t>PBC </a:t>
            </a:r>
            <a:r>
              <a:rPr lang="en-US" sz="1050" b="1" dirty="0"/>
              <a:t>prioritizes</a:t>
            </a:r>
            <a:r>
              <a:rPr lang="en-US" sz="1050" dirty="0"/>
              <a:t> personnel requests and presents President with prioritized list.  </a:t>
            </a:r>
          </a:p>
        </p:txBody>
      </p:sp>
      <p:grpSp>
        <p:nvGrpSpPr>
          <p:cNvPr id="51" name="Group 50"/>
          <p:cNvGrpSpPr/>
          <p:nvPr/>
        </p:nvGrpSpPr>
        <p:grpSpPr>
          <a:xfrm flipV="1">
            <a:off x="5136597" y="3823634"/>
            <a:ext cx="123372" cy="856343"/>
            <a:chOff x="471716" y="2061028"/>
            <a:chExt cx="123372" cy="856343"/>
          </a:xfrm>
        </p:grpSpPr>
        <p:cxnSp>
          <p:nvCxnSpPr>
            <p:cNvPr id="52" name="Straight Connector 51"/>
            <p:cNvCxnSpPr/>
            <p:nvPr/>
          </p:nvCxnSpPr>
          <p:spPr>
            <a:xfrm flipV="1">
              <a:off x="522514" y="2104571"/>
              <a:ext cx="14515" cy="812800"/>
            </a:xfrm>
            <a:prstGeom prst="line">
              <a:avLst/>
            </a:prstGeom>
          </p:spPr>
          <p:style>
            <a:lnRef idx="1">
              <a:schemeClr val="accent1"/>
            </a:lnRef>
            <a:fillRef idx="0">
              <a:schemeClr val="accent1"/>
            </a:fillRef>
            <a:effectRef idx="0">
              <a:schemeClr val="accent1"/>
            </a:effectRef>
            <a:fontRef idx="minor">
              <a:schemeClr val="tx1"/>
            </a:fontRef>
          </p:style>
        </p:cxnSp>
        <p:sp>
          <p:nvSpPr>
            <p:cNvPr id="53" name="Oval 52"/>
            <p:cNvSpPr/>
            <p:nvPr/>
          </p:nvSpPr>
          <p:spPr>
            <a:xfrm>
              <a:off x="471716" y="2061028"/>
              <a:ext cx="123372" cy="13062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57" name="TextBox 56"/>
          <p:cNvSpPr txBox="1"/>
          <p:nvPr/>
        </p:nvSpPr>
        <p:spPr>
          <a:xfrm>
            <a:off x="2055258" y="885394"/>
            <a:ext cx="1729355" cy="1200329"/>
          </a:xfrm>
          <a:prstGeom prst="rect">
            <a:avLst/>
          </a:prstGeom>
          <a:noFill/>
        </p:spPr>
        <p:txBody>
          <a:bodyPr wrap="square" rtlCol="0">
            <a:spAutoFit/>
          </a:bodyPr>
          <a:lstStyle/>
          <a:p>
            <a:pPr algn="ctr"/>
            <a:r>
              <a:rPr lang="en-US" sz="1200" b="1" dirty="0"/>
              <a:t>Mid-October</a:t>
            </a:r>
          </a:p>
          <a:p>
            <a:pPr algn="ctr"/>
            <a:r>
              <a:rPr lang="en-US" sz="1200" dirty="0"/>
              <a:t>Programs submit </a:t>
            </a:r>
            <a:r>
              <a:rPr lang="en-US" sz="1200" b="1" dirty="0">
                <a:solidFill>
                  <a:srgbClr val="FF0000"/>
                </a:solidFill>
              </a:rPr>
              <a:t>complete</a:t>
            </a:r>
            <a:r>
              <a:rPr lang="en-US" sz="1200" dirty="0"/>
              <a:t> program reviews/annual updates and </a:t>
            </a:r>
            <a:r>
              <a:rPr lang="en-US" sz="1200" b="1" i="1" dirty="0"/>
              <a:t>all</a:t>
            </a:r>
            <a:r>
              <a:rPr lang="en-US" sz="1200" dirty="0"/>
              <a:t> resource requests*</a:t>
            </a:r>
          </a:p>
        </p:txBody>
      </p:sp>
      <p:sp>
        <p:nvSpPr>
          <p:cNvPr id="62" name="TextBox 61"/>
          <p:cNvSpPr txBox="1"/>
          <p:nvPr/>
        </p:nvSpPr>
        <p:spPr>
          <a:xfrm>
            <a:off x="7099564" y="4773442"/>
            <a:ext cx="1680166" cy="1384995"/>
          </a:xfrm>
          <a:prstGeom prst="rect">
            <a:avLst/>
          </a:prstGeom>
          <a:noFill/>
        </p:spPr>
        <p:txBody>
          <a:bodyPr wrap="square" rtlCol="0">
            <a:spAutoFit/>
          </a:bodyPr>
          <a:lstStyle/>
          <a:p>
            <a:pPr algn="ctr"/>
            <a:r>
              <a:rPr lang="en-US" sz="1200" b="1" dirty="0"/>
              <a:t>Mid-February</a:t>
            </a:r>
          </a:p>
          <a:p>
            <a:pPr algn="ctr"/>
            <a:r>
              <a:rPr lang="en-US" sz="1200" dirty="0"/>
              <a:t>Deans, VPs and President submit prioritized non-personnel Division or Department resource requests to PBC.</a:t>
            </a:r>
            <a:endParaRPr lang="en-US" sz="1600" dirty="0"/>
          </a:p>
        </p:txBody>
      </p:sp>
      <p:sp>
        <p:nvSpPr>
          <p:cNvPr id="63" name="TextBox 62"/>
          <p:cNvSpPr txBox="1"/>
          <p:nvPr/>
        </p:nvSpPr>
        <p:spPr>
          <a:xfrm>
            <a:off x="3126193" y="4460553"/>
            <a:ext cx="1280569" cy="1015663"/>
          </a:xfrm>
          <a:prstGeom prst="rect">
            <a:avLst/>
          </a:prstGeom>
          <a:noFill/>
        </p:spPr>
        <p:txBody>
          <a:bodyPr wrap="square" rtlCol="0">
            <a:spAutoFit/>
          </a:bodyPr>
          <a:lstStyle/>
          <a:p>
            <a:pPr algn="ctr"/>
            <a:r>
              <a:rPr lang="en-US" sz="1000" b="1" dirty="0"/>
              <a:t>Early November</a:t>
            </a:r>
          </a:p>
          <a:p>
            <a:pPr algn="ctr"/>
            <a:r>
              <a:rPr lang="en-US" sz="1000" dirty="0"/>
              <a:t>All Dean/VP feedback is addressed and </a:t>
            </a:r>
            <a:r>
              <a:rPr lang="en-US" sz="1000" b="1" dirty="0">
                <a:solidFill>
                  <a:srgbClr val="FF0000"/>
                </a:solidFill>
              </a:rPr>
              <a:t>final edits</a:t>
            </a:r>
            <a:r>
              <a:rPr lang="en-US" sz="1000" dirty="0"/>
              <a:t> are made in Improve.</a:t>
            </a:r>
          </a:p>
        </p:txBody>
      </p:sp>
      <p:cxnSp>
        <p:nvCxnSpPr>
          <p:cNvPr id="78" name="Straight Connector 77"/>
          <p:cNvCxnSpPr/>
          <p:nvPr/>
        </p:nvCxnSpPr>
        <p:spPr>
          <a:xfrm>
            <a:off x="6578494" y="3995694"/>
            <a:ext cx="1134509" cy="0"/>
          </a:xfrm>
          <a:prstGeom prst="line">
            <a:avLst/>
          </a:prstGeom>
        </p:spPr>
        <p:style>
          <a:lnRef idx="1">
            <a:schemeClr val="accent1"/>
          </a:lnRef>
          <a:fillRef idx="0">
            <a:schemeClr val="accent1"/>
          </a:fillRef>
          <a:effectRef idx="0">
            <a:schemeClr val="accent1"/>
          </a:effectRef>
          <a:fontRef idx="minor">
            <a:schemeClr val="tx1"/>
          </a:fontRef>
        </p:style>
      </p:cxnSp>
      <p:sp>
        <p:nvSpPr>
          <p:cNvPr id="79" name="TextBox 78"/>
          <p:cNvSpPr txBox="1"/>
          <p:nvPr/>
        </p:nvSpPr>
        <p:spPr>
          <a:xfrm>
            <a:off x="6305867" y="4007011"/>
            <a:ext cx="1680166" cy="830997"/>
          </a:xfrm>
          <a:prstGeom prst="rect">
            <a:avLst/>
          </a:prstGeom>
          <a:noFill/>
        </p:spPr>
        <p:txBody>
          <a:bodyPr wrap="square" rtlCol="0">
            <a:spAutoFit/>
          </a:bodyPr>
          <a:lstStyle/>
          <a:p>
            <a:pPr algn="ctr"/>
            <a:r>
              <a:rPr lang="en-US" sz="1200" b="1" dirty="0"/>
              <a:t>January - February</a:t>
            </a:r>
          </a:p>
          <a:p>
            <a:pPr algn="ctr"/>
            <a:r>
              <a:rPr lang="en-US" sz="1200" dirty="0"/>
              <a:t>Divisions prioritize non-personnel resource requests</a:t>
            </a:r>
            <a:endParaRPr lang="en-US" sz="1600" dirty="0"/>
          </a:p>
        </p:txBody>
      </p:sp>
      <p:sp>
        <p:nvSpPr>
          <p:cNvPr id="80" name="TextBox 79"/>
          <p:cNvSpPr txBox="1"/>
          <p:nvPr/>
        </p:nvSpPr>
        <p:spPr>
          <a:xfrm>
            <a:off x="194399" y="6321380"/>
            <a:ext cx="5173917" cy="369332"/>
          </a:xfrm>
          <a:prstGeom prst="rect">
            <a:avLst/>
          </a:prstGeom>
          <a:noFill/>
        </p:spPr>
        <p:txBody>
          <a:bodyPr wrap="none" rtlCol="0">
            <a:spAutoFit/>
          </a:bodyPr>
          <a:lstStyle/>
          <a:p>
            <a:r>
              <a:rPr lang="en-US" dirty="0"/>
              <a:t>Revised by Program Review Work Group, Spring 2021</a:t>
            </a:r>
          </a:p>
        </p:txBody>
      </p:sp>
      <p:sp>
        <p:nvSpPr>
          <p:cNvPr id="81" name="Title 1"/>
          <p:cNvSpPr txBox="1">
            <a:spLocks/>
          </p:cNvSpPr>
          <p:nvPr/>
        </p:nvSpPr>
        <p:spPr>
          <a:xfrm>
            <a:off x="-48995" y="51807"/>
            <a:ext cx="6854056" cy="487751"/>
          </a:xfrm>
          <a:prstGeom prst="rect">
            <a:avLst/>
          </a:prstGeom>
        </p:spPr>
        <p:txBody>
          <a:bodyPr>
            <a:normAutofit fontScale="925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200" dirty="0"/>
              <a:t>Program Review Timeline</a:t>
            </a:r>
            <a:endParaRPr lang="en-US" sz="2000" dirty="0"/>
          </a:p>
        </p:txBody>
      </p:sp>
      <p:sp>
        <p:nvSpPr>
          <p:cNvPr id="64" name="TextBox 63"/>
          <p:cNvSpPr txBox="1"/>
          <p:nvPr/>
        </p:nvSpPr>
        <p:spPr>
          <a:xfrm>
            <a:off x="8402659" y="4274652"/>
            <a:ext cx="1052913" cy="1200329"/>
          </a:xfrm>
          <a:prstGeom prst="rect">
            <a:avLst/>
          </a:prstGeom>
          <a:noFill/>
        </p:spPr>
        <p:txBody>
          <a:bodyPr wrap="square" rtlCol="0">
            <a:spAutoFit/>
          </a:bodyPr>
          <a:lstStyle/>
          <a:p>
            <a:pPr algn="ctr"/>
            <a:r>
              <a:rPr lang="en-US" sz="1200" b="1" dirty="0"/>
              <a:t>Early March</a:t>
            </a:r>
          </a:p>
          <a:p>
            <a:pPr algn="ctr"/>
            <a:r>
              <a:rPr lang="en-US" sz="1200" dirty="0"/>
              <a:t>PBC </a:t>
            </a:r>
            <a:r>
              <a:rPr lang="en-US" sz="1200" b="1" dirty="0"/>
              <a:t>prioritizes</a:t>
            </a:r>
            <a:r>
              <a:rPr lang="en-US" sz="1200" dirty="0"/>
              <a:t> non-personnel requests.  </a:t>
            </a:r>
          </a:p>
        </p:txBody>
      </p:sp>
      <p:grpSp>
        <p:nvGrpSpPr>
          <p:cNvPr id="67" name="Group 66"/>
          <p:cNvGrpSpPr/>
          <p:nvPr/>
        </p:nvGrpSpPr>
        <p:grpSpPr>
          <a:xfrm flipV="1">
            <a:off x="8834500" y="3892887"/>
            <a:ext cx="48676" cy="337867"/>
            <a:chOff x="471716" y="2061028"/>
            <a:chExt cx="123372" cy="856343"/>
          </a:xfrm>
        </p:grpSpPr>
        <p:cxnSp>
          <p:nvCxnSpPr>
            <p:cNvPr id="68" name="Straight Connector 67"/>
            <p:cNvCxnSpPr/>
            <p:nvPr/>
          </p:nvCxnSpPr>
          <p:spPr>
            <a:xfrm flipV="1">
              <a:off x="522514" y="2104571"/>
              <a:ext cx="14515" cy="812800"/>
            </a:xfrm>
            <a:prstGeom prst="line">
              <a:avLst/>
            </a:prstGeom>
          </p:spPr>
          <p:style>
            <a:lnRef idx="1">
              <a:schemeClr val="accent1"/>
            </a:lnRef>
            <a:fillRef idx="0">
              <a:schemeClr val="accent1"/>
            </a:fillRef>
            <a:effectRef idx="0">
              <a:schemeClr val="accent1"/>
            </a:effectRef>
            <a:fontRef idx="minor">
              <a:schemeClr val="tx1"/>
            </a:fontRef>
          </p:style>
        </p:cxnSp>
        <p:sp>
          <p:nvSpPr>
            <p:cNvPr id="72" name="Oval 71"/>
            <p:cNvSpPr/>
            <p:nvPr/>
          </p:nvSpPr>
          <p:spPr>
            <a:xfrm>
              <a:off x="471716" y="2061028"/>
              <a:ext cx="123372" cy="13062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72"/>
          <p:cNvGrpSpPr/>
          <p:nvPr/>
        </p:nvGrpSpPr>
        <p:grpSpPr>
          <a:xfrm flipV="1">
            <a:off x="3719300" y="3608719"/>
            <a:ext cx="123372" cy="856343"/>
            <a:chOff x="471716" y="2061028"/>
            <a:chExt cx="123372" cy="856343"/>
          </a:xfrm>
        </p:grpSpPr>
        <p:cxnSp>
          <p:nvCxnSpPr>
            <p:cNvPr id="74" name="Straight Connector 73"/>
            <p:cNvCxnSpPr/>
            <p:nvPr/>
          </p:nvCxnSpPr>
          <p:spPr>
            <a:xfrm flipV="1">
              <a:off x="522514" y="2104571"/>
              <a:ext cx="14515" cy="812800"/>
            </a:xfrm>
            <a:prstGeom prst="line">
              <a:avLst/>
            </a:prstGeom>
          </p:spPr>
          <p:style>
            <a:lnRef idx="1">
              <a:schemeClr val="accent1"/>
            </a:lnRef>
            <a:fillRef idx="0">
              <a:schemeClr val="accent1"/>
            </a:fillRef>
            <a:effectRef idx="0">
              <a:schemeClr val="accent1"/>
            </a:effectRef>
            <a:fontRef idx="minor">
              <a:schemeClr val="tx1"/>
            </a:fontRef>
          </p:style>
        </p:cxnSp>
        <p:sp>
          <p:nvSpPr>
            <p:cNvPr id="75" name="Oval 74"/>
            <p:cNvSpPr/>
            <p:nvPr/>
          </p:nvSpPr>
          <p:spPr>
            <a:xfrm>
              <a:off x="471716" y="2061028"/>
              <a:ext cx="123372" cy="13062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6" name="TextBox 75"/>
          <p:cNvSpPr txBox="1"/>
          <p:nvPr/>
        </p:nvSpPr>
        <p:spPr>
          <a:xfrm>
            <a:off x="31773" y="6174346"/>
            <a:ext cx="5699543" cy="261610"/>
          </a:xfrm>
          <a:prstGeom prst="rect">
            <a:avLst/>
          </a:prstGeom>
          <a:noFill/>
        </p:spPr>
        <p:txBody>
          <a:bodyPr wrap="square" rtlCol="0">
            <a:spAutoFit/>
          </a:bodyPr>
          <a:lstStyle/>
          <a:p>
            <a:pPr algn="ctr"/>
            <a:r>
              <a:rPr lang="en-US" sz="1100" dirty="0"/>
              <a:t>*Resource requests include an Annual Update in non-comprehensive program review years. </a:t>
            </a:r>
          </a:p>
        </p:txBody>
      </p:sp>
      <p:grpSp>
        <p:nvGrpSpPr>
          <p:cNvPr id="85" name="Group 84"/>
          <p:cNvGrpSpPr/>
          <p:nvPr/>
        </p:nvGrpSpPr>
        <p:grpSpPr>
          <a:xfrm flipH="1">
            <a:off x="3369569" y="2946659"/>
            <a:ext cx="74926" cy="448227"/>
            <a:chOff x="471716" y="2061028"/>
            <a:chExt cx="123372" cy="856343"/>
          </a:xfrm>
        </p:grpSpPr>
        <p:cxnSp>
          <p:nvCxnSpPr>
            <p:cNvPr id="86" name="Straight Connector 85"/>
            <p:cNvCxnSpPr/>
            <p:nvPr/>
          </p:nvCxnSpPr>
          <p:spPr>
            <a:xfrm flipV="1">
              <a:off x="522514" y="2104571"/>
              <a:ext cx="14515" cy="812800"/>
            </a:xfrm>
            <a:prstGeom prst="line">
              <a:avLst/>
            </a:prstGeom>
          </p:spPr>
          <p:style>
            <a:lnRef idx="1">
              <a:schemeClr val="accent1"/>
            </a:lnRef>
            <a:fillRef idx="0">
              <a:schemeClr val="accent1"/>
            </a:fillRef>
            <a:effectRef idx="0">
              <a:schemeClr val="accent1"/>
            </a:effectRef>
            <a:fontRef idx="minor">
              <a:schemeClr val="tx1"/>
            </a:fontRef>
          </p:style>
        </p:cxnSp>
        <p:sp>
          <p:nvSpPr>
            <p:cNvPr id="87" name="Oval 86"/>
            <p:cNvSpPr/>
            <p:nvPr/>
          </p:nvSpPr>
          <p:spPr>
            <a:xfrm>
              <a:off x="471716" y="2061028"/>
              <a:ext cx="123372" cy="13062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88" name="TextBox 87"/>
          <p:cNvSpPr txBox="1"/>
          <p:nvPr/>
        </p:nvSpPr>
        <p:spPr>
          <a:xfrm>
            <a:off x="2923276" y="2092107"/>
            <a:ext cx="977893" cy="899221"/>
          </a:xfrm>
          <a:prstGeom prst="rect">
            <a:avLst/>
          </a:prstGeom>
          <a:noFill/>
        </p:spPr>
        <p:txBody>
          <a:bodyPr wrap="square" rtlCol="0">
            <a:spAutoFit/>
          </a:bodyPr>
          <a:lstStyle/>
          <a:p>
            <a:pPr marL="12065" marR="5080" algn="ctr">
              <a:lnSpc>
                <a:spcPct val="104200"/>
              </a:lnSpc>
              <a:spcBef>
                <a:spcPts val="90"/>
              </a:spcBef>
            </a:pPr>
            <a:r>
              <a:rPr lang="en-US" sz="1000" b="1" spc="15" dirty="0">
                <a:cs typeface="Calibri"/>
              </a:rPr>
              <a:t>Late-October</a:t>
            </a:r>
          </a:p>
          <a:p>
            <a:pPr marL="12065" marR="5080" algn="ctr">
              <a:lnSpc>
                <a:spcPct val="104200"/>
              </a:lnSpc>
              <a:spcBef>
                <a:spcPts val="90"/>
              </a:spcBef>
            </a:pPr>
            <a:r>
              <a:rPr lang="en-US" sz="1000" spc="10" dirty="0">
                <a:cs typeface="Calibri"/>
              </a:rPr>
              <a:t>Deans/VPs finish sending feedback to all programs</a:t>
            </a:r>
            <a:endParaRPr lang="en-US" sz="1000" dirty="0">
              <a:cs typeface="Calibri"/>
            </a:endParaRPr>
          </a:p>
        </p:txBody>
      </p:sp>
      <p:grpSp>
        <p:nvGrpSpPr>
          <p:cNvPr id="89" name="Group 88"/>
          <p:cNvGrpSpPr/>
          <p:nvPr/>
        </p:nvGrpSpPr>
        <p:grpSpPr>
          <a:xfrm>
            <a:off x="2739846" y="2086730"/>
            <a:ext cx="153123" cy="1062849"/>
            <a:chOff x="471716" y="2061028"/>
            <a:chExt cx="123372" cy="856343"/>
          </a:xfrm>
        </p:grpSpPr>
        <p:cxnSp>
          <p:nvCxnSpPr>
            <p:cNvPr id="90" name="Straight Connector 89"/>
            <p:cNvCxnSpPr/>
            <p:nvPr/>
          </p:nvCxnSpPr>
          <p:spPr>
            <a:xfrm flipV="1">
              <a:off x="522514" y="2104571"/>
              <a:ext cx="14515" cy="812800"/>
            </a:xfrm>
            <a:prstGeom prst="line">
              <a:avLst/>
            </a:prstGeom>
          </p:spPr>
          <p:style>
            <a:lnRef idx="1">
              <a:schemeClr val="accent1"/>
            </a:lnRef>
            <a:fillRef idx="0">
              <a:schemeClr val="accent1"/>
            </a:fillRef>
            <a:effectRef idx="0">
              <a:schemeClr val="accent1"/>
            </a:effectRef>
            <a:fontRef idx="minor">
              <a:schemeClr val="tx1"/>
            </a:fontRef>
          </p:style>
        </p:cxnSp>
        <p:sp>
          <p:nvSpPr>
            <p:cNvPr id="91" name="Oval 90"/>
            <p:cNvSpPr/>
            <p:nvPr/>
          </p:nvSpPr>
          <p:spPr>
            <a:xfrm>
              <a:off x="471716" y="2061028"/>
              <a:ext cx="123372" cy="13062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96918320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Program Review Due Dates </a:t>
            </a:r>
            <a:br>
              <a:rPr lang="en-US" dirty="0"/>
            </a:br>
            <a:r>
              <a:rPr lang="en-US" sz="3600" dirty="0"/>
              <a:t>(proposed for 2021-22)</a:t>
            </a:r>
          </a:p>
        </p:txBody>
      </p:sp>
      <p:sp>
        <p:nvSpPr>
          <p:cNvPr id="5" name="Rectangle 4"/>
          <p:cNvSpPr/>
          <p:nvPr/>
        </p:nvSpPr>
        <p:spPr>
          <a:xfrm>
            <a:off x="299224" y="2086588"/>
            <a:ext cx="11392829" cy="923330"/>
          </a:xfrm>
          <a:prstGeom prst="rect">
            <a:avLst/>
          </a:prstGeom>
        </p:spPr>
        <p:txBody>
          <a:bodyPr wrap="square">
            <a:spAutoFit/>
          </a:bodyPr>
          <a:lstStyle/>
          <a:p>
            <a:pPr marL="342900" indent="-342900">
              <a:buFont typeface="+mj-lt"/>
              <a:buAutoNum type="arabicPeriod"/>
            </a:pPr>
            <a:r>
              <a:rPr lang="en-US" dirty="0">
                <a:solidFill>
                  <a:srgbClr val="333333"/>
                </a:solidFill>
                <a:latin typeface="Source Sans Pro"/>
              </a:rPr>
              <a:t>Submit your complete Comprehensive Program Review or Annual Update </a:t>
            </a:r>
            <a:r>
              <a:rPr lang="en-US" b="1" dirty="0">
                <a:solidFill>
                  <a:srgbClr val="333333"/>
                </a:solidFill>
                <a:latin typeface="Source Sans Pro"/>
              </a:rPr>
              <a:t>before October 15, 2021</a:t>
            </a:r>
            <a:r>
              <a:rPr lang="en-US" dirty="0">
                <a:solidFill>
                  <a:srgbClr val="333333"/>
                </a:solidFill>
                <a:latin typeface="Source Sans Pro"/>
              </a:rPr>
              <a:t>.</a:t>
            </a:r>
          </a:p>
          <a:p>
            <a:pPr marL="342900" indent="-342900">
              <a:buFont typeface="+mj-lt"/>
              <a:buAutoNum type="arabicPeriod"/>
            </a:pPr>
            <a:r>
              <a:rPr lang="en-US" dirty="0">
                <a:solidFill>
                  <a:srgbClr val="333333"/>
                </a:solidFill>
                <a:latin typeface="Source Sans Pro"/>
              </a:rPr>
              <a:t>Deans and VPs complete feedback of all program review materials and send out </a:t>
            </a:r>
            <a:r>
              <a:rPr lang="en-US" b="1" dirty="0">
                <a:solidFill>
                  <a:srgbClr val="333333"/>
                </a:solidFill>
                <a:latin typeface="Source Sans Pro"/>
              </a:rPr>
              <a:t>before October 29, 2021.</a:t>
            </a:r>
            <a:endParaRPr lang="en-US" dirty="0">
              <a:solidFill>
                <a:srgbClr val="333333"/>
              </a:solidFill>
              <a:latin typeface="Source Sans Pro"/>
            </a:endParaRPr>
          </a:p>
          <a:p>
            <a:pPr marL="342900" indent="-342900">
              <a:buFont typeface="+mj-lt"/>
              <a:buAutoNum type="arabicPeriod"/>
            </a:pPr>
            <a:r>
              <a:rPr lang="en-US" dirty="0">
                <a:solidFill>
                  <a:srgbClr val="333333"/>
                </a:solidFill>
                <a:latin typeface="Source Sans Pro"/>
              </a:rPr>
              <a:t>Review your supervisor's feedback and incorporate it into your program review </a:t>
            </a:r>
            <a:r>
              <a:rPr lang="en-US" b="1" dirty="0">
                <a:solidFill>
                  <a:srgbClr val="333333"/>
                </a:solidFill>
                <a:latin typeface="Source Sans Pro"/>
              </a:rPr>
              <a:t>before November </a:t>
            </a:r>
            <a:r>
              <a:rPr lang="en-US" b="1" dirty="0">
                <a:solidFill>
                  <a:srgbClr val="000000"/>
                </a:solidFill>
                <a:latin typeface="Source Sans Pro"/>
              </a:rPr>
              <a:t>5</a:t>
            </a:r>
            <a:r>
              <a:rPr lang="en-US" b="1" dirty="0">
                <a:solidFill>
                  <a:srgbClr val="333333"/>
                </a:solidFill>
                <a:latin typeface="Source Sans Pro"/>
              </a:rPr>
              <a:t>, 2021</a:t>
            </a:r>
            <a:r>
              <a:rPr lang="en-US" dirty="0">
                <a:solidFill>
                  <a:srgbClr val="333333"/>
                </a:solidFill>
                <a:latin typeface="Source Sans Pro"/>
              </a:rPr>
              <a:t>.</a:t>
            </a:r>
            <a:endParaRPr lang="en-US" b="0" i="0" dirty="0">
              <a:solidFill>
                <a:srgbClr val="333333"/>
              </a:solidFill>
              <a:effectLst/>
              <a:latin typeface="Source Sans Pro"/>
            </a:endParaRPr>
          </a:p>
        </p:txBody>
      </p:sp>
    </p:spTree>
    <p:extLst>
      <p:ext uri="{BB962C8B-B14F-4D97-AF65-F5344CB8AC3E}">
        <p14:creationId xmlns:p14="http://schemas.microsoft.com/office/powerpoint/2010/main" val="174589894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Extension and deferral process (proposed)</a:t>
            </a:r>
          </a:p>
        </p:txBody>
      </p:sp>
      <p:sp>
        <p:nvSpPr>
          <p:cNvPr id="3" name="Content Placeholder 2"/>
          <p:cNvSpPr>
            <a:spLocks noGrp="1"/>
          </p:cNvSpPr>
          <p:nvPr>
            <p:ph idx="1"/>
          </p:nvPr>
        </p:nvSpPr>
        <p:spPr>
          <a:xfrm>
            <a:off x="838200" y="1332689"/>
            <a:ext cx="10515600" cy="5160186"/>
          </a:xfrm>
        </p:spPr>
        <p:txBody>
          <a:bodyPr>
            <a:normAutofit fontScale="55000" lnSpcReduction="20000"/>
          </a:bodyPr>
          <a:lstStyle/>
          <a:p>
            <a:r>
              <a:rPr lang="en-US" sz="4200" dirty="0"/>
              <a:t>All instructional programs, student services programs and administrative services are expected to follow the annual cycle and timeline for submitting comprehensive program review and annual updates as communicated on the </a:t>
            </a:r>
            <a:r>
              <a:rPr lang="en-US" sz="4200" dirty="0">
                <a:hlinkClick r:id="rId2"/>
              </a:rPr>
              <a:t>college program review website</a:t>
            </a:r>
            <a:r>
              <a:rPr lang="en-US" sz="4200" dirty="0"/>
              <a:t> each year. If programs do not submit the required documentation and related materials by the deadline, they will not be eligible to request resources for the following academic year.  Programs should work with the appropriate dean/VP for an extension or deferral if warranted. The following policy is meant to clarify and simplify the process for getting short-term extensions and deferrals when needed.</a:t>
            </a:r>
          </a:p>
          <a:p>
            <a:pPr lvl="1"/>
            <a:r>
              <a:rPr lang="en-US" sz="3500" dirty="0"/>
              <a:t>Comprehensive Program Review &amp; Annual Update </a:t>
            </a:r>
            <a:r>
              <a:rPr lang="en-US" sz="3500" b="1" u="sng" dirty="0"/>
              <a:t>Extensions</a:t>
            </a:r>
            <a:r>
              <a:rPr lang="en-US" sz="3500" dirty="0"/>
              <a:t>: Program review deadlines are set in order to allow time for many other college processes to take place during an academic year, so extensions are rare.  Program review authors and the appropriate Dean/VP may deem that a short-term extension (no more than 5 days) of the deadline for a particular program is warranted. Program review authors should work with the dean/VP and follow-up with the respective planning council (i.e., IPC or SSPC) if an extension of more than 5 days is needed. A program view deferral might be recommended if a longer extension is needed. </a:t>
            </a:r>
          </a:p>
          <a:p>
            <a:pPr lvl="1"/>
            <a:r>
              <a:rPr lang="en-US" sz="3500" dirty="0"/>
              <a:t>Comprehensive Program Review &amp; Annual Update </a:t>
            </a:r>
            <a:r>
              <a:rPr lang="en-US" sz="3500" b="1" u="sng" dirty="0"/>
              <a:t>Deferrals</a:t>
            </a:r>
            <a:r>
              <a:rPr lang="en-US" sz="3500" dirty="0"/>
              <a:t>: Program review authors unable to submit their comprehensive program review or annual update due to extenuating circumstances will be expected to complete their comprehensive program review or annual update during the following program review cycle. These extensions are rare and a rationale must be given.</a:t>
            </a:r>
          </a:p>
          <a:p>
            <a:pPr lvl="1"/>
            <a:r>
              <a:rPr lang="en-US" sz="3500" dirty="0"/>
              <a:t>For all extensions and deferrals, the dean/VP must notify the PBC Program Review Work Group (</a:t>
            </a:r>
            <a:r>
              <a:rPr lang="en-US" sz="3500" dirty="0">
                <a:hlinkClick r:id="rId3"/>
              </a:rPr>
              <a:t>canprogramreview@smccd.edu</a:t>
            </a:r>
            <a:r>
              <a:rPr lang="en-US" sz="3500" dirty="0"/>
              <a:t>) as soon as possible with confirmation of the new deadline.</a:t>
            </a:r>
          </a:p>
          <a:p>
            <a:pPr marL="0" indent="0">
              <a:buNone/>
            </a:pPr>
            <a:endParaRPr lang="en-US" dirty="0"/>
          </a:p>
        </p:txBody>
      </p:sp>
    </p:spTree>
    <p:extLst>
      <p:ext uri="{BB962C8B-B14F-4D97-AF65-F5344CB8AC3E}">
        <p14:creationId xmlns:p14="http://schemas.microsoft.com/office/powerpoint/2010/main" val="8763480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 6"/>
          <p:cNvGraphicFramePr>
            <a:graphicFrameLocks noGrp="1"/>
          </p:cNvGraphicFramePr>
          <p:nvPr>
            <p:extLst>
              <p:ext uri="{D42A27DB-BD31-4B8C-83A1-F6EECF244321}">
                <p14:modId xmlns:p14="http://schemas.microsoft.com/office/powerpoint/2010/main" val="1272355808"/>
              </p:ext>
            </p:extLst>
          </p:nvPr>
        </p:nvGraphicFramePr>
        <p:xfrm>
          <a:off x="2" y="2"/>
          <a:ext cx="12191996" cy="7042855"/>
        </p:xfrm>
        <a:graphic>
          <a:graphicData uri="http://schemas.openxmlformats.org/drawingml/2006/table">
            <a:tbl>
              <a:tblPr firstRow="1" firstCol="1" bandRow="1">
                <a:tableStyleId>{5C22544A-7EE6-4342-B048-85BDC9FD1C3A}</a:tableStyleId>
              </a:tblPr>
              <a:tblGrid>
                <a:gridCol w="1749443">
                  <a:extLst>
                    <a:ext uri="{9D8B030D-6E8A-4147-A177-3AD203B41FA5}">
                      <a16:colId xmlns:a16="http://schemas.microsoft.com/office/drawing/2014/main" val="944969444"/>
                    </a:ext>
                  </a:extLst>
                </a:gridCol>
                <a:gridCol w="2146224">
                  <a:extLst>
                    <a:ext uri="{9D8B030D-6E8A-4147-A177-3AD203B41FA5}">
                      <a16:colId xmlns:a16="http://schemas.microsoft.com/office/drawing/2014/main" val="2904583910"/>
                    </a:ext>
                  </a:extLst>
                </a:gridCol>
                <a:gridCol w="2146224">
                  <a:extLst>
                    <a:ext uri="{9D8B030D-6E8A-4147-A177-3AD203B41FA5}">
                      <a16:colId xmlns:a16="http://schemas.microsoft.com/office/drawing/2014/main" val="1275057963"/>
                    </a:ext>
                  </a:extLst>
                </a:gridCol>
                <a:gridCol w="2110153">
                  <a:extLst>
                    <a:ext uri="{9D8B030D-6E8A-4147-A177-3AD203B41FA5}">
                      <a16:colId xmlns:a16="http://schemas.microsoft.com/office/drawing/2014/main" val="1815720064"/>
                    </a:ext>
                  </a:extLst>
                </a:gridCol>
                <a:gridCol w="2308545">
                  <a:extLst>
                    <a:ext uri="{9D8B030D-6E8A-4147-A177-3AD203B41FA5}">
                      <a16:colId xmlns:a16="http://schemas.microsoft.com/office/drawing/2014/main" val="2140601836"/>
                    </a:ext>
                  </a:extLst>
                </a:gridCol>
                <a:gridCol w="1731407">
                  <a:extLst>
                    <a:ext uri="{9D8B030D-6E8A-4147-A177-3AD203B41FA5}">
                      <a16:colId xmlns:a16="http://schemas.microsoft.com/office/drawing/2014/main" val="2204114595"/>
                    </a:ext>
                  </a:extLst>
                </a:gridCol>
              </a:tblGrid>
              <a:tr h="477972">
                <a:tc gridSpan="6">
                  <a:txBody>
                    <a:bodyPr/>
                    <a:lstStyle/>
                    <a:p>
                      <a:pPr marL="0" marR="0" algn="l">
                        <a:lnSpc>
                          <a:spcPct val="107000"/>
                        </a:lnSpc>
                        <a:spcBef>
                          <a:spcPts val="0"/>
                        </a:spcBef>
                        <a:spcAft>
                          <a:spcPts val="0"/>
                        </a:spcAft>
                      </a:pPr>
                      <a:r>
                        <a:rPr lang="en-US" sz="4000">
                          <a:effectLst/>
                        </a:rPr>
                        <a:t>Resource Prioritization Rubric</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51989" marR="51989"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216683786"/>
                  </a:ext>
                </a:extLst>
              </a:tr>
              <a:tr h="250366">
                <a:tc>
                  <a:txBody>
                    <a:bodyPr/>
                    <a:lstStyle/>
                    <a:p>
                      <a:pPr marL="0" marR="0" algn="l">
                        <a:lnSpc>
                          <a:spcPct val="107000"/>
                        </a:lnSpc>
                        <a:spcBef>
                          <a:spcPts val="0"/>
                        </a:spcBef>
                        <a:spcAft>
                          <a:spcPts val="0"/>
                        </a:spcAft>
                      </a:pPr>
                      <a:r>
                        <a:rPr lang="en-US"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51989" marR="51989" marT="0" marB="0"/>
                </a:tc>
                <a:tc>
                  <a:txBody>
                    <a:bodyPr/>
                    <a:lstStyle/>
                    <a:p>
                      <a:pPr marL="0" marR="0" algn="ctr">
                        <a:lnSpc>
                          <a:spcPct val="107000"/>
                        </a:lnSpc>
                        <a:spcBef>
                          <a:spcPts val="0"/>
                        </a:spcBef>
                        <a:spcAft>
                          <a:spcPts val="0"/>
                        </a:spcAft>
                      </a:pPr>
                      <a:r>
                        <a:rPr lang="en-US" sz="1600">
                          <a:effectLst/>
                        </a:rPr>
                        <a:t>Minimal (1)</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51989" marR="51989" marT="0" marB="0"/>
                </a:tc>
                <a:tc>
                  <a:txBody>
                    <a:bodyPr/>
                    <a:lstStyle/>
                    <a:p>
                      <a:pPr marL="0" marR="0" algn="ctr">
                        <a:lnSpc>
                          <a:spcPct val="107000"/>
                        </a:lnSpc>
                        <a:spcBef>
                          <a:spcPts val="0"/>
                        </a:spcBef>
                        <a:spcAft>
                          <a:spcPts val="0"/>
                        </a:spcAft>
                      </a:pPr>
                      <a:r>
                        <a:rPr lang="en-US" sz="1600">
                          <a:effectLst/>
                        </a:rPr>
                        <a:t>Low (2)</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51989" marR="51989" marT="0" marB="0"/>
                </a:tc>
                <a:tc>
                  <a:txBody>
                    <a:bodyPr/>
                    <a:lstStyle/>
                    <a:p>
                      <a:pPr marL="0" marR="0" algn="ctr">
                        <a:lnSpc>
                          <a:spcPct val="107000"/>
                        </a:lnSpc>
                        <a:spcBef>
                          <a:spcPts val="0"/>
                        </a:spcBef>
                        <a:spcAft>
                          <a:spcPts val="0"/>
                        </a:spcAft>
                      </a:pPr>
                      <a:r>
                        <a:rPr lang="en-US" sz="1600">
                          <a:effectLst/>
                        </a:rPr>
                        <a:t>Moderate (3)</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51989" marR="51989" marT="0" marB="0"/>
                </a:tc>
                <a:tc>
                  <a:txBody>
                    <a:bodyPr/>
                    <a:lstStyle/>
                    <a:p>
                      <a:pPr marL="0" marR="0" algn="ctr">
                        <a:lnSpc>
                          <a:spcPct val="107000"/>
                        </a:lnSpc>
                        <a:spcBef>
                          <a:spcPts val="0"/>
                        </a:spcBef>
                        <a:spcAft>
                          <a:spcPts val="0"/>
                        </a:spcAft>
                      </a:pPr>
                      <a:r>
                        <a:rPr lang="en-US" sz="1600">
                          <a:effectLst/>
                        </a:rPr>
                        <a:t>Strong (4)</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51989" marR="51989" marT="0" marB="0"/>
                </a:tc>
                <a:tc>
                  <a:txBody>
                    <a:bodyPr/>
                    <a:lstStyle/>
                    <a:p>
                      <a:pPr marL="0" marR="0" algn="ctr">
                        <a:lnSpc>
                          <a:spcPct val="107000"/>
                        </a:lnSpc>
                        <a:spcBef>
                          <a:spcPts val="0"/>
                        </a:spcBef>
                        <a:spcAft>
                          <a:spcPts val="0"/>
                        </a:spcAft>
                      </a:pPr>
                      <a:r>
                        <a:rPr lang="en-US" sz="1600">
                          <a:effectLst/>
                        </a:rPr>
                        <a:t>Score</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51989" marR="51989" marT="0" marB="0"/>
                </a:tc>
                <a:extLst>
                  <a:ext uri="{0D108BD9-81ED-4DB2-BD59-A6C34878D82A}">
                    <a16:rowId xmlns:a16="http://schemas.microsoft.com/office/drawing/2014/main" val="3616542343"/>
                  </a:ext>
                </a:extLst>
              </a:tr>
              <a:tr h="889181">
                <a:tc>
                  <a:txBody>
                    <a:bodyPr/>
                    <a:lstStyle/>
                    <a:p>
                      <a:pPr marL="0" marR="0" algn="l">
                        <a:lnSpc>
                          <a:spcPct val="107000"/>
                        </a:lnSpc>
                        <a:spcBef>
                          <a:spcPts val="0"/>
                        </a:spcBef>
                        <a:spcAft>
                          <a:spcPts val="0"/>
                        </a:spcAft>
                      </a:pPr>
                      <a:r>
                        <a:rPr lang="en-US" sz="1400">
                          <a:effectLst/>
                        </a:rPr>
                        <a:t>Program review</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51989" marR="51989" marT="0" marB="0"/>
                </a:tc>
                <a:tc>
                  <a:txBody>
                    <a:bodyPr/>
                    <a:lstStyle/>
                    <a:p>
                      <a:pPr marL="0" marR="0" algn="ctr">
                        <a:lnSpc>
                          <a:spcPct val="107000"/>
                        </a:lnSpc>
                        <a:spcBef>
                          <a:spcPts val="0"/>
                        </a:spcBef>
                        <a:spcAft>
                          <a:spcPts val="0"/>
                        </a:spcAft>
                      </a:pPr>
                      <a:r>
                        <a:rPr lang="en-US" sz="1200">
                          <a:effectLst/>
                        </a:rPr>
                        <a:t>Request not addressed in program review</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51989" marR="51989" marT="0" marB="0"/>
                </a:tc>
                <a:tc>
                  <a:txBody>
                    <a:bodyPr/>
                    <a:lstStyle/>
                    <a:p>
                      <a:pPr marL="0" marR="0" algn="ctr">
                        <a:lnSpc>
                          <a:spcPct val="107000"/>
                        </a:lnSpc>
                        <a:spcBef>
                          <a:spcPts val="0"/>
                        </a:spcBef>
                        <a:spcAft>
                          <a:spcPts val="0"/>
                        </a:spcAft>
                      </a:pPr>
                      <a:r>
                        <a:rPr lang="en-US" sz="1200">
                          <a:effectLst/>
                        </a:rPr>
                        <a:t>Minimally addressed in program review</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51989" marR="51989" marT="0" marB="0"/>
                </a:tc>
                <a:tc>
                  <a:txBody>
                    <a:bodyPr/>
                    <a:lstStyle/>
                    <a:p>
                      <a:pPr marL="0" marR="0" algn="ctr">
                        <a:lnSpc>
                          <a:spcPct val="107000"/>
                        </a:lnSpc>
                        <a:spcBef>
                          <a:spcPts val="0"/>
                        </a:spcBef>
                        <a:spcAft>
                          <a:spcPts val="0"/>
                        </a:spcAft>
                      </a:pPr>
                      <a:r>
                        <a:rPr lang="en-US" sz="1200">
                          <a:effectLst/>
                        </a:rPr>
                        <a:t>Moderately addressed in program review</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51989" marR="51989" marT="0" marB="0"/>
                </a:tc>
                <a:tc>
                  <a:txBody>
                    <a:bodyPr/>
                    <a:lstStyle/>
                    <a:p>
                      <a:pPr marL="0" marR="0" algn="ctr">
                        <a:lnSpc>
                          <a:spcPct val="107000"/>
                        </a:lnSpc>
                        <a:spcBef>
                          <a:spcPts val="0"/>
                        </a:spcBef>
                        <a:spcAft>
                          <a:spcPts val="0"/>
                        </a:spcAft>
                      </a:pPr>
                      <a:r>
                        <a:rPr lang="en-US" sz="1200">
                          <a:effectLst/>
                        </a:rPr>
                        <a:t>Substantially addressed in program review</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51989" marR="51989" marT="0" marB="0"/>
                </a:tc>
                <a:tc>
                  <a:txBody>
                    <a:bodyPr/>
                    <a:lstStyle/>
                    <a:p>
                      <a:pPr marL="0" marR="0" algn="ctr">
                        <a:lnSpc>
                          <a:spcPct val="107000"/>
                        </a:lnSpc>
                        <a:spcBef>
                          <a:spcPts val="0"/>
                        </a:spcBef>
                        <a:spcAft>
                          <a:spcPts val="0"/>
                        </a:spcAft>
                      </a:pPr>
                      <a:r>
                        <a:rPr lang="en-US"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51989" marR="51989" marT="0" marB="0"/>
                </a:tc>
                <a:extLst>
                  <a:ext uri="{0D108BD9-81ED-4DB2-BD59-A6C34878D82A}">
                    <a16:rowId xmlns:a16="http://schemas.microsoft.com/office/drawing/2014/main" val="2310298916"/>
                  </a:ext>
                </a:extLst>
              </a:tr>
              <a:tr h="814072">
                <a:tc>
                  <a:txBody>
                    <a:bodyPr/>
                    <a:lstStyle/>
                    <a:p>
                      <a:pPr marL="0" marR="0" algn="l">
                        <a:lnSpc>
                          <a:spcPct val="107000"/>
                        </a:lnSpc>
                        <a:spcBef>
                          <a:spcPts val="0"/>
                        </a:spcBef>
                        <a:spcAft>
                          <a:spcPts val="0"/>
                        </a:spcAft>
                      </a:pPr>
                      <a:r>
                        <a:rPr lang="en-US" sz="1400">
                          <a:effectLst/>
                        </a:rPr>
                        <a:t>College Mission &amp; Strategic Goals</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51989" marR="51989" marT="0" marB="0"/>
                </a:tc>
                <a:tc>
                  <a:txBody>
                    <a:bodyPr/>
                    <a:lstStyle/>
                    <a:p>
                      <a:pPr marL="0" marR="0" algn="ctr">
                        <a:lnSpc>
                          <a:spcPct val="107000"/>
                        </a:lnSpc>
                        <a:spcBef>
                          <a:spcPts val="0"/>
                        </a:spcBef>
                        <a:spcAft>
                          <a:spcPts val="0"/>
                        </a:spcAft>
                      </a:pPr>
                      <a:r>
                        <a:rPr lang="en-US" sz="1200">
                          <a:effectLst/>
                        </a:rPr>
                        <a:t>Does not align with college mission and strategic goals</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51989" marR="51989" marT="0" marB="0"/>
                </a:tc>
                <a:tc>
                  <a:txBody>
                    <a:bodyPr/>
                    <a:lstStyle/>
                    <a:p>
                      <a:pPr marL="0" marR="0" algn="ctr">
                        <a:lnSpc>
                          <a:spcPct val="107000"/>
                        </a:lnSpc>
                        <a:spcBef>
                          <a:spcPts val="0"/>
                        </a:spcBef>
                        <a:spcAft>
                          <a:spcPts val="0"/>
                        </a:spcAft>
                      </a:pPr>
                      <a:r>
                        <a:rPr lang="en-US" sz="1200">
                          <a:effectLst/>
                        </a:rPr>
                        <a:t>Minimally aligns with college mission and strategic goals</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51989" marR="51989" marT="0" marB="0"/>
                </a:tc>
                <a:tc>
                  <a:txBody>
                    <a:bodyPr/>
                    <a:lstStyle/>
                    <a:p>
                      <a:pPr marL="0" marR="0" algn="ctr">
                        <a:lnSpc>
                          <a:spcPct val="107000"/>
                        </a:lnSpc>
                        <a:spcBef>
                          <a:spcPts val="0"/>
                        </a:spcBef>
                        <a:spcAft>
                          <a:spcPts val="0"/>
                        </a:spcAft>
                      </a:pPr>
                      <a:r>
                        <a:rPr lang="en-US" sz="1200">
                          <a:effectLst/>
                        </a:rPr>
                        <a:t>Moderately aligns with college mission and strategic goals</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51989" marR="51989" marT="0" marB="0"/>
                </a:tc>
                <a:tc>
                  <a:txBody>
                    <a:bodyPr/>
                    <a:lstStyle/>
                    <a:p>
                      <a:pPr marL="0" marR="0" algn="ctr">
                        <a:lnSpc>
                          <a:spcPct val="107000"/>
                        </a:lnSpc>
                        <a:spcBef>
                          <a:spcPts val="0"/>
                        </a:spcBef>
                        <a:spcAft>
                          <a:spcPts val="0"/>
                        </a:spcAft>
                      </a:pPr>
                      <a:r>
                        <a:rPr lang="en-US" sz="1200">
                          <a:effectLst/>
                        </a:rPr>
                        <a:t>Fully aligns with college mission and strategic goals</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51989" marR="51989" marT="0" marB="0"/>
                </a:tc>
                <a:tc>
                  <a:txBody>
                    <a:bodyPr/>
                    <a:lstStyle/>
                    <a:p>
                      <a:pPr marL="0" marR="0" algn="ctr">
                        <a:lnSpc>
                          <a:spcPct val="107000"/>
                        </a:lnSpc>
                        <a:spcBef>
                          <a:spcPts val="0"/>
                        </a:spcBef>
                        <a:spcAft>
                          <a:spcPts val="0"/>
                        </a:spcAft>
                      </a:pPr>
                      <a:r>
                        <a:rPr lang="en-US"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51989" marR="51989" marT="0" marB="0"/>
                </a:tc>
                <a:extLst>
                  <a:ext uri="{0D108BD9-81ED-4DB2-BD59-A6C34878D82A}">
                    <a16:rowId xmlns:a16="http://schemas.microsoft.com/office/drawing/2014/main" val="2441329733"/>
                  </a:ext>
                </a:extLst>
              </a:tr>
              <a:tr h="950635">
                <a:tc>
                  <a:txBody>
                    <a:bodyPr/>
                    <a:lstStyle/>
                    <a:p>
                      <a:pPr marL="0" marR="0" algn="l">
                        <a:lnSpc>
                          <a:spcPct val="107000"/>
                        </a:lnSpc>
                        <a:spcBef>
                          <a:spcPts val="0"/>
                        </a:spcBef>
                        <a:spcAft>
                          <a:spcPts val="0"/>
                        </a:spcAft>
                      </a:pPr>
                      <a:r>
                        <a:rPr lang="en-US" sz="1400">
                          <a:effectLst/>
                        </a:rPr>
                        <a:t>College Plans</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51989" marR="51989" marT="0" marB="0"/>
                </a:tc>
                <a:tc>
                  <a:txBody>
                    <a:bodyPr/>
                    <a:lstStyle/>
                    <a:p>
                      <a:pPr marL="0" marR="0" algn="ctr">
                        <a:lnSpc>
                          <a:spcPct val="107000"/>
                        </a:lnSpc>
                        <a:spcBef>
                          <a:spcPts val="0"/>
                        </a:spcBef>
                        <a:spcAft>
                          <a:spcPts val="0"/>
                        </a:spcAft>
                      </a:pPr>
                      <a:r>
                        <a:rPr lang="en-US" sz="1200">
                          <a:effectLst/>
                        </a:rPr>
                        <a:t>Does not support any of the College operational plans</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51989" marR="51989" marT="0" marB="0"/>
                </a:tc>
                <a:tc>
                  <a:txBody>
                    <a:bodyPr/>
                    <a:lstStyle/>
                    <a:p>
                      <a:pPr marL="0" marR="0" algn="ctr">
                        <a:lnSpc>
                          <a:spcPct val="107000"/>
                        </a:lnSpc>
                        <a:spcBef>
                          <a:spcPts val="0"/>
                        </a:spcBef>
                        <a:spcAft>
                          <a:spcPts val="0"/>
                        </a:spcAft>
                      </a:pPr>
                      <a:r>
                        <a:rPr lang="en-US" sz="1200">
                          <a:effectLst/>
                        </a:rPr>
                        <a:t>Minimally supports one or more of the College operational plans</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51989" marR="51989" marT="0" marB="0"/>
                </a:tc>
                <a:tc>
                  <a:txBody>
                    <a:bodyPr/>
                    <a:lstStyle/>
                    <a:p>
                      <a:pPr marL="0" marR="0" algn="ctr">
                        <a:lnSpc>
                          <a:spcPct val="107000"/>
                        </a:lnSpc>
                        <a:spcBef>
                          <a:spcPts val="0"/>
                        </a:spcBef>
                        <a:spcAft>
                          <a:spcPts val="0"/>
                        </a:spcAft>
                      </a:pPr>
                      <a:r>
                        <a:rPr lang="en-US" sz="1200">
                          <a:effectLst/>
                        </a:rPr>
                        <a:t>Moderately supports one or</a:t>
                      </a:r>
                      <a:br>
                        <a:rPr lang="en-US" sz="1200">
                          <a:effectLst/>
                        </a:rPr>
                      </a:br>
                      <a:r>
                        <a:rPr lang="en-US" sz="1200">
                          <a:effectLst/>
                        </a:rPr>
                        <a:t>more of the College operational plans</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51989" marR="51989" marT="0" marB="0"/>
                </a:tc>
                <a:tc>
                  <a:txBody>
                    <a:bodyPr/>
                    <a:lstStyle/>
                    <a:p>
                      <a:pPr marL="0" marR="0" algn="ctr">
                        <a:lnSpc>
                          <a:spcPct val="107000"/>
                        </a:lnSpc>
                        <a:spcBef>
                          <a:spcPts val="0"/>
                        </a:spcBef>
                        <a:spcAft>
                          <a:spcPts val="0"/>
                        </a:spcAft>
                      </a:pPr>
                      <a:r>
                        <a:rPr lang="en-US" sz="1200">
                          <a:effectLst/>
                        </a:rPr>
                        <a:t>Fully supports two or more of the College operational plans</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51989" marR="51989" marT="0" marB="0"/>
                </a:tc>
                <a:tc>
                  <a:txBody>
                    <a:bodyPr/>
                    <a:lstStyle/>
                    <a:p>
                      <a:pPr marL="0" marR="0" algn="ctr">
                        <a:lnSpc>
                          <a:spcPct val="107000"/>
                        </a:lnSpc>
                        <a:spcBef>
                          <a:spcPts val="0"/>
                        </a:spcBef>
                        <a:spcAft>
                          <a:spcPts val="0"/>
                        </a:spcAft>
                      </a:pPr>
                      <a:r>
                        <a:rPr lang="en-US"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51989" marR="51989" marT="0" marB="0"/>
                </a:tc>
                <a:extLst>
                  <a:ext uri="{0D108BD9-81ED-4DB2-BD59-A6C34878D82A}">
                    <a16:rowId xmlns:a16="http://schemas.microsoft.com/office/drawing/2014/main" val="1646993649"/>
                  </a:ext>
                </a:extLst>
              </a:tr>
              <a:tr h="954657">
                <a:tc>
                  <a:txBody>
                    <a:bodyPr/>
                    <a:lstStyle/>
                    <a:p>
                      <a:pPr marL="0" marR="0" algn="l">
                        <a:lnSpc>
                          <a:spcPct val="107000"/>
                        </a:lnSpc>
                        <a:spcBef>
                          <a:spcPts val="0"/>
                        </a:spcBef>
                        <a:spcAft>
                          <a:spcPts val="0"/>
                        </a:spcAft>
                      </a:pPr>
                      <a:r>
                        <a:rPr lang="en-US" sz="1400">
                          <a:effectLst/>
                        </a:rPr>
                        <a:t>Learning Outcomes</a:t>
                      </a:r>
                      <a:r>
                        <a:rPr lang="en-US" sz="1200">
                          <a:effectLst/>
                        </a:rPr>
                        <a:t> (Student Learning Outcomes, Service Area Outcomes)</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51989" marR="51989" marT="0" marB="0"/>
                </a:tc>
                <a:tc>
                  <a:txBody>
                    <a:bodyPr/>
                    <a:lstStyle/>
                    <a:p>
                      <a:pPr marL="0" marR="0" algn="ctr">
                        <a:lnSpc>
                          <a:spcPct val="107000"/>
                        </a:lnSpc>
                        <a:spcBef>
                          <a:spcPts val="0"/>
                        </a:spcBef>
                        <a:spcAft>
                          <a:spcPts val="0"/>
                        </a:spcAft>
                      </a:pPr>
                      <a:r>
                        <a:rPr lang="en-US" sz="1200">
                          <a:effectLst/>
                        </a:rPr>
                        <a:t>Does not support achievement of student learning or service area outcomes</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51989" marR="51989" marT="0" marB="0"/>
                </a:tc>
                <a:tc>
                  <a:txBody>
                    <a:bodyPr/>
                    <a:lstStyle/>
                    <a:p>
                      <a:pPr marL="0" marR="0" algn="ctr">
                        <a:lnSpc>
                          <a:spcPct val="107000"/>
                        </a:lnSpc>
                        <a:spcBef>
                          <a:spcPts val="0"/>
                        </a:spcBef>
                        <a:spcAft>
                          <a:spcPts val="0"/>
                        </a:spcAft>
                      </a:pPr>
                      <a:r>
                        <a:rPr lang="en-US" sz="1200">
                          <a:effectLst/>
                        </a:rPr>
                        <a:t>Minimally impacts achievement of student learning or service area outcomes</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51989" marR="51989" marT="0" marB="0"/>
                </a:tc>
                <a:tc>
                  <a:txBody>
                    <a:bodyPr/>
                    <a:lstStyle/>
                    <a:p>
                      <a:pPr marL="0" marR="0" algn="ctr">
                        <a:lnSpc>
                          <a:spcPct val="107000"/>
                        </a:lnSpc>
                        <a:spcBef>
                          <a:spcPts val="0"/>
                        </a:spcBef>
                        <a:spcAft>
                          <a:spcPts val="0"/>
                        </a:spcAft>
                      </a:pPr>
                      <a:r>
                        <a:rPr lang="en-US" sz="1200">
                          <a:effectLst/>
                        </a:rPr>
                        <a:t>Moderately impacts achievement of student learning or service area outcomes</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51989" marR="51989" marT="0" marB="0"/>
                </a:tc>
                <a:tc>
                  <a:txBody>
                    <a:bodyPr/>
                    <a:lstStyle/>
                    <a:p>
                      <a:pPr marL="0" marR="0" algn="ctr">
                        <a:lnSpc>
                          <a:spcPct val="107000"/>
                        </a:lnSpc>
                        <a:spcBef>
                          <a:spcPts val="0"/>
                        </a:spcBef>
                        <a:spcAft>
                          <a:spcPts val="0"/>
                        </a:spcAft>
                      </a:pPr>
                      <a:r>
                        <a:rPr lang="en-US" sz="1200">
                          <a:effectLst/>
                        </a:rPr>
                        <a:t>Directly and significantly</a:t>
                      </a:r>
                      <a:br>
                        <a:rPr lang="en-US" sz="1200">
                          <a:effectLst/>
                        </a:rPr>
                      </a:br>
                      <a:r>
                        <a:rPr lang="en-US" sz="1200">
                          <a:effectLst/>
                        </a:rPr>
                        <a:t>impacts achievement of student learning or service area outcomes</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51989" marR="51989" marT="0" marB="0"/>
                </a:tc>
                <a:tc>
                  <a:txBody>
                    <a:bodyPr/>
                    <a:lstStyle/>
                    <a:p>
                      <a:pPr marL="0" marR="0" algn="ctr">
                        <a:lnSpc>
                          <a:spcPct val="107000"/>
                        </a:lnSpc>
                        <a:spcBef>
                          <a:spcPts val="0"/>
                        </a:spcBef>
                        <a:spcAft>
                          <a:spcPts val="0"/>
                        </a:spcAft>
                      </a:pPr>
                      <a:r>
                        <a:rPr lang="en-US"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51989" marR="51989" marT="0" marB="0"/>
                </a:tc>
                <a:extLst>
                  <a:ext uri="{0D108BD9-81ED-4DB2-BD59-A6C34878D82A}">
                    <a16:rowId xmlns:a16="http://schemas.microsoft.com/office/drawing/2014/main" val="1949936630"/>
                  </a:ext>
                </a:extLst>
              </a:tr>
              <a:tr h="1087198">
                <a:tc>
                  <a:txBody>
                    <a:bodyPr/>
                    <a:lstStyle/>
                    <a:p>
                      <a:pPr marL="0" marR="0" algn="l">
                        <a:lnSpc>
                          <a:spcPct val="107000"/>
                        </a:lnSpc>
                        <a:spcBef>
                          <a:spcPts val="0"/>
                        </a:spcBef>
                        <a:spcAft>
                          <a:spcPts val="0"/>
                        </a:spcAft>
                      </a:pPr>
                      <a:r>
                        <a:rPr lang="en-US" sz="1400">
                          <a:effectLst/>
                        </a:rPr>
                        <a:t>Critical Question Considered by PBC:</a:t>
                      </a:r>
                      <a:r>
                        <a:rPr lang="en-US" sz="1200">
                          <a:effectLst/>
                        </a:rPr>
                        <a:t> </a:t>
                      </a:r>
                      <a:r>
                        <a:rPr lang="en-US" sz="1400">
                          <a:effectLst/>
                        </a:rPr>
                        <a:t>Contributes to closing the equity gap</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51989" marR="51989" marT="0" marB="0"/>
                </a:tc>
                <a:tc>
                  <a:txBody>
                    <a:bodyPr/>
                    <a:lstStyle/>
                    <a:p>
                      <a:pPr marL="0" marR="0" algn="ctr">
                        <a:lnSpc>
                          <a:spcPct val="107000"/>
                        </a:lnSpc>
                        <a:spcBef>
                          <a:spcPts val="0"/>
                        </a:spcBef>
                        <a:spcAft>
                          <a:spcPts val="0"/>
                        </a:spcAft>
                      </a:pPr>
                      <a:r>
                        <a:rPr lang="en-US" sz="1200">
                          <a:effectLst/>
                        </a:rPr>
                        <a:t>Does not contribute to closing the equity gap</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51989" marR="51989" marT="0" marB="0"/>
                </a:tc>
                <a:tc>
                  <a:txBody>
                    <a:bodyPr/>
                    <a:lstStyle/>
                    <a:p>
                      <a:pPr marL="0" marR="0" algn="ctr">
                        <a:lnSpc>
                          <a:spcPct val="107000"/>
                        </a:lnSpc>
                        <a:spcBef>
                          <a:spcPts val="0"/>
                        </a:spcBef>
                        <a:spcAft>
                          <a:spcPts val="0"/>
                        </a:spcAft>
                      </a:pPr>
                      <a:r>
                        <a:rPr lang="en-US" sz="1200">
                          <a:effectLst/>
                        </a:rPr>
                        <a:t>Minimally impacts closing the equity gap</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51989" marR="51989" marT="0" marB="0"/>
                </a:tc>
                <a:tc>
                  <a:txBody>
                    <a:bodyPr/>
                    <a:lstStyle/>
                    <a:p>
                      <a:pPr marL="0" marR="0" algn="ctr">
                        <a:lnSpc>
                          <a:spcPct val="107000"/>
                        </a:lnSpc>
                        <a:spcBef>
                          <a:spcPts val="0"/>
                        </a:spcBef>
                        <a:spcAft>
                          <a:spcPts val="0"/>
                        </a:spcAft>
                      </a:pPr>
                      <a:r>
                        <a:rPr lang="en-US" sz="1200">
                          <a:effectLst/>
                        </a:rPr>
                        <a:t>Moderately impacts closing the equity gap</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51989" marR="51989" marT="0" marB="0"/>
                </a:tc>
                <a:tc>
                  <a:txBody>
                    <a:bodyPr/>
                    <a:lstStyle/>
                    <a:p>
                      <a:pPr marL="0" marR="0" algn="ctr">
                        <a:lnSpc>
                          <a:spcPct val="107000"/>
                        </a:lnSpc>
                        <a:spcBef>
                          <a:spcPts val="0"/>
                        </a:spcBef>
                        <a:spcAft>
                          <a:spcPts val="0"/>
                        </a:spcAft>
                      </a:pPr>
                      <a:r>
                        <a:rPr lang="en-US" sz="1200">
                          <a:effectLst/>
                        </a:rPr>
                        <a:t>Directly and significantly</a:t>
                      </a:r>
                      <a:br>
                        <a:rPr lang="en-US" sz="1200">
                          <a:effectLst/>
                        </a:rPr>
                      </a:br>
                      <a:r>
                        <a:rPr lang="en-US" sz="1200">
                          <a:effectLst/>
                        </a:rPr>
                        <a:t>impacts closing the equity gap</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51989" marR="51989" marT="0" marB="0"/>
                </a:tc>
                <a:tc>
                  <a:txBody>
                    <a:bodyPr/>
                    <a:lstStyle/>
                    <a:p>
                      <a:pPr marL="0" marR="0" algn="ctr">
                        <a:lnSpc>
                          <a:spcPct val="107000"/>
                        </a:lnSpc>
                        <a:spcBef>
                          <a:spcPts val="0"/>
                        </a:spcBef>
                        <a:spcAft>
                          <a:spcPts val="0"/>
                        </a:spcAft>
                      </a:pPr>
                      <a:r>
                        <a:rPr lang="en-US"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51989" marR="51989" marT="0" marB="0"/>
                </a:tc>
                <a:extLst>
                  <a:ext uri="{0D108BD9-81ED-4DB2-BD59-A6C34878D82A}">
                    <a16:rowId xmlns:a16="http://schemas.microsoft.com/office/drawing/2014/main" val="456113819"/>
                  </a:ext>
                </a:extLst>
              </a:tr>
              <a:tr h="1433918">
                <a:tc>
                  <a:txBody>
                    <a:bodyPr/>
                    <a:lstStyle/>
                    <a:p>
                      <a:pPr marL="0" marR="0" algn="l">
                        <a:lnSpc>
                          <a:spcPct val="107000"/>
                        </a:lnSpc>
                        <a:spcBef>
                          <a:spcPts val="0"/>
                        </a:spcBef>
                        <a:spcAft>
                          <a:spcPts val="0"/>
                        </a:spcAft>
                      </a:pPr>
                      <a:r>
                        <a:rPr lang="en-US" sz="1400">
                          <a:effectLst/>
                        </a:rPr>
                        <a:t>Critical Question Considered by PBC:</a:t>
                      </a:r>
                      <a:r>
                        <a:rPr lang="en-US" sz="1200">
                          <a:effectLst/>
                        </a:rPr>
                        <a:t> </a:t>
                      </a:r>
                      <a:r>
                        <a:rPr lang="en-US" sz="1400">
                          <a:effectLst/>
                        </a:rPr>
                        <a:t>Contributes to supporting Latinx student success</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51989" marR="51989" marT="0" marB="0"/>
                </a:tc>
                <a:tc>
                  <a:txBody>
                    <a:bodyPr/>
                    <a:lstStyle/>
                    <a:p>
                      <a:pPr marL="0" marR="0" algn="ctr">
                        <a:lnSpc>
                          <a:spcPct val="107000"/>
                        </a:lnSpc>
                        <a:spcBef>
                          <a:spcPts val="0"/>
                        </a:spcBef>
                        <a:spcAft>
                          <a:spcPts val="0"/>
                        </a:spcAft>
                      </a:pPr>
                      <a:r>
                        <a:rPr lang="en-US" sz="1200">
                          <a:effectLst/>
                        </a:rPr>
                        <a:t>Does contribute to supporting Latinx student success</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51989" marR="51989" marT="0" marB="0"/>
                </a:tc>
                <a:tc>
                  <a:txBody>
                    <a:bodyPr/>
                    <a:lstStyle/>
                    <a:p>
                      <a:pPr marL="0" marR="0" algn="ctr">
                        <a:lnSpc>
                          <a:spcPct val="107000"/>
                        </a:lnSpc>
                        <a:spcBef>
                          <a:spcPts val="0"/>
                        </a:spcBef>
                        <a:spcAft>
                          <a:spcPts val="0"/>
                        </a:spcAft>
                      </a:pPr>
                      <a:r>
                        <a:rPr lang="en-US" sz="1200">
                          <a:effectLst/>
                        </a:rPr>
                        <a:t>Minimally impacts supporting Latinx student success</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51989" marR="51989" marT="0" marB="0"/>
                </a:tc>
                <a:tc>
                  <a:txBody>
                    <a:bodyPr/>
                    <a:lstStyle/>
                    <a:p>
                      <a:pPr marL="0" marR="0" algn="ctr">
                        <a:lnSpc>
                          <a:spcPct val="107000"/>
                        </a:lnSpc>
                        <a:spcBef>
                          <a:spcPts val="0"/>
                        </a:spcBef>
                        <a:spcAft>
                          <a:spcPts val="0"/>
                        </a:spcAft>
                      </a:pPr>
                      <a:r>
                        <a:rPr lang="en-US" sz="1200">
                          <a:effectLst/>
                        </a:rPr>
                        <a:t>Moderately impacts supporting Latinx student success</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51989" marR="51989" marT="0" marB="0"/>
                </a:tc>
                <a:tc>
                  <a:txBody>
                    <a:bodyPr/>
                    <a:lstStyle/>
                    <a:p>
                      <a:pPr marL="0" marR="0" algn="ctr">
                        <a:lnSpc>
                          <a:spcPct val="107000"/>
                        </a:lnSpc>
                        <a:spcBef>
                          <a:spcPts val="0"/>
                        </a:spcBef>
                        <a:spcAft>
                          <a:spcPts val="0"/>
                        </a:spcAft>
                      </a:pPr>
                      <a:r>
                        <a:rPr lang="en-US" sz="1200">
                          <a:effectLst/>
                        </a:rPr>
                        <a:t>Directly and significantly</a:t>
                      </a:r>
                      <a:br>
                        <a:rPr lang="en-US" sz="1200">
                          <a:effectLst/>
                        </a:rPr>
                      </a:br>
                      <a:r>
                        <a:rPr lang="en-US" sz="1200">
                          <a:effectLst/>
                        </a:rPr>
                        <a:t>supporting Latinx student success</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51989" marR="51989" marT="0" marB="0"/>
                </a:tc>
                <a:tc>
                  <a:txBody>
                    <a:bodyPr/>
                    <a:lstStyle/>
                    <a:p>
                      <a:pPr marL="0" marR="0" algn="ctr">
                        <a:lnSpc>
                          <a:spcPct val="107000"/>
                        </a:lnSpc>
                        <a:spcBef>
                          <a:spcPts val="0"/>
                        </a:spcBef>
                        <a:spcAft>
                          <a:spcPts val="0"/>
                        </a:spcAft>
                      </a:pPr>
                      <a:r>
                        <a:rPr lang="en-US" sz="1400" dirty="0">
                          <a:effectLst/>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1989" marR="51989" marT="0" marB="0"/>
                </a:tc>
                <a:extLst>
                  <a:ext uri="{0D108BD9-81ED-4DB2-BD59-A6C34878D82A}">
                    <a16:rowId xmlns:a16="http://schemas.microsoft.com/office/drawing/2014/main" val="4111634357"/>
                  </a:ext>
                </a:extLst>
              </a:tr>
            </a:tbl>
          </a:graphicData>
        </a:graphic>
      </p:graphicFrame>
    </p:spTree>
    <p:extLst>
      <p:ext uri="{BB962C8B-B14F-4D97-AF65-F5344CB8AC3E}">
        <p14:creationId xmlns:p14="http://schemas.microsoft.com/office/powerpoint/2010/main" val="105917912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New Cycle for the Comprehensive Program Review Process</a:t>
            </a:r>
          </a:p>
        </p:txBody>
      </p:sp>
      <p:sp>
        <p:nvSpPr>
          <p:cNvPr id="3" name="Content Placeholder 2"/>
          <p:cNvSpPr>
            <a:spLocks noGrp="1"/>
          </p:cNvSpPr>
          <p:nvPr>
            <p:ph idx="1"/>
          </p:nvPr>
        </p:nvSpPr>
        <p:spPr/>
        <p:txBody>
          <a:bodyPr/>
          <a:lstStyle/>
          <a:p>
            <a:pPr marL="0" indent="0">
              <a:buNone/>
            </a:pPr>
            <a:r>
              <a:rPr lang="en-US" dirty="0" smtClean="0"/>
              <a:t>Administrative Program Review</a:t>
            </a:r>
            <a:endParaRPr lang="en-US" dirty="0"/>
          </a:p>
        </p:txBody>
      </p:sp>
      <p:pic>
        <p:nvPicPr>
          <p:cNvPr id="4" name="Picture 3"/>
          <p:cNvPicPr>
            <a:picLocks noChangeAspect="1"/>
          </p:cNvPicPr>
          <p:nvPr/>
        </p:nvPicPr>
        <p:blipFill>
          <a:blip r:embed="rId2"/>
          <a:stretch>
            <a:fillRect/>
          </a:stretch>
        </p:blipFill>
        <p:spPr>
          <a:xfrm>
            <a:off x="1177340" y="2653966"/>
            <a:ext cx="9919330" cy="2359192"/>
          </a:xfrm>
          <a:prstGeom prst="rect">
            <a:avLst/>
          </a:prstGeom>
        </p:spPr>
      </p:pic>
    </p:spTree>
    <p:extLst>
      <p:ext uri="{BB962C8B-B14F-4D97-AF65-F5344CB8AC3E}">
        <p14:creationId xmlns:p14="http://schemas.microsoft.com/office/powerpoint/2010/main" val="99453248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29551A415522C74CB2195B1A777E9A7C" ma:contentTypeVersion="13" ma:contentTypeDescription="Create a new document." ma:contentTypeScope="" ma:versionID="618bc19bae1ae606cfd6804c8e2176d6">
  <xsd:schema xmlns:xsd="http://www.w3.org/2001/XMLSchema" xmlns:xs="http://www.w3.org/2001/XMLSchema" xmlns:p="http://schemas.microsoft.com/office/2006/metadata/properties" xmlns:ns3="2bc55ecc-363e-43e9-bfac-4ba2e86f45ee" xmlns:ns4="bb5bbb0b-6c89-44d7-be61-0adfe653f983" targetNamespace="http://schemas.microsoft.com/office/2006/metadata/properties" ma:root="true" ma:fieldsID="e0599e1f8396ab867dd6a01ab5d3ef8a" ns3:_="" ns4:_="">
    <xsd:import namespace="2bc55ecc-363e-43e9-bfac-4ba2e86f45ee"/>
    <xsd:import namespace="bb5bbb0b-6c89-44d7-be61-0adfe653f983"/>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EventHashCode" minOccurs="0"/>
                <xsd:element ref="ns3:MediaServiceGenerationTime" minOccurs="0"/>
                <xsd:element ref="ns3:MediaServiceDateTaken" minOccurs="0"/>
                <xsd:element ref="ns3:MediaServiceLocation" minOccurs="0"/>
                <xsd:element ref="ns4:SharedWithUsers" minOccurs="0"/>
                <xsd:element ref="ns4:SharedWithDetails" minOccurs="0"/>
                <xsd:element ref="ns4:SharingHintHash"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bc55ecc-363e-43e9-bfac-4ba2e86f45e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bb5bbb0b-6c89-44d7-be61-0adfe653f983"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SharingHintHash" ma:index="18"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8B2DB89-2A2A-4EF9-95A4-F8200717AAA0}">
  <ds:schemaRefs>
    <ds:schemaRef ds:uri="http://schemas.microsoft.com/sharepoint/v3/contenttype/forms"/>
  </ds:schemaRefs>
</ds:datastoreItem>
</file>

<file path=customXml/itemProps2.xml><?xml version="1.0" encoding="utf-8"?>
<ds:datastoreItem xmlns:ds="http://schemas.openxmlformats.org/officeDocument/2006/customXml" ds:itemID="{AB19692B-8864-4504-85C3-0A4F7B70BEBE}">
  <ds:schemaRefs>
    <ds:schemaRef ds:uri="http://purl.org/dc/elements/1.1/"/>
    <ds:schemaRef ds:uri="2bc55ecc-363e-43e9-bfac-4ba2e86f45ee"/>
    <ds:schemaRef ds:uri="http://purl.org/dc/dcmitype/"/>
    <ds:schemaRef ds:uri="bb5bbb0b-6c89-44d7-be61-0adfe653f983"/>
    <ds:schemaRef ds:uri="http://schemas.microsoft.com/office/infopath/2007/PartnerControls"/>
    <ds:schemaRef ds:uri="http://purl.org/dc/terms/"/>
    <ds:schemaRef ds:uri="http://schemas.microsoft.com/office/2006/documentManagement/types"/>
    <ds:schemaRef ds:uri="http://schemas.openxmlformats.org/package/2006/metadata/core-properties"/>
    <ds:schemaRef ds:uri="http://schemas.microsoft.com/office/2006/metadata/properties"/>
    <ds:schemaRef ds:uri="http://www.w3.org/XML/1998/namespace"/>
  </ds:schemaRefs>
</ds:datastoreItem>
</file>

<file path=customXml/itemProps3.xml><?xml version="1.0" encoding="utf-8"?>
<ds:datastoreItem xmlns:ds="http://schemas.openxmlformats.org/officeDocument/2006/customXml" ds:itemID="{0DA6F514-D25F-4708-87AB-1295B927BC4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bc55ecc-363e-43e9-bfac-4ba2e86f45ee"/>
    <ds:schemaRef ds:uri="bb5bbb0b-6c89-44d7-be61-0adfe653f98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623</TotalTime>
  <Words>1404</Words>
  <Application>Microsoft Office PowerPoint</Application>
  <PresentationFormat>Widescreen</PresentationFormat>
  <Paragraphs>163</Paragraphs>
  <Slides>15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Calibri</vt:lpstr>
      <vt:lpstr>Calibri Light</vt:lpstr>
      <vt:lpstr>Source Sans Pro</vt:lpstr>
      <vt:lpstr>Times New Roman</vt:lpstr>
      <vt:lpstr>Office Theme</vt:lpstr>
      <vt:lpstr>Program Review Work Group Recommendations &amp; Updates for the Planning &amp; Budgeting Council (PBC)</vt:lpstr>
      <vt:lpstr>Work Group Responsibilities</vt:lpstr>
      <vt:lpstr>PBC Responsibilities</vt:lpstr>
      <vt:lpstr>Recommendations &amp; Updates</vt:lpstr>
      <vt:lpstr>PowerPoint Presentation</vt:lpstr>
      <vt:lpstr>Program Review Due Dates  (proposed for 2021-22)</vt:lpstr>
      <vt:lpstr>Extension and deferral process (proposed)</vt:lpstr>
      <vt:lpstr>PowerPoint Presentation</vt:lpstr>
      <vt:lpstr>New Cycle for the Comprehensive Program Review Process</vt:lpstr>
      <vt:lpstr>New Cycle for the Comprehensive Program Review Process</vt:lpstr>
      <vt:lpstr>New Cycle for the Comprehensive Program Review Process</vt:lpstr>
      <vt:lpstr>Programs (new and re-assigned)</vt:lpstr>
      <vt:lpstr>Updated Student Services Questions (SSPC)</vt:lpstr>
      <vt:lpstr>Instructional Program Review Questions (IPC)</vt:lpstr>
      <vt:lpstr>Clarification of Resource Request Process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Joint College-wide Program Review Improvement Task Force</dc:title>
  <dc:creator>Engel, Karen</dc:creator>
  <cp:lastModifiedBy>Engel, Karen</cp:lastModifiedBy>
  <cp:revision>40</cp:revision>
  <dcterms:created xsi:type="dcterms:W3CDTF">2020-08-31T19:36:23Z</dcterms:created>
  <dcterms:modified xsi:type="dcterms:W3CDTF">2021-04-16T20:59:06Z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0x01010029551A415522C74CB2195B1A777E9A7C</vt:lpwstr>
  </property>
</Properties>
</file>