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6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3" r:id="rId5"/>
    <p:sldId id="264" r:id="rId6"/>
    <p:sldId id="257" r:id="rId7"/>
    <p:sldId id="265" r:id="rId8"/>
    <p:sldId id="267" r:id="rId9"/>
    <p:sldId id="268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8B14"/>
    <a:srgbClr val="969696"/>
    <a:srgbClr val="75B355"/>
    <a:srgbClr val="CC5252"/>
    <a:srgbClr val="7E99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Data/College/College%20Demographics%20Data%20Nov%202%20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2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3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4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Microsoft_Excel_Worksheet5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Summary!$A$2</c:f>
              <c:strCache>
                <c:ptCount val="1"/>
                <c:pt idx="0">
                  <c:v>Students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Summary!$B$1:$E$1</c:f>
              <c:strCache>
                <c:ptCount val="4"/>
                <c:pt idx="0">
                  <c:v>Hispanic/Latinx (any race)</c:v>
                </c:pt>
                <c:pt idx="1">
                  <c:v>Black or African American</c:v>
                </c:pt>
                <c:pt idx="2">
                  <c:v>Asian, Pacific Islander, Native American</c:v>
                </c:pt>
                <c:pt idx="3">
                  <c:v>White, Non-Hispanic</c:v>
                </c:pt>
              </c:strCache>
            </c:strRef>
          </c:cat>
          <c:val>
            <c:numRef>
              <c:f>Summary!$B$2:$E$2</c:f>
              <c:numCache>
                <c:formatCode>0%</c:formatCode>
                <c:ptCount val="4"/>
                <c:pt idx="0">
                  <c:v>0.44</c:v>
                </c:pt>
                <c:pt idx="1">
                  <c:v>0.03</c:v>
                </c:pt>
                <c:pt idx="2">
                  <c:v>0.18</c:v>
                </c:pt>
                <c:pt idx="3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F8-423B-81B6-7B280417D898}"/>
            </c:ext>
          </c:extLst>
        </c:ser>
        <c:ser>
          <c:idx val="1"/>
          <c:order val="1"/>
          <c:tx>
            <c:strRef>
              <c:f>Summary!$A$3</c:f>
              <c:strCache>
                <c:ptCount val="1"/>
                <c:pt idx="0">
                  <c:v>Community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Summary!$B$1:$E$1</c:f>
              <c:strCache>
                <c:ptCount val="4"/>
                <c:pt idx="0">
                  <c:v>Hispanic/Latinx (any race)</c:v>
                </c:pt>
                <c:pt idx="1">
                  <c:v>Black or African American</c:v>
                </c:pt>
                <c:pt idx="2">
                  <c:v>Asian, Pacific Islander, Native American</c:v>
                </c:pt>
                <c:pt idx="3">
                  <c:v>White, Non-Hispanic</c:v>
                </c:pt>
              </c:strCache>
            </c:strRef>
          </c:cat>
          <c:val>
            <c:numRef>
              <c:f>Summary!$B$3:$E$3</c:f>
              <c:numCache>
                <c:formatCode>0%</c:formatCode>
                <c:ptCount val="4"/>
                <c:pt idx="0">
                  <c:v>0.24</c:v>
                </c:pt>
                <c:pt idx="1">
                  <c:v>2.1000000000000001E-2</c:v>
                </c:pt>
                <c:pt idx="2">
                  <c:v>0.31</c:v>
                </c:pt>
                <c:pt idx="3">
                  <c:v>0.38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F8-423B-81B6-7B280417D898}"/>
            </c:ext>
          </c:extLst>
        </c:ser>
        <c:ser>
          <c:idx val="2"/>
          <c:order val="2"/>
          <c:tx>
            <c:strRef>
              <c:f>Summary!$A$4</c:f>
              <c:strCache>
                <c:ptCount val="1"/>
                <c:pt idx="0">
                  <c:v>Employees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Summary!$B$1:$E$1</c:f>
              <c:strCache>
                <c:ptCount val="4"/>
                <c:pt idx="0">
                  <c:v>Hispanic/Latinx (any race)</c:v>
                </c:pt>
                <c:pt idx="1">
                  <c:v>Black or African American</c:v>
                </c:pt>
                <c:pt idx="2">
                  <c:v>Asian, Pacific Islander, Native American</c:v>
                </c:pt>
                <c:pt idx="3">
                  <c:v>White, Non-Hispanic</c:v>
                </c:pt>
              </c:strCache>
            </c:strRef>
          </c:cat>
          <c:val>
            <c:numRef>
              <c:f>Summary!$B$4:$E$4</c:f>
              <c:numCache>
                <c:formatCode>0%</c:formatCode>
                <c:ptCount val="4"/>
                <c:pt idx="0">
                  <c:v>0.23</c:v>
                </c:pt>
                <c:pt idx="1">
                  <c:v>0.1</c:v>
                </c:pt>
                <c:pt idx="2">
                  <c:v>0.11</c:v>
                </c:pt>
                <c:pt idx="3">
                  <c:v>0.47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F8-423B-81B6-7B280417D89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40596831"/>
        <c:axId val="640615551"/>
      </c:barChart>
      <c:catAx>
        <c:axId val="6405968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0615551"/>
        <c:crosses val="autoZero"/>
        <c:auto val="1"/>
        <c:lblAlgn val="ctr"/>
        <c:lblOffset val="100"/>
        <c:noMultiLvlLbl val="0"/>
      </c:catAx>
      <c:valAx>
        <c:axId val="6406155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05968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/>
              <a:t>Gender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2.48015873015873E-3"/>
                  <c:y val="-0.1132490862294858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3B3-4539-9F07-7AA4DC0C18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 charts'!$B$4:$B$6</c:f>
              <c:strCache>
                <c:ptCount val="3"/>
                <c:pt idx="0">
                  <c:v>Male</c:v>
                </c:pt>
                <c:pt idx="1">
                  <c:v>Unreported Gender</c:v>
                </c:pt>
                <c:pt idx="2">
                  <c:v>Female</c:v>
                </c:pt>
              </c:strCache>
            </c:strRef>
          </c:cat>
          <c:val>
            <c:numRef>
              <c:f>'DI charts'!$C$4:$C$6</c:f>
              <c:numCache>
                <c:formatCode>General</c:formatCode>
                <c:ptCount val="3"/>
                <c:pt idx="0">
                  <c:v>-782</c:v>
                </c:pt>
                <c:pt idx="1">
                  <c:v>-30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B3-4539-9F07-7AA4DC0C187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03080847"/>
        <c:axId val="503082511"/>
      </c:barChart>
      <c:catAx>
        <c:axId val="5030808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082511"/>
        <c:crosses val="autoZero"/>
        <c:auto val="1"/>
        <c:lblAlgn val="ctr"/>
        <c:lblOffset val="100"/>
        <c:noMultiLvlLbl val="0"/>
      </c:catAx>
      <c:valAx>
        <c:axId val="50308251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0808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ysClr val="windowText" lastClr="000000"/>
      </a:solidFill>
    </a:ln>
    <a:effectLst/>
  </c:spPr>
  <c:txPr>
    <a:bodyPr/>
    <a:lstStyle/>
    <a:p>
      <a:pPr>
        <a:defRPr sz="1400"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Race/Ethnicity by Gender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'DI charts'!$D$14:$S$15</c:f>
              <c:multiLvlStrCache>
                <c:ptCount val="16"/>
                <c:lvl>
                  <c:pt idx="0">
                    <c:v>Overall</c:v>
                  </c:pt>
                  <c:pt idx="1">
                    <c:v>Male</c:v>
                  </c:pt>
                  <c:pt idx="2">
                    <c:v>Female</c:v>
                  </c:pt>
                  <c:pt idx="3">
                    <c:v>Unknown Gender</c:v>
                  </c:pt>
                  <c:pt idx="4">
                    <c:v>Overall</c:v>
                  </c:pt>
                  <c:pt idx="5">
                    <c:v>Male</c:v>
                  </c:pt>
                  <c:pt idx="6">
                    <c:v>Female</c:v>
                  </c:pt>
                  <c:pt idx="7">
                    <c:v>Unknown Gender</c:v>
                  </c:pt>
                  <c:pt idx="8">
                    <c:v>Overall</c:v>
                  </c:pt>
                  <c:pt idx="9">
                    <c:v>Male</c:v>
                  </c:pt>
                  <c:pt idx="10">
                    <c:v>Female</c:v>
                  </c:pt>
                  <c:pt idx="11">
                    <c:v>Unknown Gender</c:v>
                  </c:pt>
                  <c:pt idx="12">
                    <c:v>Overall</c:v>
                  </c:pt>
                  <c:pt idx="13">
                    <c:v>Male</c:v>
                  </c:pt>
                  <c:pt idx="14">
                    <c:v>Female</c:v>
                  </c:pt>
                  <c:pt idx="15">
                    <c:v>Unknown Gender</c:v>
                  </c:pt>
                </c:lvl>
                <c:lvl>
                  <c:pt idx="0">
                    <c:v>Asian</c:v>
                  </c:pt>
                  <c:pt idx="4">
                    <c:v>Unknown Race/Ethnicity</c:v>
                  </c:pt>
                  <c:pt idx="8">
                    <c:v>White</c:v>
                  </c:pt>
                  <c:pt idx="12">
                    <c:v>American Indian/Alaskan Native</c:v>
                  </c:pt>
                </c:lvl>
              </c:multiLvlStrCache>
            </c:multiLvlStrRef>
          </c:cat>
          <c:val>
            <c:numRef>
              <c:f>'DI charts'!$D$16:$S$16</c:f>
              <c:numCache>
                <c:formatCode>General</c:formatCode>
                <c:ptCount val="16"/>
                <c:pt idx="0">
                  <c:v>-414</c:v>
                </c:pt>
                <c:pt idx="1">
                  <c:v>-273</c:v>
                </c:pt>
                <c:pt idx="2">
                  <c:v>-71</c:v>
                </c:pt>
                <c:pt idx="3">
                  <c:v>0</c:v>
                </c:pt>
                <c:pt idx="4">
                  <c:v>-310</c:v>
                </c:pt>
                <c:pt idx="5">
                  <c:v>-250</c:v>
                </c:pt>
                <c:pt idx="6">
                  <c:v>0</c:v>
                </c:pt>
                <c:pt idx="7">
                  <c:v>-27</c:v>
                </c:pt>
                <c:pt idx="8">
                  <c:v>0</c:v>
                </c:pt>
                <c:pt idx="9">
                  <c:v>-80</c:v>
                </c:pt>
                <c:pt idx="10">
                  <c:v>0</c:v>
                </c:pt>
                <c:pt idx="11">
                  <c:v>0</c:v>
                </c:pt>
                <c:pt idx="12">
                  <c:v>-11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2A-46F1-BD63-E9B25957091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0389263"/>
        <c:axId val="503075439"/>
      </c:barChart>
      <c:catAx>
        <c:axId val="650389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075439"/>
        <c:crosses val="autoZero"/>
        <c:auto val="1"/>
        <c:lblAlgn val="ctr"/>
        <c:lblOffset val="100"/>
        <c:noMultiLvlLbl val="0"/>
      </c:catAx>
      <c:valAx>
        <c:axId val="5030754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03892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ysClr val="windowText" lastClr="000000"/>
      </a:solidFill>
    </a:ln>
    <a:effectLst/>
  </c:spPr>
  <c:txPr>
    <a:bodyPr/>
    <a:lstStyle/>
    <a:p>
      <a:pPr>
        <a:defRPr sz="1200"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0171457387796639E-3"/>
                  <c:y val="-0.1153602596665582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CF4-42F0-B54D-2100A01956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 charts'!$B$54:$B$55</c:f>
              <c:strCache>
                <c:ptCount val="2"/>
                <c:pt idx="0">
                  <c:v>Homeless Youth</c:v>
                </c:pt>
                <c:pt idx="1">
                  <c:v>LGBTQ</c:v>
                </c:pt>
              </c:strCache>
            </c:strRef>
          </c:cat>
          <c:val>
            <c:numRef>
              <c:f>'DI charts'!$C$54:$C$55</c:f>
              <c:numCache>
                <c:formatCode>General</c:formatCode>
                <c:ptCount val="2"/>
                <c:pt idx="0">
                  <c:v>-16</c:v>
                </c:pt>
                <c:pt idx="1">
                  <c:v>-272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F4-42F0-B54D-2100A01956D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50389679"/>
        <c:axId val="712388399"/>
      </c:barChart>
      <c:catAx>
        <c:axId val="6503896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2388399"/>
        <c:crosses val="autoZero"/>
        <c:auto val="1"/>
        <c:lblAlgn val="ctr"/>
        <c:lblOffset val="100"/>
        <c:noMultiLvlLbl val="0"/>
      </c:catAx>
      <c:valAx>
        <c:axId val="71238839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03896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ysClr val="windowText" lastClr="000000"/>
      </a:solidFill>
    </a:ln>
    <a:effectLst/>
  </c:spPr>
  <c:txPr>
    <a:bodyPr/>
    <a:lstStyle/>
    <a:p>
      <a:pPr>
        <a:defRPr sz="1400"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Age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 charts'!$B$39:$B$42</c:f>
              <c:strCache>
                <c:ptCount val="4"/>
                <c:pt idx="0">
                  <c:v>Ages 20-24</c:v>
                </c:pt>
                <c:pt idx="1">
                  <c:v>Ages 25-29</c:v>
                </c:pt>
                <c:pt idx="2">
                  <c:v>Ages 30-34</c:v>
                </c:pt>
                <c:pt idx="3">
                  <c:v>Ages 35-39</c:v>
                </c:pt>
              </c:strCache>
            </c:strRef>
          </c:cat>
          <c:val>
            <c:numRef>
              <c:f>'DI charts'!$C$39:$C$42</c:f>
              <c:numCache>
                <c:formatCode>General</c:formatCode>
                <c:ptCount val="4"/>
                <c:pt idx="0">
                  <c:v>-188</c:v>
                </c:pt>
                <c:pt idx="1">
                  <c:v>-114</c:v>
                </c:pt>
                <c:pt idx="2">
                  <c:v>-142</c:v>
                </c:pt>
                <c:pt idx="3">
                  <c:v>-56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81-47F9-AAED-375D576428E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03087087"/>
        <c:axId val="503081679"/>
      </c:barChart>
      <c:catAx>
        <c:axId val="5030870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081679"/>
        <c:crosses val="autoZero"/>
        <c:auto val="1"/>
        <c:lblAlgn val="ctr"/>
        <c:lblOffset val="100"/>
        <c:noMultiLvlLbl val="0"/>
      </c:catAx>
      <c:valAx>
        <c:axId val="50308167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0870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ysClr val="windowText" lastClr="000000"/>
      </a:solidFill>
    </a:ln>
    <a:effectLst/>
  </c:spPr>
  <c:txPr>
    <a:bodyPr/>
    <a:lstStyle/>
    <a:p>
      <a:pPr>
        <a:defRPr sz="1200"/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 charts'!$B$66</c:f>
              <c:strCache>
                <c:ptCount val="1"/>
                <c:pt idx="0">
                  <c:v>Ages 25-29</c:v>
                </c:pt>
              </c:strCache>
            </c:strRef>
          </c:cat>
          <c:val>
            <c:numRef>
              <c:f>'DI charts'!$C$66</c:f>
              <c:numCache>
                <c:formatCode>General</c:formatCode>
                <c:ptCount val="1"/>
                <c:pt idx="0">
                  <c:v>-34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59-4FD3-AA5C-333C0662BB4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58484912"/>
        <c:axId val="1358472432"/>
      </c:barChart>
      <c:catAx>
        <c:axId val="1358484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8472432"/>
        <c:crosses val="autoZero"/>
        <c:auto val="1"/>
        <c:lblAlgn val="ctr"/>
        <c:lblOffset val="100"/>
        <c:noMultiLvlLbl val="0"/>
      </c:catAx>
      <c:valAx>
        <c:axId val="13584724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8484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ysClr val="windowText" lastClr="000000"/>
      </a:solidFill>
    </a:ln>
    <a:effectLst/>
  </c:spPr>
  <c:txPr>
    <a:bodyPr/>
    <a:lstStyle/>
    <a:p>
      <a:pPr>
        <a:defRPr sz="1400"/>
      </a:pPr>
      <a:endParaRPr lang="en-US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Race/Ethnicity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'DI charts'!$Y$14:$AN$15</c:f>
              <c:multiLvlStrCache>
                <c:ptCount val="16"/>
                <c:lvl>
                  <c:pt idx="0">
                    <c:v>Overall</c:v>
                  </c:pt>
                  <c:pt idx="1">
                    <c:v>Male</c:v>
                  </c:pt>
                  <c:pt idx="2">
                    <c:v>Female</c:v>
                  </c:pt>
                  <c:pt idx="3">
                    <c:v>Unknown Gender</c:v>
                  </c:pt>
                  <c:pt idx="4">
                    <c:v>Overall</c:v>
                  </c:pt>
                  <c:pt idx="5">
                    <c:v>Male</c:v>
                  </c:pt>
                  <c:pt idx="6">
                    <c:v>Female</c:v>
                  </c:pt>
                  <c:pt idx="7">
                    <c:v>Unknown Gender</c:v>
                  </c:pt>
                  <c:pt idx="8">
                    <c:v>Overall</c:v>
                  </c:pt>
                  <c:pt idx="9">
                    <c:v>Male</c:v>
                  </c:pt>
                  <c:pt idx="10">
                    <c:v>Female</c:v>
                  </c:pt>
                  <c:pt idx="11">
                    <c:v>Unknown Gender</c:v>
                  </c:pt>
                  <c:pt idx="12">
                    <c:v>Overall</c:v>
                  </c:pt>
                  <c:pt idx="13">
                    <c:v>Male</c:v>
                  </c:pt>
                  <c:pt idx="14">
                    <c:v>Female</c:v>
                  </c:pt>
                  <c:pt idx="15">
                    <c:v>Unknown Gender</c:v>
                  </c:pt>
                </c:lvl>
                <c:lvl>
                  <c:pt idx="0">
                    <c:v>Asian</c:v>
                  </c:pt>
                  <c:pt idx="4">
                    <c:v>Filipino</c:v>
                  </c:pt>
                  <c:pt idx="8">
                    <c:v>Black/African American</c:v>
                  </c:pt>
                  <c:pt idx="12">
                    <c:v>Multirace</c:v>
                  </c:pt>
                </c:lvl>
              </c:multiLvlStrCache>
            </c:multiLvlStrRef>
          </c:cat>
          <c:val>
            <c:numRef>
              <c:f>'DI charts'!$Y$16:$AN$16</c:f>
              <c:numCache>
                <c:formatCode>General</c:formatCode>
                <c:ptCount val="16"/>
                <c:pt idx="0">
                  <c:v>-57</c:v>
                </c:pt>
                <c:pt idx="1">
                  <c:v>-28</c:v>
                </c:pt>
                <c:pt idx="2">
                  <c:v>-20</c:v>
                </c:pt>
                <c:pt idx="3">
                  <c:v>0</c:v>
                </c:pt>
                <c:pt idx="4">
                  <c:v>-41</c:v>
                </c:pt>
                <c:pt idx="5">
                  <c:v>-18</c:v>
                </c:pt>
                <c:pt idx="6">
                  <c:v>-21</c:v>
                </c:pt>
                <c:pt idx="7">
                  <c:v>-27</c:v>
                </c:pt>
                <c:pt idx="8">
                  <c:v>-57</c:v>
                </c:pt>
                <c:pt idx="9">
                  <c:v>0</c:v>
                </c:pt>
                <c:pt idx="10">
                  <c:v>-15</c:v>
                </c:pt>
                <c:pt idx="11">
                  <c:v>0</c:v>
                </c:pt>
                <c:pt idx="12">
                  <c:v>-21</c:v>
                </c:pt>
                <c:pt idx="13">
                  <c:v>-12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8D-44A0-B332-344B6954214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49107520"/>
        <c:axId val="649108352"/>
      </c:barChart>
      <c:catAx>
        <c:axId val="649107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9108352"/>
        <c:crosses val="autoZero"/>
        <c:auto val="1"/>
        <c:lblAlgn val="ctr"/>
        <c:lblOffset val="100"/>
        <c:noMultiLvlLbl val="0"/>
      </c:catAx>
      <c:valAx>
        <c:axId val="6491083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9107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ysClr val="windowText" lastClr="000000"/>
      </a:solidFill>
    </a:ln>
    <a:effectLst/>
  </c:spPr>
  <c:txPr>
    <a:bodyPr/>
    <a:lstStyle/>
    <a:p>
      <a:pPr>
        <a:defRPr sz="1400"/>
      </a:pPr>
      <a:endParaRPr lang="en-US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 charts'!$B$74:$B$75</c:f>
              <c:strCache>
                <c:ptCount val="2"/>
                <c:pt idx="0">
                  <c:v>Foster Youth</c:v>
                </c:pt>
                <c:pt idx="1">
                  <c:v>LGBTQ</c:v>
                </c:pt>
              </c:strCache>
            </c:strRef>
          </c:cat>
          <c:val>
            <c:numRef>
              <c:f>'DI charts'!$C$74:$C$75</c:f>
              <c:numCache>
                <c:formatCode>General</c:formatCode>
                <c:ptCount val="2"/>
                <c:pt idx="0">
                  <c:v>-8</c:v>
                </c:pt>
                <c:pt idx="1">
                  <c:v>-12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77-46B1-BFBF-36D526141E1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67657808"/>
        <c:axId val="1367654064"/>
      </c:barChart>
      <c:catAx>
        <c:axId val="1367657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7654064"/>
        <c:crosses val="autoZero"/>
        <c:auto val="1"/>
        <c:lblAlgn val="ctr"/>
        <c:lblOffset val="100"/>
        <c:noMultiLvlLbl val="0"/>
      </c:catAx>
      <c:valAx>
        <c:axId val="13676540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67657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ysClr val="windowText" lastClr="000000"/>
      </a:solidFill>
    </a:ln>
    <a:effectLst/>
  </c:spPr>
  <c:txPr>
    <a:bodyPr/>
    <a:lstStyle/>
    <a:p>
      <a:pPr>
        <a:defRPr sz="1400"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6F8B-3294-4852-9DF4-CF71BFBD6B6F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4BB9-9C14-4013-A0B7-67E11938D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240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6F8B-3294-4852-9DF4-CF71BFBD6B6F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4BB9-9C14-4013-A0B7-67E11938D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957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6F8B-3294-4852-9DF4-CF71BFBD6B6F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4BB9-9C14-4013-A0B7-67E11938D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718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6F8B-3294-4852-9DF4-CF71BFBD6B6F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4BB9-9C14-4013-A0B7-67E11938D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30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6F8B-3294-4852-9DF4-CF71BFBD6B6F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4BB9-9C14-4013-A0B7-67E11938D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36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6F8B-3294-4852-9DF4-CF71BFBD6B6F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4BB9-9C14-4013-A0B7-67E11938D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401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6F8B-3294-4852-9DF4-CF71BFBD6B6F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4BB9-9C14-4013-A0B7-67E11938D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999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6F8B-3294-4852-9DF4-CF71BFBD6B6F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4BB9-9C14-4013-A0B7-67E11938D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333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6F8B-3294-4852-9DF4-CF71BFBD6B6F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4BB9-9C14-4013-A0B7-67E11938D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77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6F8B-3294-4852-9DF4-CF71BFBD6B6F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4BB9-9C14-4013-A0B7-67E11938D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08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A6F8B-3294-4852-9DF4-CF71BFBD6B6F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B4BB9-9C14-4013-A0B7-67E11938D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318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A6F8B-3294-4852-9DF4-CF71BFBD6B6F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B4BB9-9C14-4013-A0B7-67E11938D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408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7141" y="1122363"/>
            <a:ext cx="10963175" cy="2387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Student Equity &amp; Achievement Plan:  </a:t>
            </a:r>
            <a:br>
              <a:rPr lang="en-US" dirty="0" smtClean="0"/>
            </a:br>
            <a:r>
              <a:rPr lang="en-US" dirty="0" smtClean="0"/>
              <a:t>Annual Report 2019-20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741010"/>
          </a:xfrm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sz="3100" b="1" dirty="0" smtClean="0"/>
              <a:t>Planning &amp; Budgeting Council</a:t>
            </a:r>
          </a:p>
          <a:p>
            <a:r>
              <a:rPr lang="en-US" sz="3100" b="1" dirty="0" smtClean="0"/>
              <a:t>December 16, 2020</a:t>
            </a:r>
          </a:p>
          <a:p>
            <a:endParaRPr lang="en-US" dirty="0"/>
          </a:p>
          <a:p>
            <a:r>
              <a:rPr lang="en-US" i="1" dirty="0" smtClean="0"/>
              <a:t>Prepared by:</a:t>
            </a:r>
          </a:p>
          <a:p>
            <a:r>
              <a:rPr lang="en-US" dirty="0" smtClean="0"/>
              <a:t>David Reed, Dean of ASLT</a:t>
            </a:r>
          </a:p>
          <a:p>
            <a:r>
              <a:rPr lang="en-US" dirty="0" smtClean="0"/>
              <a:t>Max Hartman, Dean of Counseling</a:t>
            </a:r>
          </a:p>
          <a:p>
            <a:r>
              <a:rPr lang="en-US" dirty="0" smtClean="0"/>
              <a:t>Karen Engel, Dean of PRIE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9237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180703" y="0"/>
            <a:ext cx="3892378" cy="9144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299622" y="0"/>
            <a:ext cx="3892378" cy="914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454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163648"/>
              </p:ext>
            </p:extLst>
          </p:nvPr>
        </p:nvGraphicFramePr>
        <p:xfrm>
          <a:off x="0" y="0"/>
          <a:ext cx="12192001" cy="6921074"/>
        </p:xfrm>
        <a:graphic>
          <a:graphicData uri="http://schemas.openxmlformats.org/drawingml/2006/table">
            <a:tbl>
              <a:tblPr/>
              <a:tblGrid>
                <a:gridCol w="1584211">
                  <a:extLst>
                    <a:ext uri="{9D8B030D-6E8A-4147-A177-3AD203B41FA5}">
                      <a16:colId xmlns:a16="http://schemas.microsoft.com/office/drawing/2014/main" val="645380005"/>
                    </a:ext>
                  </a:extLst>
                </a:gridCol>
                <a:gridCol w="3628698">
                  <a:extLst>
                    <a:ext uri="{9D8B030D-6E8A-4147-A177-3AD203B41FA5}">
                      <a16:colId xmlns:a16="http://schemas.microsoft.com/office/drawing/2014/main" val="4114251158"/>
                    </a:ext>
                  </a:extLst>
                </a:gridCol>
                <a:gridCol w="1990968">
                  <a:extLst>
                    <a:ext uri="{9D8B030D-6E8A-4147-A177-3AD203B41FA5}">
                      <a16:colId xmlns:a16="http://schemas.microsoft.com/office/drawing/2014/main" val="4056439228"/>
                    </a:ext>
                  </a:extLst>
                </a:gridCol>
                <a:gridCol w="1070413">
                  <a:extLst>
                    <a:ext uri="{9D8B030D-6E8A-4147-A177-3AD203B41FA5}">
                      <a16:colId xmlns:a16="http://schemas.microsoft.com/office/drawing/2014/main" val="883139960"/>
                    </a:ext>
                  </a:extLst>
                </a:gridCol>
                <a:gridCol w="952667">
                  <a:extLst>
                    <a:ext uri="{9D8B030D-6E8A-4147-A177-3AD203B41FA5}">
                      <a16:colId xmlns:a16="http://schemas.microsoft.com/office/drawing/2014/main" val="4037877718"/>
                    </a:ext>
                  </a:extLst>
                </a:gridCol>
                <a:gridCol w="974076">
                  <a:extLst>
                    <a:ext uri="{9D8B030D-6E8A-4147-A177-3AD203B41FA5}">
                      <a16:colId xmlns:a16="http://schemas.microsoft.com/office/drawing/2014/main" val="2097751483"/>
                    </a:ext>
                  </a:extLst>
                </a:gridCol>
                <a:gridCol w="995484">
                  <a:extLst>
                    <a:ext uri="{9D8B030D-6E8A-4147-A177-3AD203B41FA5}">
                      <a16:colId xmlns:a16="http://schemas.microsoft.com/office/drawing/2014/main" val="699350576"/>
                    </a:ext>
                  </a:extLst>
                </a:gridCol>
                <a:gridCol w="995484">
                  <a:extLst>
                    <a:ext uri="{9D8B030D-6E8A-4147-A177-3AD203B41FA5}">
                      <a16:colId xmlns:a16="http://schemas.microsoft.com/office/drawing/2014/main" val="588079145"/>
                    </a:ext>
                  </a:extLst>
                </a:gridCol>
              </a:tblGrid>
              <a:tr h="3267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Alignment</a:t>
                      </a:r>
                    </a:p>
                  </a:txBody>
                  <a:tcPr marL="3605" marR="3605" marT="36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Strategic Initiatives</a:t>
                      </a:r>
                    </a:p>
                  </a:txBody>
                  <a:tcPr marL="3605" marR="3605" marT="36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Responsible Party</a:t>
                      </a:r>
                    </a:p>
                  </a:txBody>
                  <a:tcPr marL="3605" marR="3605" marT="36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Related Metrics</a:t>
                      </a:r>
                    </a:p>
                  </a:txBody>
                  <a:tcPr marL="3605" marR="3605" marT="36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8422504"/>
                  </a:ext>
                </a:extLst>
              </a:tr>
              <a:tr h="8238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Education Master Plan (EMP) &amp; Strategic Enrollment Management Plan (SEM) initiatives supported by SEAP</a:t>
                      </a:r>
                    </a:p>
                  </a:txBody>
                  <a:tcPr marL="3605" marR="3605" marT="36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SEAP Activities 2019-20</a:t>
                      </a:r>
                    </a:p>
                  </a:txBody>
                  <a:tcPr marL="3605" marR="3605" marT="36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Administrative Lead</a:t>
                      </a:r>
                    </a:p>
                  </a:txBody>
                  <a:tcPr marL="3605" marR="3605" marT="36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Enrolled in the same Community College</a:t>
                      </a:r>
                    </a:p>
                  </a:txBody>
                  <a:tcPr marL="3605" marR="3605" marT="36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Retained from Fall to Spring at the same college</a:t>
                      </a:r>
                    </a:p>
                  </a:txBody>
                  <a:tcPr marL="3605" marR="3605" marT="36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Completed both Transfer-level math and English within the District in the First Year</a:t>
                      </a:r>
                    </a:p>
                  </a:txBody>
                  <a:tcPr marL="3605" marR="3605" marT="36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Attained the Vision Goal Completion Definition</a:t>
                      </a:r>
                    </a:p>
                  </a:txBody>
                  <a:tcPr marL="3605" marR="3605" marT="36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Transferred to a Four-Year Institution</a:t>
                      </a:r>
                    </a:p>
                  </a:txBody>
                  <a:tcPr marL="3605" marR="3605" marT="360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704198"/>
                  </a:ext>
                </a:extLst>
              </a:tr>
              <a:tr h="3977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 Goal 2</a:t>
                      </a:r>
                      <a:b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 Objective 4.2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Increase the number of High School students successfully transitioning to Cañada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Director of High School Transitions &amp; Dual Enrollment, Mayra Arellano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4134074"/>
                  </a:ext>
                </a:extLst>
              </a:tr>
              <a:tr h="3977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 Goal 2</a:t>
                      </a:r>
                      <a:b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 Objective 1.4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Increase the number of Adult School and GED students transitioning successfully to Cañada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Dean of ASLT, David Reed; ACCEL Transitions Coordinator, Janet Ramirez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9833556"/>
                  </a:ext>
                </a:extLst>
              </a:tr>
              <a:tr h="3977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 Goal 2</a:t>
                      </a:r>
                      <a:b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 Objective 1.6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Strengthen 2+2 partnerships with 4-year institutions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Director of Post-Secondary Success, Mary Ho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8578395"/>
                  </a:ext>
                </a:extLst>
              </a:tr>
              <a:tr h="51704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 Goal 2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 Strategy 1.4.1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Create a more visible presence in downtown Redwood City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Director of Workforce Development, Julian Branch; Dean of ASLT, David Reed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0102920"/>
                  </a:ext>
                </a:extLst>
              </a:tr>
              <a:tr h="3977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 Goal 1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Scale the Promise Scholars Program replicating the CUNY-ASAP model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Director of High School Transitions &amp; Dual Enrollment, Mayra Arellano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2829209"/>
                  </a:ext>
                </a:extLst>
              </a:tr>
              <a:tr h="54545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EMP Goal 3</a:t>
                      </a:r>
                      <a:br>
                        <a:rPr lang="pt-BR" sz="10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0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SEM Objectives 3.2 &amp; 3.3</a:t>
                      </a:r>
                      <a:br>
                        <a:rPr lang="pt-BR" sz="10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0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SEM Strategy 3.3.1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Align role of Retention Specialists across campus through building and supporting a community of practice among them and supporting their efforts with data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Vice President Manuel Pérez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6476896"/>
                  </a:ext>
                </a:extLst>
              </a:tr>
              <a:tr h="5255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EMP Goal 3</a:t>
                      </a:r>
                      <a:br>
                        <a:rPr lang="en-US" sz="10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SEM Strategy 3.1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Identify and address barriers and inefficiencies in the matriculation process; build and implement a new Constituent Relationship Management (CRM) system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Dean of Counseling, Max Hartman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5173942"/>
                  </a:ext>
                </a:extLst>
              </a:tr>
              <a:tr h="3977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EMP Goal 3</a:t>
                      </a:r>
                      <a:br>
                        <a:rPr lang="en-US" sz="10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SEM Strategy 3.3.2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Expand and extend cohort programs (establish FYE programs aligned with Interest Areas)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Vice President Manuel Pérez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3923167"/>
                  </a:ext>
                </a:extLst>
              </a:tr>
              <a:tr h="3977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EMP Goal 3</a:t>
                      </a:r>
                      <a:br>
                        <a:rPr lang="en-US" sz="10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SEM Strategy 3.3.1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Establish "Success Teams" aligned with Interest Areas and Affinity Groups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Vice President Manuel Pérez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4103824"/>
                  </a:ext>
                </a:extLst>
              </a:tr>
              <a:tr h="53977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EMP Goal 3</a:t>
                      </a:r>
                      <a:br>
                        <a:rPr lang="pt-BR" sz="10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0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SEM Strategy A-5</a:t>
                      </a:r>
                      <a:br>
                        <a:rPr lang="pt-BR" sz="10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0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SEM Strategy 3.3.1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 face-to-face and online student support services to meet the needs of all students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Vice President Manuel Pérez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8918141"/>
                  </a:ext>
                </a:extLst>
              </a:tr>
              <a:tr h="3977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EMP Goal 3</a:t>
                      </a:r>
                      <a:br>
                        <a:rPr lang="en-US" sz="10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SEM Strategy 3.3.3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Expand opportunities for students to explore careers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Vice President Manuel Pérez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8742856"/>
                  </a:ext>
                </a:extLst>
              </a:tr>
              <a:tr h="3977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EMP Goal 1</a:t>
                      </a:r>
                      <a:br>
                        <a:rPr lang="en-US" sz="10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SEM Strategies 1.3.1 &amp; 1.3.2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Increase college and career exploration opportunities for students from feeder high schools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Vice President Manuel Pérez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6468439"/>
                  </a:ext>
                </a:extLst>
              </a:tr>
              <a:tr h="3977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 Goal 3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Evaluate the success of students as a result of the College's implementation of AB 705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Dean of PRIE, Karen Engel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5" marR="3605" marT="360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9701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707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Cañada </a:t>
            </a:r>
            <a:r>
              <a:rPr lang="en-US" dirty="0" smtClean="0"/>
              <a:t>College Demographics Fall 2019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31006" y="6516303"/>
            <a:ext cx="95182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Sources:  Students – District data warehouse; Employees – CCCCO Data Mart; Community – U.S. Census American Community Survey, 1-year estimate</a:t>
            </a:r>
            <a:endParaRPr lang="en-US" sz="12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4567798"/>
              </p:ext>
            </p:extLst>
          </p:nvPr>
        </p:nvGraphicFramePr>
        <p:xfrm>
          <a:off x="404949" y="1476103"/>
          <a:ext cx="11168742" cy="47287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370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1637" y="0"/>
            <a:ext cx="52933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68B14"/>
                </a:solidFill>
              </a:rPr>
              <a:t>Access</a:t>
            </a:r>
            <a:r>
              <a:rPr lang="en-US" sz="2400" b="1" dirty="0">
                <a:solidFill>
                  <a:srgbClr val="C68B14"/>
                </a:solidFill>
              </a:rPr>
              <a:t>:  </a:t>
            </a:r>
            <a:endParaRPr lang="en-US" sz="2400" b="1" dirty="0" smtClean="0">
              <a:solidFill>
                <a:srgbClr val="C68B14"/>
              </a:solidFill>
            </a:endParaRPr>
          </a:p>
          <a:p>
            <a:r>
              <a:rPr lang="en-US" sz="2000" b="1" dirty="0" smtClean="0"/>
              <a:t>Enrolled </a:t>
            </a:r>
            <a:r>
              <a:rPr lang="en-US" sz="2000" b="1" dirty="0"/>
              <a:t>at Cañada Within 1 Year of </a:t>
            </a:r>
            <a:r>
              <a:rPr lang="en-US" sz="2000" b="1" dirty="0" smtClean="0"/>
              <a:t>application                           2-year college-wide change:  </a:t>
            </a:r>
            <a:r>
              <a:rPr lang="en-US" sz="2000" b="1" dirty="0" smtClean="0">
                <a:solidFill>
                  <a:srgbClr val="FF0000"/>
                </a:solidFill>
              </a:rPr>
              <a:t>-6%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4921512"/>
              </p:ext>
            </p:extLst>
          </p:nvPr>
        </p:nvGraphicFramePr>
        <p:xfrm>
          <a:off x="471637" y="1091773"/>
          <a:ext cx="5120640" cy="3027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157366"/>
              </p:ext>
            </p:extLst>
          </p:nvPr>
        </p:nvGraphicFramePr>
        <p:xfrm>
          <a:off x="5764980" y="93733"/>
          <a:ext cx="6296025" cy="4606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5930618"/>
              </p:ext>
            </p:extLst>
          </p:nvPr>
        </p:nvGraphicFramePr>
        <p:xfrm>
          <a:off x="5764980" y="4857136"/>
          <a:ext cx="6296025" cy="1855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9983584"/>
              </p:ext>
            </p:extLst>
          </p:nvPr>
        </p:nvGraphicFramePr>
        <p:xfrm>
          <a:off x="471637" y="4282894"/>
          <a:ext cx="5120640" cy="2429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879961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1636" y="100947"/>
            <a:ext cx="1172036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68B14"/>
                </a:solidFill>
              </a:rPr>
              <a:t>Persistence:  </a:t>
            </a:r>
          </a:p>
          <a:p>
            <a:r>
              <a:rPr lang="en-US" b="1" dirty="0"/>
              <a:t>Persistence of students enrolled in the fall and returned in the spring to the same college (excludes high school students) </a:t>
            </a:r>
            <a:endParaRPr lang="en-US" b="1" dirty="0" smtClean="0"/>
          </a:p>
          <a:p>
            <a:r>
              <a:rPr lang="en-US" sz="2000" b="1" dirty="0" smtClean="0"/>
              <a:t>2-year college-wide change:  </a:t>
            </a:r>
            <a:r>
              <a:rPr lang="en-US" sz="2000" b="1" dirty="0" smtClean="0">
                <a:solidFill>
                  <a:srgbClr val="FF0000"/>
                </a:solidFill>
              </a:rPr>
              <a:t>-9%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1237165"/>
              </p:ext>
            </p:extLst>
          </p:nvPr>
        </p:nvGraphicFramePr>
        <p:xfrm>
          <a:off x="701041" y="4378996"/>
          <a:ext cx="4572000" cy="2198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8385170"/>
              </p:ext>
            </p:extLst>
          </p:nvPr>
        </p:nvGraphicFramePr>
        <p:xfrm>
          <a:off x="5513672" y="1360814"/>
          <a:ext cx="6402404" cy="52169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2109702"/>
              </p:ext>
            </p:extLst>
          </p:nvPr>
        </p:nvGraphicFramePr>
        <p:xfrm>
          <a:off x="701041" y="1360814"/>
          <a:ext cx="4572000" cy="27606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80620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1636" y="1409983"/>
            <a:ext cx="1172036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68B14"/>
                </a:solidFill>
              </a:rPr>
              <a:t>Completion of transfer level math and English:  </a:t>
            </a:r>
          </a:p>
          <a:p>
            <a:pPr fontAlgn="ctr"/>
            <a:r>
              <a:rPr lang="en-US" dirty="0"/>
              <a:t>First Time students at Cañada completing transfer level math and English by end of following term</a:t>
            </a:r>
            <a:endParaRPr lang="en-US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2000" b="1" dirty="0" smtClean="0"/>
              <a:t>2-year college-wide change:  </a:t>
            </a:r>
            <a:r>
              <a:rPr lang="en-US" sz="2000" b="1" dirty="0" smtClean="0">
                <a:solidFill>
                  <a:srgbClr val="FF0000"/>
                </a:solidFill>
              </a:rPr>
              <a:t>+9%</a:t>
            </a:r>
          </a:p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No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disproportionately impacted groups</a:t>
            </a:r>
          </a:p>
          <a:p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1637" y="3412530"/>
            <a:ext cx="1172036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C68B14"/>
                </a:solidFill>
              </a:rPr>
              <a:t>Earned credit certificate over 18 units, associate degree, CCC bachelor’s </a:t>
            </a:r>
            <a:r>
              <a:rPr lang="en-US" sz="2000" b="1" dirty="0" smtClean="0">
                <a:solidFill>
                  <a:srgbClr val="C68B14"/>
                </a:solidFill>
              </a:rPr>
              <a:t>degree:  </a:t>
            </a:r>
          </a:p>
          <a:p>
            <a:pPr fontAlgn="ctr"/>
            <a:r>
              <a:rPr lang="en-US" dirty="0"/>
              <a:t>Award Counts (Number of students receiving any type of degree or certificate in a given academic year)</a:t>
            </a:r>
            <a:endParaRPr lang="en-US" i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2000" b="1" dirty="0" smtClean="0"/>
              <a:t>2-year college-wide change:  </a:t>
            </a:r>
            <a:r>
              <a:rPr lang="en-US" sz="2000" b="1" dirty="0" smtClean="0">
                <a:solidFill>
                  <a:srgbClr val="FF0000"/>
                </a:solidFill>
              </a:rPr>
              <a:t>-9%</a:t>
            </a:r>
          </a:p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No disproportionately impacted groups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213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069" y="115743"/>
            <a:ext cx="10515600" cy="1325563"/>
          </a:xfrm>
        </p:spPr>
        <p:txBody>
          <a:bodyPr/>
          <a:lstStyle/>
          <a:p>
            <a:r>
              <a:rPr lang="en-US" dirty="0" smtClean="0"/>
              <a:t>Spending </a:t>
            </a:r>
            <a:r>
              <a:rPr lang="en-US" dirty="0" smtClean="0"/>
              <a:t>by Category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188" y="1310234"/>
            <a:ext cx="9981911" cy="5352121"/>
          </a:xfr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75964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51A415522C74CB2195B1A777E9A7C" ma:contentTypeVersion="13" ma:contentTypeDescription="Create a new document." ma:contentTypeScope="" ma:versionID="618bc19bae1ae606cfd6804c8e2176d6">
  <xsd:schema xmlns:xsd="http://www.w3.org/2001/XMLSchema" xmlns:xs="http://www.w3.org/2001/XMLSchema" xmlns:p="http://schemas.microsoft.com/office/2006/metadata/properties" xmlns:ns3="2bc55ecc-363e-43e9-bfac-4ba2e86f45ee" xmlns:ns4="bb5bbb0b-6c89-44d7-be61-0adfe653f983" targetNamespace="http://schemas.microsoft.com/office/2006/metadata/properties" ma:root="true" ma:fieldsID="e0599e1f8396ab867dd6a01ab5d3ef8a" ns3:_="" ns4:_="">
    <xsd:import namespace="2bc55ecc-363e-43e9-bfac-4ba2e86f45ee"/>
    <xsd:import namespace="bb5bbb0b-6c89-44d7-be61-0adfe653f9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c55ecc-363e-43e9-bfac-4ba2e86f45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bbb0b-6c89-44d7-be61-0adfe653f9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8D3363E-9A85-4A8E-B401-85480D9367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c55ecc-363e-43e9-bfac-4ba2e86f45ee"/>
    <ds:schemaRef ds:uri="bb5bbb0b-6c89-44d7-be61-0adfe653f9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8F74B5D-149B-44B1-9948-F1E2E65C26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A01824-6EE2-467F-A629-A3506D240AEA}">
  <ds:schemaRefs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bb5bbb0b-6c89-44d7-be61-0adfe653f983"/>
    <ds:schemaRef ds:uri="http://www.w3.org/XML/1998/namespace"/>
    <ds:schemaRef ds:uri="http://purl.org/dc/terms/"/>
    <ds:schemaRef ds:uri="2bc55ecc-363e-43e9-bfac-4ba2e86f45ee"/>
    <ds:schemaRef ds:uri="http://schemas.microsoft.com/office/2006/metadata/propertie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2197</TotalTime>
  <Words>697</Words>
  <Application>Microsoft Office PowerPoint</Application>
  <PresentationFormat>Widescreen</PresentationFormat>
  <Paragraphs>147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Student Equity &amp; Achievement Plan:   Annual Report 2019-20</vt:lpstr>
      <vt:lpstr>PowerPoint Presentation</vt:lpstr>
      <vt:lpstr>Cañada College Demographics Fall 2019</vt:lpstr>
      <vt:lpstr>PowerPoint Presentation</vt:lpstr>
      <vt:lpstr>PowerPoint Presentation</vt:lpstr>
      <vt:lpstr>PowerPoint Presentation</vt:lpstr>
      <vt:lpstr>Spending by Category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Engel, Karen</dc:creator>
  <cp:lastModifiedBy>Reed, David</cp:lastModifiedBy>
  <cp:revision>50</cp:revision>
  <dcterms:created xsi:type="dcterms:W3CDTF">2020-11-02T16:53:02Z</dcterms:created>
  <dcterms:modified xsi:type="dcterms:W3CDTF">2020-12-16T21:54:08Z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0x01010029551A415522C74CB2195B1A777E9A7C</vt:lpwstr>
  </property>
</Properties>
</file>