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7" r:id="rId5"/>
    <p:sldId id="258" r:id="rId6"/>
    <p:sldId id="259" r:id="rId7"/>
    <p:sldId id="270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70840"/>
  </p:normalViewPr>
  <p:slideViewPr>
    <p:cSldViewPr snapToGrid="0" snapToObjects="1">
      <p:cViewPr varScale="1">
        <p:scale>
          <a:sx n="58" d="100"/>
          <a:sy n="58" d="100"/>
        </p:scale>
        <p:origin x="1618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3078D-B3CD-B74F-85B0-FEE9FD0DB072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F8D28-B07D-AD43-A730-736A58B51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4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BDA54-6796-064A-8942-591238299C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59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43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433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22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</a:t>
            </a:r>
            <a:endParaRPr dirty="0"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11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0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0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9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0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6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4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9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48EC4-0E3D-A041-BFF7-19FEDF439BA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2D083-157E-9F4F-8BA9-E1B0B38D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4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/>
        </p:nvSpPr>
        <p:spPr>
          <a:xfrm rot="13885380">
            <a:off x="2790214" y="1080125"/>
            <a:ext cx="4786120" cy="4163542"/>
          </a:xfrm>
          <a:prstGeom prst="rtTriangle">
            <a:avLst/>
          </a:prstGeom>
          <a:solidFill>
            <a:srgbClr val="20542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80605">
            <a:off x="2176351" y="213977"/>
            <a:ext cx="3979147" cy="7868047"/>
          </a:xfrm>
          <a:prstGeom prst="rect">
            <a:avLst/>
          </a:prstGeom>
        </p:spPr>
      </p:pic>
      <p:sp>
        <p:nvSpPr>
          <p:cNvPr id="15" name="Right Triangle 14"/>
          <p:cNvSpPr/>
          <p:nvPr/>
        </p:nvSpPr>
        <p:spPr>
          <a:xfrm rot="13661003" flipH="1" flipV="1">
            <a:off x="9703271" y="1017781"/>
            <a:ext cx="5064079" cy="4692751"/>
          </a:xfrm>
          <a:prstGeom prst="rtTriangle">
            <a:avLst/>
          </a:prstGeom>
          <a:solidFill>
            <a:srgbClr val="205421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914662"/>
            <a:ext cx="12192000" cy="943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7081" y="-26950"/>
            <a:ext cx="8208917" cy="591466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33" y="6071627"/>
            <a:ext cx="1079535" cy="484849"/>
          </a:xfrm>
          <a:prstGeom prst="rect">
            <a:avLst/>
          </a:prstGeom>
        </p:spPr>
      </p:pic>
      <p:sp>
        <p:nvSpPr>
          <p:cNvPr id="18" name="Right Triangle 17"/>
          <p:cNvSpPr/>
          <p:nvPr/>
        </p:nvSpPr>
        <p:spPr>
          <a:xfrm rot="19058162" flipH="1" flipV="1">
            <a:off x="4755984" y="3040160"/>
            <a:ext cx="6318380" cy="5765675"/>
          </a:xfrm>
          <a:prstGeom prst="rtTriangle">
            <a:avLst/>
          </a:prstGeom>
          <a:solidFill>
            <a:srgbClr val="205421"/>
          </a:solidFill>
          <a:ln>
            <a:solidFill>
              <a:schemeClr val="accent1">
                <a:shade val="50000"/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40697" y="6071627"/>
            <a:ext cx="45719" cy="603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rot="18990601">
            <a:off x="4875089" y="-2922658"/>
            <a:ext cx="6157670" cy="5817686"/>
          </a:xfrm>
          <a:prstGeom prst="rtTriangle">
            <a:avLst/>
          </a:prstGeom>
          <a:solidFill>
            <a:srgbClr val="205421"/>
          </a:solidFill>
          <a:ln>
            <a:solidFill>
              <a:schemeClr val="accent1">
                <a:shade val="5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2655" y="5119799"/>
            <a:ext cx="418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othic720 Lt BT" panose="020C0403020203020204" pitchFamily="34" charset="0"/>
              </a:rPr>
              <a:t>December 3, 2020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2655" y="1865622"/>
            <a:ext cx="476762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/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New Position </a:t>
            </a:r>
          </a:p>
          <a:p>
            <a:r>
              <a:rPr lang="en-US" sz="4000" b="1" dirty="0">
                <a:ln/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Proposal:</a:t>
            </a:r>
          </a:p>
          <a:p>
            <a:r>
              <a:rPr lang="en-US" sz="4000" b="1" cap="none" spc="0" dirty="0">
                <a:ln/>
                <a:solidFill>
                  <a:schemeClr val="bg1"/>
                </a:solidFill>
                <a:effectLst/>
                <a:latin typeface="Chalkboard" charset="0"/>
                <a:ea typeface="Chalkboard" charset="0"/>
                <a:cs typeface="Chalkboard" charset="0"/>
              </a:rPr>
              <a:t>STEM Assistant Project Director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0" y="333960"/>
            <a:ext cx="3225118" cy="754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980">
            <a:off x="8276039" y="1806739"/>
            <a:ext cx="3672880" cy="2065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6"/>
          <a:stretch/>
        </p:blipFill>
        <p:spPr>
          <a:xfrm rot="-720000">
            <a:off x="4988983" y="2041780"/>
            <a:ext cx="3880627" cy="1698977"/>
          </a:xfrm>
          <a:prstGeom prst="rect">
            <a:avLst/>
          </a:prstGeom>
          <a:solidFill>
            <a:srgbClr val="FFFFFF">
              <a:shade val="85000"/>
            </a:srgbClr>
          </a:solidFill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86490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 </a:t>
            </a:r>
            <a:endParaRPr sz="4600" b="1" i="0" u="none" strike="noStrike" cap="none" dirty="0">
              <a:solidFill>
                <a:schemeClr val="lt1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7413"/>
          <a:stretch/>
        </p:blipFill>
        <p:spPr>
          <a:xfrm>
            <a:off x="0" y="5023779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77006"/>
            <a:ext cx="11353800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75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6350">
            <a:bevelB prst="convex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What is the need?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1372" y="1253555"/>
            <a:ext cx="10515600" cy="46403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The STEM Assistant Project Director  (currently grant-funded) provides administrative and budgetary support for the staff and activities of the STEM Center: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AutoNum type="arabicParenR"/>
            </a:pPr>
            <a:r>
              <a:rPr lang="en-US" dirty="0"/>
              <a:t>Managing budgets and coordinates expenditures, contracts, hiring packets, timesheets and other administrative duties with the college’s business office.</a:t>
            </a:r>
          </a:p>
          <a:p>
            <a:pPr marL="914400" lvl="1" indent="-457200">
              <a:buAutoNum type="arabicParenR"/>
            </a:pPr>
            <a:r>
              <a:rPr lang="en-US" dirty="0"/>
              <a:t> Provides assistance with the STEM Center website and coordinates tech repair and purchases with the college’s IT department.</a:t>
            </a:r>
          </a:p>
          <a:p>
            <a:pPr marL="914400" lvl="1" indent="-457200">
              <a:buAutoNum type="arabicParenR"/>
            </a:pPr>
            <a:r>
              <a:rPr lang="en-US" dirty="0"/>
              <a:t>Coordinates with the Learning Center APD (also grant-funded) to ensure a seamless experience for students, student workers, classified staff and faculty.</a:t>
            </a:r>
          </a:p>
          <a:p>
            <a:pPr marL="914400" lvl="1" indent="-457200">
              <a:buAutoNum type="arabicParenR"/>
            </a:pPr>
            <a:endParaRPr lang="en-US" dirty="0"/>
          </a:p>
          <a:p>
            <a:pPr marL="914400" lvl="1" indent="-457200">
              <a:buAutoNum type="arabicParenR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7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 </a:t>
            </a:r>
            <a:endParaRPr sz="4600" b="1" i="0" u="none" strike="noStrike" cap="none" dirty="0">
              <a:solidFill>
                <a:schemeClr val="lt1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7413"/>
          <a:stretch/>
        </p:blipFill>
        <p:spPr>
          <a:xfrm>
            <a:off x="0" y="5023779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28600"/>
            <a:ext cx="11353800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2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6350">
            <a:bevelB prst="convex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STEM Assistant Project Director Duties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178" y="1476374"/>
            <a:ext cx="11023503" cy="479710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dirty="0"/>
              <a:t>Major duties of this position include:</a:t>
            </a:r>
          </a:p>
          <a:p>
            <a:pPr lvl="0" fontAlgn="base"/>
            <a:r>
              <a:rPr lang="en-US" sz="4000" dirty="0"/>
              <a:t>Monitoring STEM Center expenditures and purchases materials, supplies, and equipment </a:t>
            </a:r>
          </a:p>
          <a:p>
            <a:pPr lvl="0" fontAlgn="base"/>
            <a:r>
              <a:rPr lang="en-US" sz="4000" dirty="0"/>
              <a:t>Performing administrative duties such as hiring paperwork, contracts, </a:t>
            </a:r>
            <a:r>
              <a:rPr lang="en-US" sz="4000" dirty="0" err="1"/>
              <a:t>Procard</a:t>
            </a:r>
            <a:r>
              <a:rPr lang="en-US" sz="4000" dirty="0"/>
              <a:t> reconciliation, etc. in conjunction with the business officer.</a:t>
            </a:r>
          </a:p>
          <a:p>
            <a:pPr lvl="0" fontAlgn="base"/>
            <a:r>
              <a:rPr lang="en-US" sz="4000" dirty="0"/>
              <a:t>Planning and implementing meetings, receptions, orientation programs, and other special events and outreach activities </a:t>
            </a:r>
          </a:p>
          <a:p>
            <a:pPr lvl="0" fontAlgn="base"/>
            <a:r>
              <a:rPr lang="en-US" sz="4000" dirty="0"/>
              <a:t>Completing and auditing required eligibility and acceptance forms for STEM grants and related documentation; sets up and maintains confidential online and manual files of student participants, project documentation, available resources, regulatory information, and other project data </a:t>
            </a:r>
          </a:p>
          <a:p>
            <a:pPr lvl="0" fontAlgn="base"/>
            <a:r>
              <a:rPr lang="en-US" sz="4000" dirty="0"/>
              <a:t>Creates budgets for grant proposals. Works with the college business officer on budget loads, fiscal closing and audits. </a:t>
            </a:r>
          </a:p>
          <a:p>
            <a:pPr lvl="0" fontAlgn="base"/>
            <a:r>
              <a:rPr lang="en-US" sz="4000" dirty="0"/>
              <a:t>Tracking project outcomes for use in planning and reporting activities </a:t>
            </a:r>
          </a:p>
          <a:p>
            <a:pPr lvl="0" fontAlgn="base"/>
            <a:r>
              <a:rPr lang="en-US" sz="4000" dirty="0"/>
              <a:t>Entering, formatting and retrieving data for a variety of reports, grant</a:t>
            </a:r>
          </a:p>
          <a:p>
            <a:pPr marL="0" lvl="0" indent="0" fontAlgn="base">
              <a:buNone/>
            </a:pPr>
            <a:r>
              <a:rPr lang="en-US" sz="4000" dirty="0"/>
              <a:t>	applications, presentations, and documentation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3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 </a:t>
            </a:r>
            <a:endParaRPr sz="4600" b="1" i="0" u="none" strike="noStrike" cap="none" dirty="0">
              <a:solidFill>
                <a:schemeClr val="lt1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7413"/>
          <a:stretch/>
        </p:blipFill>
        <p:spPr>
          <a:xfrm>
            <a:off x="0" y="5023779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580" y="177006"/>
            <a:ext cx="11353800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2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6350">
            <a:bevelB prst="convex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Happens if the Assistant Project Director position is not funded?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4E4614-FE7A-4D76-BB45-202D569A5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Currently, all administrative support for Floor 2 is grant-funded (ESO APD and STEM APD)</a:t>
            </a:r>
          </a:p>
          <a:p>
            <a:r>
              <a:rPr lang="en-US" dirty="0"/>
              <a:t>Without this position, administrative support for student activities, classified staff, student workers and faculty will need to be done by another staff person:</a:t>
            </a:r>
          </a:p>
          <a:p>
            <a:pPr lvl="1"/>
            <a:r>
              <a:rPr lang="en-US" dirty="0"/>
              <a:t>ASLT division assistant?</a:t>
            </a:r>
          </a:p>
          <a:p>
            <a:pPr lvl="1"/>
            <a:r>
              <a:rPr lang="en-US" dirty="0"/>
              <a:t>Business Office staff?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0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/>
        </p:nvSpPr>
        <p:spPr>
          <a:xfrm>
            <a:off x="487178" y="47625"/>
            <a:ext cx="106639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i="0" u="none" strike="noStrike" cap="none" dirty="0">
                <a:solidFill>
                  <a:schemeClr val="lt1"/>
                </a:solidFill>
                <a:latin typeface="Franklin Gothic Demi" panose="020B0703020102020204" pitchFamily="34" charset="0"/>
                <a:ea typeface="Source Sans Pro"/>
                <a:cs typeface="Source Sans Pro"/>
                <a:sym typeface="Source Sans Pro"/>
              </a:rPr>
              <a:t> </a:t>
            </a:r>
            <a:endParaRPr sz="4600" b="1" i="0" u="none" strike="noStrike" cap="none" dirty="0">
              <a:solidFill>
                <a:schemeClr val="lt1"/>
              </a:solidFill>
              <a:latin typeface="Franklin Gothic Demi" panose="020B0703020102020204" pitchFamily="34" charset="0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7413"/>
          <a:stretch/>
        </p:blipFill>
        <p:spPr>
          <a:xfrm>
            <a:off x="0" y="5023779"/>
            <a:ext cx="12192000" cy="186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45" y="6119374"/>
            <a:ext cx="2172191" cy="5078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71" y="177006"/>
            <a:ext cx="11353800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2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contourW="6350">
            <a:bevelB prst="convex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8187" y="1728856"/>
            <a:ext cx="593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are your questions?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12E04E-48A4-456D-9C05-9B4530EED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404" y="2479457"/>
            <a:ext cx="5459875" cy="36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56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721F5E56EF014D8A21CE2D8630187E" ma:contentTypeVersion="13" ma:contentTypeDescription="Create a new document." ma:contentTypeScope="" ma:versionID="74adc7fa546dc10a28238bafb788be64">
  <xsd:schema xmlns:xsd="http://www.w3.org/2001/XMLSchema" xmlns:xs="http://www.w3.org/2001/XMLSchema" xmlns:p="http://schemas.microsoft.com/office/2006/metadata/properties" xmlns:ns2="3ef34d0a-8423-441b-af20-2cc5796dc538" xmlns:ns3="bcc384a7-17fd-4509-92ca-c69341870f8d" targetNamespace="http://schemas.microsoft.com/office/2006/metadata/properties" ma:root="true" ma:fieldsID="e30398012d179db0c7d0e887503ed5ab" ns2:_="" ns3:_="">
    <xsd:import namespace="3ef34d0a-8423-441b-af20-2cc5796dc538"/>
    <xsd:import namespace="bcc384a7-17fd-4509-92ca-c69341870f8d"/>
    <xsd:element name="properties">
      <xsd:complexType>
        <xsd:sequence>
          <xsd:element name="documentManagement">
            <xsd:complexType>
              <xsd:all>
                <xsd:element ref="ns2:Folder_x0020_order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f34d0a-8423-441b-af20-2cc5796dc538" elementFormDefault="qualified">
    <xsd:import namespace="http://schemas.microsoft.com/office/2006/documentManagement/types"/>
    <xsd:import namespace="http://schemas.microsoft.com/office/infopath/2007/PartnerControls"/>
    <xsd:element name="Folder_x0020_order" ma:index="8" nillable="true" ma:displayName="Folder order" ma:description="used to order folders in grant lists" ma:internalName="Folder_x0020_order">
      <xsd:simpleType>
        <xsd:restriction base="dms:Number"/>
      </xsd:simpleType>
    </xsd:element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384a7-17fd-4509-92ca-c69341870f8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_x0020_order xmlns="3ef34d0a-8423-441b-af20-2cc5796dc538" xsi:nil="true"/>
  </documentManagement>
</p:properties>
</file>

<file path=customXml/itemProps1.xml><?xml version="1.0" encoding="utf-8"?>
<ds:datastoreItem xmlns:ds="http://schemas.openxmlformats.org/officeDocument/2006/customXml" ds:itemID="{A4BBEA69-7021-4588-ADE9-2C0D795E08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f34d0a-8423-441b-af20-2cc5796dc538"/>
    <ds:schemaRef ds:uri="bcc384a7-17fd-4509-92ca-c69341870f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6A3ABD-AA58-4B8D-AD82-EFAE219707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5033B4-A7C9-4C06-8F8A-8F7FEA2A9427}">
  <ds:schemaRefs>
    <ds:schemaRef ds:uri="http://schemas.microsoft.com/office/2006/documentManagement/types"/>
    <ds:schemaRef ds:uri="3ef34d0a-8423-441b-af20-2cc5796dc538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bcc384a7-17fd-4509-92ca-c69341870f8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355</Words>
  <Application>Microsoft Office PowerPoint</Application>
  <PresentationFormat>Widescreen</PresentationFormat>
  <Paragraphs>36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Chalkboard</vt:lpstr>
      <vt:lpstr>Franklin Gothic Demi</vt:lpstr>
      <vt:lpstr>Gothic720 Lt BT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Rhodes, Carol</dc:creator>
  <cp:lastModifiedBy>Morin, Georganne</cp:lastModifiedBy>
  <cp:revision>37</cp:revision>
  <dcterms:created xsi:type="dcterms:W3CDTF">2019-10-30T05:33:06Z</dcterms:created>
  <dcterms:modified xsi:type="dcterms:W3CDTF">2020-12-04T17:40:36Z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0x01010068721F5E56EF014D8A21CE2D8630187E</vt:lpwstr>
  </property>
</Properties>
</file>