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258" r:id="rId6"/>
    <p:sldId id="259" r:id="rId7"/>
    <p:sldId id="260" r:id="rId8"/>
    <p:sldId id="261" r:id="rId9"/>
    <p:sldId id="262" r:id="rId10"/>
    <p:sldId id="263" r:id="rId11"/>
    <p:sldId id="268" r:id="rId12"/>
    <p:sldId id="264" r:id="rId13"/>
    <p:sldId id="267"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70840"/>
  </p:normalViewPr>
  <p:slideViewPr>
    <p:cSldViewPr snapToGrid="0" snapToObjects="1">
      <p:cViewPr varScale="1">
        <p:scale>
          <a:sx n="58" d="100"/>
          <a:sy n="58" d="100"/>
        </p:scale>
        <p:origin x="1618"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var\folders\m1\t68r9gqn2p9cr8qqbm8zx6rhh78s31\T\com.microsoft.Outlook\Outlook%20Temp\RetentionStudentsAnalysis_10-21-20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var\folders\m1\t68r9gqn2p9cr8qqbm8zx6rhh78s31\T\com.microsoft.Outlook\Outlook%20Temp\RetentionStudentsAnalysis_10-21-2019%5b1%5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var\folders\m1\t68r9gqn2p9cr8qqbm8zx6rhh78s31\T\com.microsoft.Outlook\Outlook%20Temp\RetentionStudentsAnalysis_10-21-2019%5b1%5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43072772042301E-2"/>
          <c:y val="0.199064752555555"/>
          <c:w val="0.95097103325125598"/>
          <c:h val="0.58889460592397502"/>
        </c:manualLayout>
      </c:layout>
      <c:barChart>
        <c:barDir val="col"/>
        <c:grouping val="clustered"/>
        <c:varyColors val="0"/>
        <c:ser>
          <c:idx val="0"/>
          <c:order val="0"/>
          <c:tx>
            <c:strRef>
              <c:f>'[RetentionStudentsAnalysis_10-21-2019.xlsx]Raw Data_Georganne'!$V$53</c:f>
              <c:strCache>
                <c:ptCount val="1"/>
                <c:pt idx="0">
                  <c:v>Treatment Group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'[RetentionStudentsAnalysis_10-21-2019.xlsx]Raw Data_Georganne'!$W$52:$X$52</c:f>
              <c:strCache>
                <c:ptCount val="2"/>
                <c:pt idx="0">
                  <c:v>Persistence Fall-to-Spring</c:v>
                </c:pt>
                <c:pt idx="1">
                  <c:v>Fall-to-Fall</c:v>
                </c:pt>
              </c:strCache>
            </c:strRef>
          </c:cat>
          <c:val>
            <c:numRef>
              <c:f>'[RetentionStudentsAnalysis_10-21-2019.xlsx]Raw Data_Georganne'!$W$53:$X$53</c:f>
              <c:numCache>
                <c:formatCode>0%</c:formatCode>
                <c:ptCount val="2"/>
                <c:pt idx="0">
                  <c:v>0.95789473684210502</c:v>
                </c:pt>
                <c:pt idx="1">
                  <c:v>0.71578947368421098</c:v>
                </c:pt>
              </c:numCache>
            </c:numRef>
          </c:val>
          <c:extLst>
            <c:ext xmlns:c16="http://schemas.microsoft.com/office/drawing/2014/chart" uri="{C3380CC4-5D6E-409C-BE32-E72D297353CC}">
              <c16:uniqueId val="{00000000-397B-4207-A150-29248ED0B03A}"/>
            </c:ext>
          </c:extLst>
        </c:ser>
        <c:ser>
          <c:idx val="1"/>
          <c:order val="1"/>
          <c:tx>
            <c:strRef>
              <c:f>'[RetentionStudentsAnalysis_10-21-2019.xlsx]Raw Data_Georganne'!$V$54</c:f>
              <c:strCache>
                <c:ptCount val="1"/>
                <c:pt idx="0">
                  <c:v>Control Group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'[RetentionStudentsAnalysis_10-21-2019.xlsx]Raw Data_Georganne'!$W$52:$X$52</c:f>
              <c:strCache>
                <c:ptCount val="2"/>
                <c:pt idx="0">
                  <c:v>Persistence Fall-to-Spring</c:v>
                </c:pt>
                <c:pt idx="1">
                  <c:v>Fall-to-Fall</c:v>
                </c:pt>
              </c:strCache>
            </c:strRef>
          </c:cat>
          <c:val>
            <c:numRef>
              <c:f>'[RetentionStudentsAnalysis_10-21-2019.xlsx]Raw Data_Georganne'!$W$54:$X$54</c:f>
              <c:numCache>
                <c:formatCode>0%</c:formatCode>
                <c:ptCount val="2"/>
                <c:pt idx="0">
                  <c:v>0.86868686868686895</c:v>
                </c:pt>
                <c:pt idx="1">
                  <c:v>0.60606060606060597</c:v>
                </c:pt>
              </c:numCache>
            </c:numRef>
          </c:val>
          <c:extLst>
            <c:ext xmlns:c16="http://schemas.microsoft.com/office/drawing/2014/chart" uri="{C3380CC4-5D6E-409C-BE32-E72D297353CC}">
              <c16:uniqueId val="{00000001-397B-4207-A150-29248ED0B03A}"/>
            </c:ext>
          </c:extLst>
        </c:ser>
        <c:dLbls>
          <c:showLegendKey val="0"/>
          <c:showVal val="0"/>
          <c:showCatName val="0"/>
          <c:showSerName val="0"/>
          <c:showPercent val="0"/>
          <c:showBubbleSize val="0"/>
        </c:dLbls>
        <c:gapWidth val="219"/>
        <c:overlap val="-27"/>
        <c:axId val="-2059913968"/>
        <c:axId val="-2074680832"/>
      </c:barChart>
      <c:catAx>
        <c:axId val="-205991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74680832"/>
        <c:crosses val="autoZero"/>
        <c:auto val="1"/>
        <c:lblAlgn val="ctr"/>
        <c:lblOffset val="100"/>
        <c:noMultiLvlLbl val="0"/>
      </c:catAx>
      <c:valAx>
        <c:axId val="-207468083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913968"/>
        <c:crosses val="autoZero"/>
        <c:crossBetween val="between"/>
      </c:valAx>
      <c:spPr>
        <a:noFill/>
        <a:ln>
          <a:noFill/>
        </a:ln>
        <a:effectLst/>
      </c:spPr>
    </c:plotArea>
    <c:legend>
      <c:legendPos val="b"/>
      <c:layout>
        <c:manualLayout>
          <c:xMode val="edge"/>
          <c:yMode val="edge"/>
          <c:x val="0.59510142426875401"/>
          <c:y val="0.25181769349246602"/>
          <c:w val="0.35574709727019799"/>
          <c:h val="5.966831182783329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[RetentionStudentsAnalysis_10-21-2019.xlsx]Demograph_Summary!PivotTable5</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822115949892395E-2"/>
          <c:y val="0.13324470804785801"/>
          <c:w val="0.77253986980811096"/>
          <c:h val="0.69802024746906699"/>
        </c:manualLayout>
      </c:layout>
      <c:barChart>
        <c:barDir val="col"/>
        <c:grouping val="clustered"/>
        <c:varyColors val="0"/>
        <c:ser>
          <c:idx val="0"/>
          <c:order val="0"/>
          <c:tx>
            <c:strRef>
              <c:f>Demograph_Summary!$B$57:$B$58</c:f>
              <c:strCache>
                <c:ptCount val="1"/>
                <c:pt idx="0">
                  <c:v>First Generation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Demograph_Summary!$A$59:$A$61</c:f>
              <c:strCache>
                <c:ptCount val="2"/>
                <c:pt idx="0">
                  <c:v>0</c:v>
                </c:pt>
                <c:pt idx="1">
                  <c:v>1</c:v>
                </c:pt>
              </c:strCache>
            </c:strRef>
          </c:cat>
          <c:val>
            <c:numRef>
              <c:f>Demograph_Summary!$B$59:$B$61</c:f>
              <c:numCache>
                <c:formatCode>0%</c:formatCode>
                <c:ptCount val="2"/>
                <c:pt idx="0">
                  <c:v>0.414201183431953</c:v>
                </c:pt>
                <c:pt idx="1">
                  <c:v>0.56140350877193002</c:v>
                </c:pt>
              </c:numCache>
            </c:numRef>
          </c:val>
          <c:extLst>
            <c:ext xmlns:c16="http://schemas.microsoft.com/office/drawing/2014/chart" uri="{C3380CC4-5D6E-409C-BE32-E72D297353CC}">
              <c16:uniqueId val="{00000000-5273-48BF-B2C8-4440DA0EDED5}"/>
            </c:ext>
          </c:extLst>
        </c:ser>
        <c:ser>
          <c:idx val="1"/>
          <c:order val="1"/>
          <c:tx>
            <c:strRef>
              <c:f>Demograph_Summary!$C$57:$C$58</c:f>
              <c:strCache>
                <c:ptCount val="1"/>
                <c:pt idx="0">
                  <c:v>Not First Generation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Demograph_Summary!$A$59:$A$61</c:f>
              <c:strCache>
                <c:ptCount val="2"/>
                <c:pt idx="0">
                  <c:v>0</c:v>
                </c:pt>
                <c:pt idx="1">
                  <c:v>1</c:v>
                </c:pt>
              </c:strCache>
            </c:strRef>
          </c:cat>
          <c:val>
            <c:numRef>
              <c:f>Demograph_Summary!$C$59:$C$61</c:f>
              <c:numCache>
                <c:formatCode>0%</c:formatCode>
                <c:ptCount val="2"/>
                <c:pt idx="0">
                  <c:v>0.38461538461538503</c:v>
                </c:pt>
                <c:pt idx="1">
                  <c:v>0.21929824561403499</c:v>
                </c:pt>
              </c:numCache>
            </c:numRef>
          </c:val>
          <c:extLst>
            <c:ext xmlns:c16="http://schemas.microsoft.com/office/drawing/2014/chart" uri="{C3380CC4-5D6E-409C-BE32-E72D297353CC}">
              <c16:uniqueId val="{00000001-5273-48BF-B2C8-4440DA0EDED5}"/>
            </c:ext>
          </c:extLst>
        </c:ser>
        <c:ser>
          <c:idx val="2"/>
          <c:order val="2"/>
          <c:tx>
            <c:strRef>
              <c:f>Demograph_Summary!$D$57:$D$58</c:f>
              <c:strCache>
                <c:ptCount val="1"/>
                <c:pt idx="0">
                  <c:v>Unreported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Demograph_Summary!$A$59:$A$61</c:f>
              <c:strCache>
                <c:ptCount val="2"/>
                <c:pt idx="0">
                  <c:v>0</c:v>
                </c:pt>
                <c:pt idx="1">
                  <c:v>1</c:v>
                </c:pt>
              </c:strCache>
            </c:strRef>
          </c:cat>
          <c:val>
            <c:numRef>
              <c:f>Demograph_Summary!$D$59:$D$61</c:f>
              <c:numCache>
                <c:formatCode>0%</c:formatCode>
                <c:ptCount val="2"/>
                <c:pt idx="0">
                  <c:v>0.201183431952663</c:v>
                </c:pt>
                <c:pt idx="1">
                  <c:v>0.21929824561403499</c:v>
                </c:pt>
              </c:numCache>
            </c:numRef>
          </c:val>
          <c:extLst>
            <c:ext xmlns:c16="http://schemas.microsoft.com/office/drawing/2014/chart" uri="{C3380CC4-5D6E-409C-BE32-E72D297353CC}">
              <c16:uniqueId val="{00000002-5273-48BF-B2C8-4440DA0EDED5}"/>
            </c:ext>
          </c:extLst>
        </c:ser>
        <c:dLbls>
          <c:showLegendKey val="0"/>
          <c:showVal val="0"/>
          <c:showCatName val="0"/>
          <c:showSerName val="0"/>
          <c:showPercent val="0"/>
          <c:showBubbleSize val="0"/>
        </c:dLbls>
        <c:gapWidth val="219"/>
        <c:overlap val="-27"/>
        <c:axId val="-2045459968"/>
        <c:axId val="-2072749136"/>
      </c:barChart>
      <c:catAx>
        <c:axId val="-2045459968"/>
        <c:scaling>
          <c:orientation val="minMax"/>
        </c:scaling>
        <c:delete val="1"/>
        <c:axPos val="b"/>
        <c:numFmt formatCode="General" sourceLinked="1"/>
        <c:majorTickMark val="none"/>
        <c:minorTickMark val="none"/>
        <c:tickLblPos val="nextTo"/>
        <c:crossAx val="-2072749136"/>
        <c:crosses val="autoZero"/>
        <c:auto val="1"/>
        <c:lblAlgn val="ctr"/>
        <c:lblOffset val="100"/>
        <c:noMultiLvlLbl val="0"/>
      </c:catAx>
      <c:valAx>
        <c:axId val="-2072749136"/>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5459968"/>
        <c:crosses val="autoZero"/>
        <c:crossBetween val="between"/>
      </c:valAx>
      <c:spPr>
        <a:noFill/>
        <a:ln>
          <a:noFill/>
        </a:ln>
        <a:effectLst/>
      </c:spPr>
    </c:plotArea>
    <c:legend>
      <c:legendPos val="r"/>
      <c:layout>
        <c:manualLayout>
          <c:xMode val="edge"/>
          <c:yMode val="edge"/>
          <c:x val="0.71858084537178302"/>
          <c:y val="0.13272846904136701"/>
          <c:w val="0.22405076141549701"/>
          <c:h val="0.2820557657565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[RetentionStudentsAnalysis_10-21-2019.xlsx]Demograph_Summary!PivotTable4</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3621090922988098E-2"/>
          <c:y val="0.16961625583082701"/>
          <c:w val="0.83175101345412805"/>
          <c:h val="0.69870978884546198"/>
        </c:manualLayout>
      </c:layout>
      <c:barChart>
        <c:barDir val="col"/>
        <c:grouping val="clustered"/>
        <c:varyColors val="0"/>
        <c:ser>
          <c:idx val="0"/>
          <c:order val="0"/>
          <c:tx>
            <c:strRef>
              <c:f>Demograph_Summary!$B$33:$B$34</c:f>
              <c:strCache>
                <c:ptCount val="1"/>
                <c:pt idx="0">
                  <c:v>Minority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Demograph_Summary!$A$35:$A$37</c:f>
              <c:strCache>
                <c:ptCount val="2"/>
                <c:pt idx="0">
                  <c:v>0</c:v>
                </c:pt>
                <c:pt idx="1">
                  <c:v>1</c:v>
                </c:pt>
              </c:strCache>
            </c:strRef>
          </c:cat>
          <c:val>
            <c:numRef>
              <c:f>Demograph_Summary!$B$35:$B$37</c:f>
              <c:numCache>
                <c:formatCode>0%</c:formatCode>
                <c:ptCount val="2"/>
                <c:pt idx="0">
                  <c:v>0.414201183431953</c:v>
                </c:pt>
                <c:pt idx="1">
                  <c:v>0.60526315789473695</c:v>
                </c:pt>
              </c:numCache>
            </c:numRef>
          </c:val>
          <c:extLst>
            <c:ext xmlns:c16="http://schemas.microsoft.com/office/drawing/2014/chart" uri="{C3380CC4-5D6E-409C-BE32-E72D297353CC}">
              <c16:uniqueId val="{00000000-07ED-4BDD-BBED-916C8F6267E9}"/>
            </c:ext>
          </c:extLst>
        </c:ser>
        <c:ser>
          <c:idx val="1"/>
          <c:order val="1"/>
          <c:tx>
            <c:strRef>
              <c:f>Demograph_Summary!$C$33:$C$34</c:f>
              <c:strCache>
                <c:ptCount val="1"/>
                <c:pt idx="0">
                  <c:v>Non-minority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Demograph_Summary!$A$35:$A$37</c:f>
              <c:strCache>
                <c:ptCount val="2"/>
                <c:pt idx="0">
                  <c:v>0</c:v>
                </c:pt>
                <c:pt idx="1">
                  <c:v>1</c:v>
                </c:pt>
              </c:strCache>
            </c:strRef>
          </c:cat>
          <c:val>
            <c:numRef>
              <c:f>Demograph_Summary!$C$35:$C$37</c:f>
              <c:numCache>
                <c:formatCode>0%</c:formatCode>
                <c:ptCount val="2"/>
                <c:pt idx="0">
                  <c:v>0.53846153846153799</c:v>
                </c:pt>
                <c:pt idx="1">
                  <c:v>0.324561403508772</c:v>
                </c:pt>
              </c:numCache>
            </c:numRef>
          </c:val>
          <c:extLst>
            <c:ext xmlns:c16="http://schemas.microsoft.com/office/drawing/2014/chart" uri="{C3380CC4-5D6E-409C-BE32-E72D297353CC}">
              <c16:uniqueId val="{00000001-07ED-4BDD-BBED-916C8F6267E9}"/>
            </c:ext>
          </c:extLst>
        </c:ser>
        <c:ser>
          <c:idx val="2"/>
          <c:order val="2"/>
          <c:tx>
            <c:strRef>
              <c:f>Demograph_Summary!$D$33:$D$34</c:f>
              <c:strCache>
                <c:ptCount val="1"/>
                <c:pt idx="0">
                  <c:v>Unknown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Demograph_Summary!$A$35:$A$37</c:f>
              <c:strCache>
                <c:ptCount val="2"/>
                <c:pt idx="0">
                  <c:v>0</c:v>
                </c:pt>
                <c:pt idx="1">
                  <c:v>1</c:v>
                </c:pt>
              </c:strCache>
            </c:strRef>
          </c:cat>
          <c:val>
            <c:numRef>
              <c:f>Demograph_Summary!$D$35:$D$37</c:f>
              <c:numCache>
                <c:formatCode>0%</c:formatCode>
                <c:ptCount val="2"/>
                <c:pt idx="0">
                  <c:v>4.7337278106508902E-2</c:v>
                </c:pt>
                <c:pt idx="1">
                  <c:v>7.0175438596491196E-2</c:v>
                </c:pt>
              </c:numCache>
            </c:numRef>
          </c:val>
          <c:extLst>
            <c:ext xmlns:c16="http://schemas.microsoft.com/office/drawing/2014/chart" uri="{C3380CC4-5D6E-409C-BE32-E72D297353CC}">
              <c16:uniqueId val="{00000002-07ED-4BDD-BBED-916C8F6267E9}"/>
            </c:ext>
          </c:extLst>
        </c:ser>
        <c:dLbls>
          <c:showLegendKey val="0"/>
          <c:showVal val="0"/>
          <c:showCatName val="0"/>
          <c:showSerName val="0"/>
          <c:showPercent val="0"/>
          <c:showBubbleSize val="0"/>
        </c:dLbls>
        <c:gapWidth val="219"/>
        <c:overlap val="-27"/>
        <c:axId val="-2007294480"/>
        <c:axId val="-1972283664"/>
      </c:barChart>
      <c:catAx>
        <c:axId val="-2007294480"/>
        <c:scaling>
          <c:orientation val="minMax"/>
        </c:scaling>
        <c:delete val="1"/>
        <c:axPos val="b"/>
        <c:numFmt formatCode="General" sourceLinked="1"/>
        <c:majorTickMark val="none"/>
        <c:minorTickMark val="none"/>
        <c:tickLblPos val="nextTo"/>
        <c:crossAx val="-1972283664"/>
        <c:crosses val="autoZero"/>
        <c:auto val="1"/>
        <c:lblAlgn val="ctr"/>
        <c:lblOffset val="100"/>
        <c:noMultiLvlLbl val="0"/>
      </c:catAx>
      <c:valAx>
        <c:axId val="-1972283664"/>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7294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3F07D-86D1-964E-95E1-464B248C16A9}"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064C9BE6-671C-874F-A9A2-41BF8A2FEB18}">
      <dgm:prSet phldrT="[Text]"/>
      <dgm:spPr/>
      <dgm:t>
        <a:bodyPr/>
        <a:lstStyle/>
        <a:p>
          <a:r>
            <a:rPr lang="en-US" dirty="0"/>
            <a:t>First term</a:t>
          </a:r>
        </a:p>
      </dgm:t>
    </dgm:pt>
    <dgm:pt modelId="{905D5554-2B9C-264D-88CD-58CF02BB9479}" type="parTrans" cxnId="{47F862BD-EE4C-654C-9FE5-85C29743042E}">
      <dgm:prSet/>
      <dgm:spPr/>
      <dgm:t>
        <a:bodyPr/>
        <a:lstStyle/>
        <a:p>
          <a:endParaRPr lang="en-US"/>
        </a:p>
      </dgm:t>
    </dgm:pt>
    <dgm:pt modelId="{46A48A00-A417-4E4F-B073-98755C6A0B90}" type="sibTrans" cxnId="{47F862BD-EE4C-654C-9FE5-85C29743042E}">
      <dgm:prSet/>
      <dgm:spPr/>
      <dgm:t>
        <a:bodyPr/>
        <a:lstStyle/>
        <a:p>
          <a:endParaRPr lang="en-US"/>
        </a:p>
      </dgm:t>
    </dgm:pt>
    <dgm:pt modelId="{98F1633F-5B28-4440-A5C4-B25FCB776D8F}">
      <dgm:prSet phldrT="[Text]"/>
      <dgm:spPr/>
      <dgm:t>
        <a:bodyPr/>
        <a:lstStyle/>
        <a:p>
          <a:r>
            <a:rPr lang="en-US" dirty="0"/>
            <a:t>2</a:t>
          </a:r>
          <a:r>
            <a:rPr lang="en-US" baseline="30000" dirty="0"/>
            <a:t>nd</a:t>
          </a:r>
          <a:r>
            <a:rPr lang="en-US" dirty="0"/>
            <a:t> term</a:t>
          </a:r>
        </a:p>
      </dgm:t>
    </dgm:pt>
    <dgm:pt modelId="{80EFA6C4-D690-6A44-9C34-99A562B58957}" type="parTrans" cxnId="{5FE16B9E-F035-A847-8569-4C6BBED1AD78}">
      <dgm:prSet/>
      <dgm:spPr/>
      <dgm:t>
        <a:bodyPr/>
        <a:lstStyle/>
        <a:p>
          <a:endParaRPr lang="en-US"/>
        </a:p>
      </dgm:t>
    </dgm:pt>
    <dgm:pt modelId="{B8617943-7C84-8B45-9D07-EC32C57437A2}" type="sibTrans" cxnId="{5FE16B9E-F035-A847-8569-4C6BBED1AD78}">
      <dgm:prSet/>
      <dgm:spPr/>
      <dgm:t>
        <a:bodyPr/>
        <a:lstStyle/>
        <a:p>
          <a:endParaRPr lang="en-US"/>
        </a:p>
      </dgm:t>
    </dgm:pt>
    <dgm:pt modelId="{A33DBB85-3ED4-EB4E-A969-178E99953553}">
      <dgm:prSet phldrT="[Text]"/>
      <dgm:spPr/>
      <dgm:t>
        <a:bodyPr/>
        <a:lstStyle/>
        <a:p>
          <a:r>
            <a:rPr lang="en-US" dirty="0"/>
            <a:t>2</a:t>
          </a:r>
          <a:r>
            <a:rPr lang="en-US" baseline="30000" dirty="0"/>
            <a:t>nd</a:t>
          </a:r>
          <a:r>
            <a:rPr lang="en-US" dirty="0"/>
            <a:t> year</a:t>
          </a:r>
        </a:p>
      </dgm:t>
    </dgm:pt>
    <dgm:pt modelId="{762A456A-0495-B049-A203-FB1848000D62}" type="parTrans" cxnId="{3D52AD91-EFC7-B841-9C4B-DF6FCE6C8D56}">
      <dgm:prSet/>
      <dgm:spPr/>
      <dgm:t>
        <a:bodyPr/>
        <a:lstStyle/>
        <a:p>
          <a:endParaRPr lang="en-US"/>
        </a:p>
      </dgm:t>
    </dgm:pt>
    <dgm:pt modelId="{C30B4C5C-12E2-2C4F-972D-AFA500790F4B}" type="sibTrans" cxnId="{3D52AD91-EFC7-B841-9C4B-DF6FCE6C8D56}">
      <dgm:prSet/>
      <dgm:spPr/>
      <dgm:t>
        <a:bodyPr/>
        <a:lstStyle/>
        <a:p>
          <a:endParaRPr lang="en-US"/>
        </a:p>
      </dgm:t>
    </dgm:pt>
    <dgm:pt modelId="{F5E7324E-F07E-9A41-B102-892095F6999E}">
      <dgm:prSet phldrT="[Text]" custT="1"/>
      <dgm:spPr/>
      <dgm:t>
        <a:bodyPr/>
        <a:lstStyle/>
        <a:p>
          <a:r>
            <a:rPr lang="en-US" sz="2400" dirty="0"/>
            <a:t>HS </a:t>
          </a:r>
          <a:r>
            <a:rPr lang="en-US" sz="2800" dirty="0"/>
            <a:t>student</a:t>
          </a:r>
        </a:p>
      </dgm:t>
    </dgm:pt>
    <dgm:pt modelId="{C4DCFB2E-1271-1E44-8BC5-E0FB3483B86C}" type="parTrans" cxnId="{DC017D6F-8FD3-6948-A625-E7205347FFC2}">
      <dgm:prSet/>
      <dgm:spPr/>
      <dgm:t>
        <a:bodyPr/>
        <a:lstStyle/>
        <a:p>
          <a:endParaRPr lang="en-US"/>
        </a:p>
      </dgm:t>
    </dgm:pt>
    <dgm:pt modelId="{6F0221A4-4FAE-F64E-BBED-01F4AD7870A9}" type="sibTrans" cxnId="{DC017D6F-8FD3-6948-A625-E7205347FFC2}">
      <dgm:prSet/>
      <dgm:spPr/>
      <dgm:t>
        <a:bodyPr/>
        <a:lstStyle/>
        <a:p>
          <a:endParaRPr lang="en-US"/>
        </a:p>
      </dgm:t>
    </dgm:pt>
    <dgm:pt modelId="{3273F57F-CB31-FE4E-B00C-4A86DD206D6D}">
      <dgm:prSet phldrT="[Text]"/>
      <dgm:spPr/>
      <dgm:t>
        <a:bodyPr/>
        <a:lstStyle/>
        <a:p>
          <a:r>
            <a:rPr lang="en-US" dirty="0"/>
            <a:t>Gets SEP</a:t>
          </a:r>
        </a:p>
      </dgm:t>
    </dgm:pt>
    <dgm:pt modelId="{A74AB9F2-BDBC-AD4F-9A5D-14F1D9CA48B7}" type="parTrans" cxnId="{F1665DF8-37B6-D242-8D4D-E8A4064FED89}">
      <dgm:prSet/>
      <dgm:spPr/>
      <dgm:t>
        <a:bodyPr/>
        <a:lstStyle/>
        <a:p>
          <a:endParaRPr lang="en-US"/>
        </a:p>
      </dgm:t>
    </dgm:pt>
    <dgm:pt modelId="{9AFA9A77-DB27-EE42-B7B2-94C57177E18B}" type="sibTrans" cxnId="{F1665DF8-37B6-D242-8D4D-E8A4064FED89}">
      <dgm:prSet/>
      <dgm:spPr/>
      <dgm:t>
        <a:bodyPr/>
        <a:lstStyle/>
        <a:p>
          <a:endParaRPr lang="en-US"/>
        </a:p>
      </dgm:t>
    </dgm:pt>
    <dgm:pt modelId="{F0C13E9C-DB66-0B4B-9BDC-D2CD2AD61D42}" type="pres">
      <dgm:prSet presAssocID="{4103F07D-86D1-964E-95E1-464B248C16A9}" presName="cycle" presStyleCnt="0">
        <dgm:presLayoutVars>
          <dgm:dir/>
          <dgm:resizeHandles val="exact"/>
        </dgm:presLayoutVars>
      </dgm:prSet>
      <dgm:spPr/>
    </dgm:pt>
    <dgm:pt modelId="{CB2E6488-829B-874C-A852-AE47A1D0C7E0}" type="pres">
      <dgm:prSet presAssocID="{064C9BE6-671C-874F-A9A2-41BF8A2FEB18}" presName="node" presStyleLbl="node1" presStyleIdx="0" presStyleCnt="5" custRadScaleRad="78271" custRadScaleInc="61962">
        <dgm:presLayoutVars>
          <dgm:bulletEnabled val="1"/>
        </dgm:presLayoutVars>
      </dgm:prSet>
      <dgm:spPr/>
    </dgm:pt>
    <dgm:pt modelId="{1E038B9D-AFCD-5947-8B51-9CA42B217B17}" type="pres">
      <dgm:prSet presAssocID="{46A48A00-A417-4E4F-B073-98755C6A0B90}" presName="sibTrans" presStyleLbl="sibTrans2D1" presStyleIdx="0" presStyleCnt="5" custScaleX="168463"/>
      <dgm:spPr/>
    </dgm:pt>
    <dgm:pt modelId="{2C6BD01E-E277-AB4C-B461-B43B861A6C29}" type="pres">
      <dgm:prSet presAssocID="{46A48A00-A417-4E4F-B073-98755C6A0B90}" presName="connectorText" presStyleLbl="sibTrans2D1" presStyleIdx="0" presStyleCnt="5"/>
      <dgm:spPr/>
    </dgm:pt>
    <dgm:pt modelId="{BF5CF430-D2B1-604F-9246-C9A5020D00BF}" type="pres">
      <dgm:prSet presAssocID="{98F1633F-5B28-4440-A5C4-B25FCB776D8F}" presName="node" presStyleLbl="node1" presStyleIdx="1" presStyleCnt="5" custRadScaleRad="107516" custRadScaleInc="108911">
        <dgm:presLayoutVars>
          <dgm:bulletEnabled val="1"/>
        </dgm:presLayoutVars>
      </dgm:prSet>
      <dgm:spPr/>
    </dgm:pt>
    <dgm:pt modelId="{0A9604DE-92C9-3745-A0A1-8B86F10B654F}" type="pres">
      <dgm:prSet presAssocID="{B8617943-7C84-8B45-9D07-EC32C57437A2}" presName="sibTrans" presStyleLbl="sibTrans2D1" presStyleIdx="1" presStyleCnt="5" custLinFactNeighborX="15056" custLinFactNeighborY="62613"/>
      <dgm:spPr/>
    </dgm:pt>
    <dgm:pt modelId="{2C9899BA-1B3E-6C4C-9200-62204D8F4720}" type="pres">
      <dgm:prSet presAssocID="{B8617943-7C84-8B45-9D07-EC32C57437A2}" presName="connectorText" presStyleLbl="sibTrans2D1" presStyleIdx="1" presStyleCnt="5"/>
      <dgm:spPr/>
    </dgm:pt>
    <dgm:pt modelId="{5D04DD8E-8100-9B48-A5E7-669B1C6E1A83}" type="pres">
      <dgm:prSet presAssocID="{A33DBB85-3ED4-EB4E-A969-178E99953553}" presName="node" presStyleLbl="node1" presStyleIdx="2" presStyleCnt="5" custRadScaleRad="275203" custRadScaleInc="-169097">
        <dgm:presLayoutVars>
          <dgm:bulletEnabled val="1"/>
        </dgm:presLayoutVars>
      </dgm:prSet>
      <dgm:spPr/>
    </dgm:pt>
    <dgm:pt modelId="{8CA4A88F-F07E-7747-AD8A-236E210D2DBD}" type="pres">
      <dgm:prSet presAssocID="{C30B4C5C-12E2-2C4F-972D-AFA500790F4B}" presName="sibTrans" presStyleLbl="sibTrans2D1" presStyleIdx="2" presStyleCnt="5" custFlipVert="1" custFlipHor="1" custScaleX="1638" custScaleY="27327" custLinFactY="173877" custLinFactNeighborX="3562" custLinFactNeighborY="200000"/>
      <dgm:spPr/>
    </dgm:pt>
    <dgm:pt modelId="{21D413DA-48B8-2B47-960B-17A4690653C3}" type="pres">
      <dgm:prSet presAssocID="{C30B4C5C-12E2-2C4F-972D-AFA500790F4B}" presName="connectorText" presStyleLbl="sibTrans2D1" presStyleIdx="2" presStyleCnt="5"/>
      <dgm:spPr/>
    </dgm:pt>
    <dgm:pt modelId="{871E4B1C-D8A3-4947-A0D4-14105312CFA2}" type="pres">
      <dgm:prSet presAssocID="{F5E7324E-F07E-9A41-B102-892095F6999E}" presName="node" presStyleLbl="node1" presStyleIdx="3" presStyleCnt="5" custScaleX="108442" custRadScaleRad="204100" custRadScaleInc="94080">
        <dgm:presLayoutVars>
          <dgm:bulletEnabled val="1"/>
        </dgm:presLayoutVars>
      </dgm:prSet>
      <dgm:spPr/>
    </dgm:pt>
    <dgm:pt modelId="{2351AF41-EED0-1941-9848-B17C8F81D16F}" type="pres">
      <dgm:prSet presAssocID="{6F0221A4-4FAE-F64E-BBED-01F4AD7870A9}" presName="sibTrans" presStyleLbl="sibTrans2D1" presStyleIdx="3" presStyleCnt="5" custScaleX="156180"/>
      <dgm:spPr/>
    </dgm:pt>
    <dgm:pt modelId="{5024EC08-1C82-9E42-A83A-F47409755E5A}" type="pres">
      <dgm:prSet presAssocID="{6F0221A4-4FAE-F64E-BBED-01F4AD7870A9}" presName="connectorText" presStyleLbl="sibTrans2D1" presStyleIdx="3" presStyleCnt="5"/>
      <dgm:spPr/>
    </dgm:pt>
    <dgm:pt modelId="{E57B0E82-7091-AF4F-BD57-69A758095731}" type="pres">
      <dgm:prSet presAssocID="{3273F57F-CB31-FE4E-B00C-4A86DD206D6D}" presName="node" presStyleLbl="node1" presStyleIdx="4" presStyleCnt="5" custRadScaleRad="170169" custRadScaleInc="18763">
        <dgm:presLayoutVars>
          <dgm:bulletEnabled val="1"/>
        </dgm:presLayoutVars>
      </dgm:prSet>
      <dgm:spPr/>
    </dgm:pt>
    <dgm:pt modelId="{9302E4F6-1F19-EE44-A951-BADEF4B853D3}" type="pres">
      <dgm:prSet presAssocID="{9AFA9A77-DB27-EE42-B7B2-94C57177E18B}" presName="sibTrans" presStyleLbl="sibTrans2D1" presStyleIdx="4" presStyleCnt="5" custScaleX="157860" custLinFactNeighborX="-4037" custLinFactNeighborY="-13854"/>
      <dgm:spPr/>
    </dgm:pt>
    <dgm:pt modelId="{34BE383D-B423-D046-81DF-F79291C6ED58}" type="pres">
      <dgm:prSet presAssocID="{9AFA9A77-DB27-EE42-B7B2-94C57177E18B}" presName="connectorText" presStyleLbl="sibTrans2D1" presStyleIdx="4" presStyleCnt="5"/>
      <dgm:spPr/>
    </dgm:pt>
  </dgm:ptLst>
  <dgm:cxnLst>
    <dgm:cxn modelId="{B7427C11-BBA5-814C-9A6F-6534DFCEF602}" type="presOf" srcId="{98F1633F-5B28-4440-A5C4-B25FCB776D8F}" destId="{BF5CF430-D2B1-604F-9246-C9A5020D00BF}" srcOrd="0" destOrd="0" presId="urn:microsoft.com/office/officeart/2005/8/layout/cycle2"/>
    <dgm:cxn modelId="{3ADF191F-9B0D-364D-AF72-9E77E34A161B}" type="presOf" srcId="{B8617943-7C84-8B45-9D07-EC32C57437A2}" destId="{0A9604DE-92C9-3745-A0A1-8B86F10B654F}" srcOrd="0" destOrd="0" presId="urn:microsoft.com/office/officeart/2005/8/layout/cycle2"/>
    <dgm:cxn modelId="{E15B9138-4760-A644-8B9E-2405A0A35600}" type="presOf" srcId="{9AFA9A77-DB27-EE42-B7B2-94C57177E18B}" destId="{34BE383D-B423-D046-81DF-F79291C6ED58}" srcOrd="1" destOrd="0" presId="urn:microsoft.com/office/officeart/2005/8/layout/cycle2"/>
    <dgm:cxn modelId="{4F5ECF5E-4550-3F44-A6B0-6D14C84B6D23}" type="presOf" srcId="{3273F57F-CB31-FE4E-B00C-4A86DD206D6D}" destId="{E57B0E82-7091-AF4F-BD57-69A758095731}" srcOrd="0" destOrd="0" presId="urn:microsoft.com/office/officeart/2005/8/layout/cycle2"/>
    <dgm:cxn modelId="{B961166A-6718-BC49-8E12-FC6F3BEB16E6}" type="presOf" srcId="{46A48A00-A417-4E4F-B073-98755C6A0B90}" destId="{1E038B9D-AFCD-5947-8B51-9CA42B217B17}" srcOrd="0" destOrd="0" presId="urn:microsoft.com/office/officeart/2005/8/layout/cycle2"/>
    <dgm:cxn modelId="{DC017D6F-8FD3-6948-A625-E7205347FFC2}" srcId="{4103F07D-86D1-964E-95E1-464B248C16A9}" destId="{F5E7324E-F07E-9A41-B102-892095F6999E}" srcOrd="3" destOrd="0" parTransId="{C4DCFB2E-1271-1E44-8BC5-E0FB3483B86C}" sibTransId="{6F0221A4-4FAE-F64E-BBED-01F4AD7870A9}"/>
    <dgm:cxn modelId="{C4B37978-2B0B-7241-BCF9-1D49789E5B30}" type="presOf" srcId="{F5E7324E-F07E-9A41-B102-892095F6999E}" destId="{871E4B1C-D8A3-4947-A0D4-14105312CFA2}" srcOrd="0" destOrd="0" presId="urn:microsoft.com/office/officeart/2005/8/layout/cycle2"/>
    <dgm:cxn modelId="{5B62A078-F4DB-B74E-ADCA-CF6E186E57F8}" type="presOf" srcId="{A33DBB85-3ED4-EB4E-A969-178E99953553}" destId="{5D04DD8E-8100-9B48-A5E7-669B1C6E1A83}" srcOrd="0" destOrd="0" presId="urn:microsoft.com/office/officeart/2005/8/layout/cycle2"/>
    <dgm:cxn modelId="{58E83479-E8A9-5543-9088-888C6600E4ED}" type="presOf" srcId="{B8617943-7C84-8B45-9D07-EC32C57437A2}" destId="{2C9899BA-1B3E-6C4C-9200-62204D8F4720}" srcOrd="1" destOrd="0" presId="urn:microsoft.com/office/officeart/2005/8/layout/cycle2"/>
    <dgm:cxn modelId="{D645A779-8121-7747-856B-F3C2C259226C}" type="presOf" srcId="{6F0221A4-4FAE-F64E-BBED-01F4AD7870A9}" destId="{2351AF41-EED0-1941-9848-B17C8F81D16F}" srcOrd="0" destOrd="0" presId="urn:microsoft.com/office/officeart/2005/8/layout/cycle2"/>
    <dgm:cxn modelId="{A1959F84-313E-9E46-B47E-CDC7F1C8AF8B}" type="presOf" srcId="{C30B4C5C-12E2-2C4F-972D-AFA500790F4B}" destId="{8CA4A88F-F07E-7747-AD8A-236E210D2DBD}" srcOrd="0" destOrd="0" presId="urn:microsoft.com/office/officeart/2005/8/layout/cycle2"/>
    <dgm:cxn modelId="{3D52AD91-EFC7-B841-9C4B-DF6FCE6C8D56}" srcId="{4103F07D-86D1-964E-95E1-464B248C16A9}" destId="{A33DBB85-3ED4-EB4E-A969-178E99953553}" srcOrd="2" destOrd="0" parTransId="{762A456A-0495-B049-A203-FB1848000D62}" sibTransId="{C30B4C5C-12E2-2C4F-972D-AFA500790F4B}"/>
    <dgm:cxn modelId="{767CC696-6B97-A24F-A0A2-9BE408FF38DD}" type="presOf" srcId="{4103F07D-86D1-964E-95E1-464B248C16A9}" destId="{F0C13E9C-DB66-0B4B-9BDC-D2CD2AD61D42}" srcOrd="0" destOrd="0" presId="urn:microsoft.com/office/officeart/2005/8/layout/cycle2"/>
    <dgm:cxn modelId="{DF80D799-3C1E-9043-BB0A-499517082DE2}" type="presOf" srcId="{064C9BE6-671C-874F-A9A2-41BF8A2FEB18}" destId="{CB2E6488-829B-874C-A852-AE47A1D0C7E0}" srcOrd="0" destOrd="0" presId="urn:microsoft.com/office/officeart/2005/8/layout/cycle2"/>
    <dgm:cxn modelId="{5FE16B9E-F035-A847-8569-4C6BBED1AD78}" srcId="{4103F07D-86D1-964E-95E1-464B248C16A9}" destId="{98F1633F-5B28-4440-A5C4-B25FCB776D8F}" srcOrd="1" destOrd="0" parTransId="{80EFA6C4-D690-6A44-9C34-99A562B58957}" sibTransId="{B8617943-7C84-8B45-9D07-EC32C57437A2}"/>
    <dgm:cxn modelId="{47F862BD-EE4C-654C-9FE5-85C29743042E}" srcId="{4103F07D-86D1-964E-95E1-464B248C16A9}" destId="{064C9BE6-671C-874F-A9A2-41BF8A2FEB18}" srcOrd="0" destOrd="0" parTransId="{905D5554-2B9C-264D-88CD-58CF02BB9479}" sibTransId="{46A48A00-A417-4E4F-B073-98755C6A0B90}"/>
    <dgm:cxn modelId="{1593A4C4-9B7D-2640-AB76-081DB2C1B9E5}" type="presOf" srcId="{6F0221A4-4FAE-F64E-BBED-01F4AD7870A9}" destId="{5024EC08-1C82-9E42-A83A-F47409755E5A}" srcOrd="1" destOrd="0" presId="urn:microsoft.com/office/officeart/2005/8/layout/cycle2"/>
    <dgm:cxn modelId="{DBD0B3DF-8571-0F48-9B12-826A1EF643E9}" type="presOf" srcId="{9AFA9A77-DB27-EE42-B7B2-94C57177E18B}" destId="{9302E4F6-1F19-EE44-A951-BADEF4B853D3}" srcOrd="0" destOrd="0" presId="urn:microsoft.com/office/officeart/2005/8/layout/cycle2"/>
    <dgm:cxn modelId="{35D38CF3-5F42-0443-B95E-6D466EE0F2C3}" type="presOf" srcId="{46A48A00-A417-4E4F-B073-98755C6A0B90}" destId="{2C6BD01E-E277-AB4C-B461-B43B861A6C29}" srcOrd="1" destOrd="0" presId="urn:microsoft.com/office/officeart/2005/8/layout/cycle2"/>
    <dgm:cxn modelId="{F1665DF8-37B6-D242-8D4D-E8A4064FED89}" srcId="{4103F07D-86D1-964E-95E1-464B248C16A9}" destId="{3273F57F-CB31-FE4E-B00C-4A86DD206D6D}" srcOrd="4" destOrd="0" parTransId="{A74AB9F2-BDBC-AD4F-9A5D-14F1D9CA48B7}" sibTransId="{9AFA9A77-DB27-EE42-B7B2-94C57177E18B}"/>
    <dgm:cxn modelId="{D01AC7F8-E0C6-B648-9C19-4BD45E80319C}" type="presOf" srcId="{C30B4C5C-12E2-2C4F-972D-AFA500790F4B}" destId="{21D413DA-48B8-2B47-960B-17A4690653C3}" srcOrd="1" destOrd="0" presId="urn:microsoft.com/office/officeart/2005/8/layout/cycle2"/>
    <dgm:cxn modelId="{337D26EE-7663-5E49-8FB8-B06B641EFE8B}" type="presParOf" srcId="{F0C13E9C-DB66-0B4B-9BDC-D2CD2AD61D42}" destId="{CB2E6488-829B-874C-A852-AE47A1D0C7E0}" srcOrd="0" destOrd="0" presId="urn:microsoft.com/office/officeart/2005/8/layout/cycle2"/>
    <dgm:cxn modelId="{911C6F4F-7AA5-3047-A3E7-1542E11E04F5}" type="presParOf" srcId="{F0C13E9C-DB66-0B4B-9BDC-D2CD2AD61D42}" destId="{1E038B9D-AFCD-5947-8B51-9CA42B217B17}" srcOrd="1" destOrd="0" presId="urn:microsoft.com/office/officeart/2005/8/layout/cycle2"/>
    <dgm:cxn modelId="{0798F766-411A-BC43-B7EE-E77F8D8A011A}" type="presParOf" srcId="{1E038B9D-AFCD-5947-8B51-9CA42B217B17}" destId="{2C6BD01E-E277-AB4C-B461-B43B861A6C29}" srcOrd="0" destOrd="0" presId="urn:microsoft.com/office/officeart/2005/8/layout/cycle2"/>
    <dgm:cxn modelId="{1FF9B623-6B2C-7842-BC05-3C93FA47DE5E}" type="presParOf" srcId="{F0C13E9C-DB66-0B4B-9BDC-D2CD2AD61D42}" destId="{BF5CF430-D2B1-604F-9246-C9A5020D00BF}" srcOrd="2" destOrd="0" presId="urn:microsoft.com/office/officeart/2005/8/layout/cycle2"/>
    <dgm:cxn modelId="{3C4E5DDA-F18F-8E4D-B9F7-D757B6E334D7}" type="presParOf" srcId="{F0C13E9C-DB66-0B4B-9BDC-D2CD2AD61D42}" destId="{0A9604DE-92C9-3745-A0A1-8B86F10B654F}" srcOrd="3" destOrd="0" presId="urn:microsoft.com/office/officeart/2005/8/layout/cycle2"/>
    <dgm:cxn modelId="{579085CA-A2E1-5F4B-B258-1A1FB398B981}" type="presParOf" srcId="{0A9604DE-92C9-3745-A0A1-8B86F10B654F}" destId="{2C9899BA-1B3E-6C4C-9200-62204D8F4720}" srcOrd="0" destOrd="0" presId="urn:microsoft.com/office/officeart/2005/8/layout/cycle2"/>
    <dgm:cxn modelId="{9DA21438-4BDE-EE4E-8CF4-20C13B7E8973}" type="presParOf" srcId="{F0C13E9C-DB66-0B4B-9BDC-D2CD2AD61D42}" destId="{5D04DD8E-8100-9B48-A5E7-669B1C6E1A83}" srcOrd="4" destOrd="0" presId="urn:microsoft.com/office/officeart/2005/8/layout/cycle2"/>
    <dgm:cxn modelId="{C8C6B05B-9F59-CB4F-9B3D-9F952B9F123C}" type="presParOf" srcId="{F0C13E9C-DB66-0B4B-9BDC-D2CD2AD61D42}" destId="{8CA4A88F-F07E-7747-AD8A-236E210D2DBD}" srcOrd="5" destOrd="0" presId="urn:microsoft.com/office/officeart/2005/8/layout/cycle2"/>
    <dgm:cxn modelId="{2B10D623-F8EA-5F48-BB84-48F34B299444}" type="presParOf" srcId="{8CA4A88F-F07E-7747-AD8A-236E210D2DBD}" destId="{21D413DA-48B8-2B47-960B-17A4690653C3}" srcOrd="0" destOrd="0" presId="urn:microsoft.com/office/officeart/2005/8/layout/cycle2"/>
    <dgm:cxn modelId="{907528FE-EB40-0B4A-950E-C2864C0721B2}" type="presParOf" srcId="{F0C13E9C-DB66-0B4B-9BDC-D2CD2AD61D42}" destId="{871E4B1C-D8A3-4947-A0D4-14105312CFA2}" srcOrd="6" destOrd="0" presId="urn:microsoft.com/office/officeart/2005/8/layout/cycle2"/>
    <dgm:cxn modelId="{E78D9DE0-B9AC-8E49-AF9A-C6DBD8575C72}" type="presParOf" srcId="{F0C13E9C-DB66-0B4B-9BDC-D2CD2AD61D42}" destId="{2351AF41-EED0-1941-9848-B17C8F81D16F}" srcOrd="7" destOrd="0" presId="urn:microsoft.com/office/officeart/2005/8/layout/cycle2"/>
    <dgm:cxn modelId="{69F3C539-2755-934C-9C91-E927F448B397}" type="presParOf" srcId="{2351AF41-EED0-1941-9848-B17C8F81D16F}" destId="{5024EC08-1C82-9E42-A83A-F47409755E5A}" srcOrd="0" destOrd="0" presId="urn:microsoft.com/office/officeart/2005/8/layout/cycle2"/>
    <dgm:cxn modelId="{2327D31F-8BA1-5341-8CF9-6ED40D12476A}" type="presParOf" srcId="{F0C13E9C-DB66-0B4B-9BDC-D2CD2AD61D42}" destId="{E57B0E82-7091-AF4F-BD57-69A758095731}" srcOrd="8" destOrd="0" presId="urn:microsoft.com/office/officeart/2005/8/layout/cycle2"/>
    <dgm:cxn modelId="{A1431C57-140A-F746-9E29-8FC34F5F832A}" type="presParOf" srcId="{F0C13E9C-DB66-0B4B-9BDC-D2CD2AD61D42}" destId="{9302E4F6-1F19-EE44-A951-BADEF4B853D3}" srcOrd="9" destOrd="0" presId="urn:microsoft.com/office/officeart/2005/8/layout/cycle2"/>
    <dgm:cxn modelId="{C7880338-E087-8447-9CB6-B7E486E5EDFF}" type="presParOf" srcId="{9302E4F6-1F19-EE44-A951-BADEF4B853D3}" destId="{34BE383D-B423-D046-81DF-F79291C6ED58}"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6488-829B-874C-A852-AE47A1D0C7E0}">
      <dsp:nvSpPr>
        <dsp:cNvPr id="0" name=""/>
        <dsp:cNvSpPr/>
      </dsp:nvSpPr>
      <dsp:spPr>
        <a:xfrm>
          <a:off x="5293219" y="539138"/>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First term</a:t>
          </a:r>
        </a:p>
      </dsp:txBody>
      <dsp:txXfrm>
        <a:off x="5516423" y="762342"/>
        <a:ext cx="1077727" cy="1077727"/>
      </dsp:txXfrm>
    </dsp:sp>
    <dsp:sp modelId="{1E038B9D-AFCD-5947-8B51-9CA42B217B17}">
      <dsp:nvSpPr>
        <dsp:cNvPr id="0" name=""/>
        <dsp:cNvSpPr/>
      </dsp:nvSpPr>
      <dsp:spPr>
        <a:xfrm rot="3458476">
          <a:off x="6268015" y="2115619"/>
          <a:ext cx="932509"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303877" y="2153321"/>
        <a:ext cx="778191" cy="308637"/>
      </dsp:txXfrm>
    </dsp:sp>
    <dsp:sp modelId="{BF5CF430-D2B1-604F-9246-C9A5020D00BF}">
      <dsp:nvSpPr>
        <dsp:cNvPr id="0" name=""/>
        <dsp:cNvSpPr/>
      </dsp:nvSpPr>
      <dsp:spPr>
        <a:xfrm>
          <a:off x="6667955" y="2708827"/>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2</a:t>
          </a:r>
          <a:r>
            <a:rPr lang="en-US" sz="3500" kern="1200" baseline="30000" dirty="0"/>
            <a:t>nd</a:t>
          </a:r>
          <a:r>
            <a:rPr lang="en-US" sz="3500" kern="1200" dirty="0"/>
            <a:t> term</a:t>
          </a:r>
        </a:p>
      </dsp:txBody>
      <dsp:txXfrm>
        <a:off x="6891159" y="2932031"/>
        <a:ext cx="1077727" cy="1077727"/>
      </dsp:txXfrm>
    </dsp:sp>
    <dsp:sp modelId="{0A9604DE-92C9-3745-A0A1-8B86F10B654F}">
      <dsp:nvSpPr>
        <dsp:cNvPr id="0" name=""/>
        <dsp:cNvSpPr/>
      </dsp:nvSpPr>
      <dsp:spPr>
        <a:xfrm rot="19986088">
          <a:off x="8498194" y="2846293"/>
          <a:ext cx="832643"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506542" y="2984080"/>
        <a:ext cx="678325" cy="308637"/>
      </dsp:txXfrm>
    </dsp:sp>
    <dsp:sp modelId="{5D04DD8E-8100-9B48-A5E7-669B1C6E1A83}">
      <dsp:nvSpPr>
        <dsp:cNvPr id="0" name=""/>
        <dsp:cNvSpPr/>
      </dsp:nvSpPr>
      <dsp:spPr>
        <a:xfrm>
          <a:off x="9428248" y="1308539"/>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2</a:t>
          </a:r>
          <a:r>
            <a:rPr lang="en-US" sz="3500" kern="1200" baseline="30000" dirty="0"/>
            <a:t>nd</a:t>
          </a:r>
          <a:r>
            <a:rPr lang="en-US" sz="3500" kern="1200" dirty="0"/>
            <a:t> year</a:t>
          </a:r>
        </a:p>
      </dsp:txBody>
      <dsp:txXfrm>
        <a:off x="9651452" y="1531743"/>
        <a:ext cx="1077727" cy="1077727"/>
      </dsp:txXfrm>
    </dsp:sp>
    <dsp:sp modelId="{8CA4A88F-F07E-7747-AD8A-236E210D2DBD}">
      <dsp:nvSpPr>
        <dsp:cNvPr id="0" name=""/>
        <dsp:cNvSpPr/>
      </dsp:nvSpPr>
      <dsp:spPr>
        <a:xfrm rot="9996600" flipH="1" flipV="1">
          <a:off x="6201821" y="4897563"/>
          <a:ext cx="61646" cy="1405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6202072" y="4927818"/>
        <a:ext cx="43152" cy="84340"/>
      </dsp:txXfrm>
    </dsp:sp>
    <dsp:sp modelId="{871E4B1C-D8A3-4947-A0D4-14105312CFA2}">
      <dsp:nvSpPr>
        <dsp:cNvPr id="0" name=""/>
        <dsp:cNvSpPr/>
      </dsp:nvSpPr>
      <dsp:spPr>
        <a:xfrm>
          <a:off x="914399" y="3319940"/>
          <a:ext cx="1652802"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HS </a:t>
          </a:r>
          <a:r>
            <a:rPr lang="en-US" sz="2800" kern="1200" dirty="0"/>
            <a:t>student</a:t>
          </a:r>
        </a:p>
      </dsp:txBody>
      <dsp:txXfrm>
        <a:off x="1156446" y="3543144"/>
        <a:ext cx="1168708" cy="1077727"/>
      </dsp:txXfrm>
    </dsp:sp>
    <dsp:sp modelId="{2351AF41-EED0-1941-9848-B17C8F81D16F}">
      <dsp:nvSpPr>
        <dsp:cNvPr id="0" name=""/>
        <dsp:cNvSpPr/>
      </dsp:nvSpPr>
      <dsp:spPr>
        <a:xfrm rot="17081474">
          <a:off x="1549996" y="2463116"/>
          <a:ext cx="1095630"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607587" y="2640631"/>
        <a:ext cx="941312" cy="308637"/>
      </dsp:txXfrm>
    </dsp:sp>
    <dsp:sp modelId="{E57B0E82-7091-AF4F-BD57-69A758095731}">
      <dsp:nvSpPr>
        <dsp:cNvPr id="0" name=""/>
        <dsp:cNvSpPr/>
      </dsp:nvSpPr>
      <dsp:spPr>
        <a:xfrm>
          <a:off x="1701888" y="561716"/>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Gets SEP</a:t>
          </a:r>
        </a:p>
      </dsp:txBody>
      <dsp:txXfrm>
        <a:off x="1925092" y="784920"/>
        <a:ext cx="1077727" cy="1077727"/>
      </dsp:txXfrm>
    </dsp:sp>
    <dsp:sp modelId="{9302E4F6-1F19-EE44-A951-BADEF4B853D3}">
      <dsp:nvSpPr>
        <dsp:cNvPr id="0" name=""/>
        <dsp:cNvSpPr/>
      </dsp:nvSpPr>
      <dsp:spPr>
        <a:xfrm rot="21578388">
          <a:off x="3319584" y="984227"/>
          <a:ext cx="1729594"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319586" y="1087591"/>
        <a:ext cx="1575276" cy="30863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0.13264</cdr:x>
      <cdr:y>0.04409</cdr:y>
    </cdr:from>
    <cdr:to>
      <cdr:x>0.9023</cdr:x>
      <cdr:y>0.21649</cdr:y>
    </cdr:to>
    <cdr:sp macro="" textlink="">
      <cdr:nvSpPr>
        <cdr:cNvPr id="2" name="TextBox 1"/>
        <cdr:cNvSpPr txBox="1"/>
      </cdr:nvSpPr>
      <cdr:spPr>
        <a:xfrm xmlns:a="http://schemas.openxmlformats.org/drawingml/2006/main">
          <a:off x="1080080" y="233826"/>
          <a:ext cx="626715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Persistence of students with RS interaction vs </a:t>
          </a:r>
        </a:p>
        <a:p xmlns:a="http://schemas.openxmlformats.org/drawingml/2006/main">
          <a:r>
            <a:rPr lang="en-US" sz="2400" dirty="0"/>
            <a:t>Control group (no interactions)</a:t>
          </a:r>
        </a:p>
      </cdr:txBody>
    </cdr:sp>
  </cdr:relSizeAnchor>
</c:userShapes>
</file>

<file path=ppt/drawings/drawing2.xml><?xml version="1.0" encoding="utf-8"?>
<c:userShapes xmlns:c="http://schemas.openxmlformats.org/drawingml/2006/chart">
  <cdr:relSizeAnchor xmlns:cdr="http://schemas.openxmlformats.org/drawingml/2006/chartDrawing">
    <cdr:from>
      <cdr:x>0.57829</cdr:x>
      <cdr:y>0.84763</cdr:y>
    </cdr:from>
    <cdr:to>
      <cdr:x>0.74395</cdr:x>
      <cdr:y>0.94142</cdr:y>
    </cdr:to>
    <cdr:sp macro="" textlink="">
      <cdr:nvSpPr>
        <cdr:cNvPr id="2" name="TextBox 1"/>
        <cdr:cNvSpPr txBox="1"/>
      </cdr:nvSpPr>
      <cdr:spPr>
        <a:xfrm xmlns:a="http://schemas.openxmlformats.org/drawingml/2006/main">
          <a:off x="5030279" y="3674064"/>
          <a:ext cx="1441076" cy="406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RS Treatment</a:t>
          </a:r>
        </a:p>
      </cdr:txBody>
    </cdr:sp>
  </cdr:relSizeAnchor>
  <cdr:relSizeAnchor xmlns:cdr="http://schemas.openxmlformats.org/drawingml/2006/chartDrawing">
    <cdr:from>
      <cdr:x>0.18551</cdr:x>
      <cdr:y>0.84517</cdr:y>
    </cdr:from>
    <cdr:to>
      <cdr:x>0.29063</cdr:x>
      <cdr:y>0.93896</cdr:y>
    </cdr:to>
    <cdr:sp macro="" textlink="">
      <cdr:nvSpPr>
        <cdr:cNvPr id="3" name="TextBox 2"/>
        <cdr:cNvSpPr txBox="1"/>
      </cdr:nvSpPr>
      <cdr:spPr>
        <a:xfrm xmlns:a="http://schemas.openxmlformats.org/drawingml/2006/main">
          <a:off x="1613648" y="3663405"/>
          <a:ext cx="914400" cy="406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Control Group</a:t>
          </a:r>
        </a:p>
      </cdr:txBody>
    </cdr:sp>
  </cdr:relSizeAnchor>
</c:userShapes>
</file>

<file path=ppt/drawings/drawing3.xml><?xml version="1.0" encoding="utf-8"?>
<c:userShapes xmlns:c="http://schemas.openxmlformats.org/drawingml/2006/chart">
  <cdr:relSizeAnchor xmlns:cdr="http://schemas.openxmlformats.org/drawingml/2006/chartDrawing">
    <cdr:from>
      <cdr:x>0.18574</cdr:x>
      <cdr:y>0.90446</cdr:y>
    </cdr:from>
    <cdr:to>
      <cdr:x>0.28956</cdr:x>
      <cdr:y>1</cdr:y>
    </cdr:to>
    <cdr:sp macro="" textlink="">
      <cdr:nvSpPr>
        <cdr:cNvPr id="2" name="TextBox 1"/>
        <cdr:cNvSpPr txBox="1"/>
      </cdr:nvSpPr>
      <cdr:spPr>
        <a:xfrm xmlns:a="http://schemas.openxmlformats.org/drawingml/2006/main">
          <a:off x="1635967" y="3685771"/>
          <a:ext cx="914400" cy="389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Control Group</a:t>
          </a:r>
        </a:p>
      </cdr:txBody>
    </cdr:sp>
  </cdr:relSizeAnchor>
  <cdr:relSizeAnchor xmlns:cdr="http://schemas.openxmlformats.org/drawingml/2006/chartDrawing">
    <cdr:from>
      <cdr:x>0.62105</cdr:x>
      <cdr:y>0.88579</cdr:y>
    </cdr:from>
    <cdr:to>
      <cdr:x>0.72894</cdr:x>
      <cdr:y>0.9451</cdr:y>
    </cdr:to>
    <cdr:sp macro="" textlink="">
      <cdr:nvSpPr>
        <cdr:cNvPr id="3" name="TextBox 2"/>
        <cdr:cNvSpPr txBox="1"/>
      </cdr:nvSpPr>
      <cdr:spPr>
        <a:xfrm xmlns:a="http://schemas.openxmlformats.org/drawingml/2006/main">
          <a:off x="5470038" y="4097464"/>
          <a:ext cx="950259" cy="27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RS Treatment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3078D-B3CD-B74F-85B0-FEE9FD0DB072}"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F8D28-B07D-AD43-A730-736A58B511C3}" type="slidenum">
              <a:rPr lang="en-US" smtClean="0"/>
              <a:t>‹#›</a:t>
            </a:fld>
            <a:endParaRPr lang="en-US"/>
          </a:p>
        </p:txBody>
      </p:sp>
    </p:spTree>
    <p:extLst>
      <p:ext uri="{BB962C8B-B14F-4D97-AF65-F5344CB8AC3E}">
        <p14:creationId xmlns:p14="http://schemas.microsoft.com/office/powerpoint/2010/main" val="91854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ADBDA54-6796-064A-8942-591238299CC3}" type="slidenum">
              <a:rPr lang="en-US" smtClean="0"/>
              <a:t>1</a:t>
            </a:fld>
            <a:endParaRPr lang="en-US"/>
          </a:p>
        </p:txBody>
      </p:sp>
    </p:spTree>
    <p:extLst>
      <p:ext uri="{BB962C8B-B14F-4D97-AF65-F5344CB8AC3E}">
        <p14:creationId xmlns:p14="http://schemas.microsoft.com/office/powerpoint/2010/main" val="95875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65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11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3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lvl="0"/>
            <a:endParaRPr lang="en-US" sz="1200" kern="1200" dirty="0">
              <a:solidFill>
                <a:schemeClr val="tx1"/>
              </a:solidFill>
              <a:effectLst/>
              <a:latin typeface="+mn-lt"/>
              <a:ea typeface="+mn-ea"/>
              <a:cs typeface="+mn-cs"/>
            </a:endParaRPr>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33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12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effectLst/>
            </a:endParaRPr>
          </a:p>
          <a:p>
            <a:pPr marL="0" lvl="0" indent="0" algn="l" rtl="0">
              <a:spcBef>
                <a:spcPts val="0"/>
              </a:spcBef>
              <a:spcAft>
                <a:spcPts val="0"/>
              </a:spcAft>
              <a:buNone/>
            </a:pPr>
            <a:r>
              <a:rPr lang="en-US" baseline="0" dirty="0">
                <a:effectLst/>
              </a:rPr>
              <a:t>.</a:t>
            </a:r>
            <a:endParaRPr lang="en-US" dirty="0">
              <a:effectLst/>
            </a:endParaRPr>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89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58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most of the students served by Retention Specialists are either First Gen or Minority or both. This position fits with the Equity goal of our college, by providing help to those students that need it most.</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68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20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05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598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788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20912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30171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98114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C48EC4-0E3D-A041-BFF7-19FEDF439BA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72780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C48EC4-0E3D-A041-BFF7-19FEDF439BA5}"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86539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C48EC4-0E3D-A041-BFF7-19FEDF439BA5}"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97840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48EC4-0E3D-A041-BFF7-19FEDF439BA5}"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60386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48EC4-0E3D-A041-BFF7-19FEDF439BA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94934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48EC4-0E3D-A041-BFF7-19FEDF439BA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95429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8EC4-0E3D-A041-BFF7-19FEDF439BA5}"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D083-157E-9F4F-8BA9-E1B0B38D0080}" type="slidenum">
              <a:rPr lang="en-US" smtClean="0"/>
              <a:t>‹#›</a:t>
            </a:fld>
            <a:endParaRPr lang="en-US"/>
          </a:p>
        </p:txBody>
      </p:sp>
    </p:spTree>
    <p:extLst>
      <p:ext uri="{BB962C8B-B14F-4D97-AF65-F5344CB8AC3E}">
        <p14:creationId xmlns:p14="http://schemas.microsoft.com/office/powerpoint/2010/main" val="108594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a:xfrm rot="13885380">
            <a:off x="2790214" y="1080125"/>
            <a:ext cx="4786120" cy="4163542"/>
          </a:xfrm>
          <a:prstGeom prst="rtTriangle">
            <a:avLst/>
          </a:prstGeom>
          <a:solidFill>
            <a:srgbClr val="20542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stretch>
            <a:fillRect/>
          </a:stretch>
        </p:blipFill>
        <p:spPr>
          <a:xfrm rot="2380605">
            <a:off x="2176351" y="213977"/>
            <a:ext cx="3979147" cy="7868047"/>
          </a:xfrm>
          <a:prstGeom prst="rect">
            <a:avLst/>
          </a:prstGeom>
        </p:spPr>
      </p:pic>
      <p:sp>
        <p:nvSpPr>
          <p:cNvPr id="15" name="Right Triangle 14"/>
          <p:cNvSpPr/>
          <p:nvPr/>
        </p:nvSpPr>
        <p:spPr>
          <a:xfrm rot="13661003" flipH="1" flipV="1">
            <a:off x="9703271" y="1017781"/>
            <a:ext cx="5064079" cy="4692751"/>
          </a:xfrm>
          <a:prstGeom prst="rtTriangle">
            <a:avLst/>
          </a:prstGeom>
          <a:solidFill>
            <a:srgbClr val="2054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914662"/>
            <a:ext cx="12192000" cy="94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081" y="-26950"/>
            <a:ext cx="8208917" cy="591466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933" y="6071627"/>
            <a:ext cx="1079535" cy="484849"/>
          </a:xfrm>
          <a:prstGeom prst="rect">
            <a:avLst/>
          </a:prstGeom>
        </p:spPr>
      </p:pic>
      <p:sp>
        <p:nvSpPr>
          <p:cNvPr id="18" name="Right Triangle 17"/>
          <p:cNvSpPr/>
          <p:nvPr/>
        </p:nvSpPr>
        <p:spPr>
          <a:xfrm rot="19058162" flipH="1" flipV="1">
            <a:off x="4755984" y="3040160"/>
            <a:ext cx="6318380" cy="5765675"/>
          </a:xfrm>
          <a:prstGeom prst="rtTriangle">
            <a:avLst/>
          </a:prstGeom>
          <a:solidFill>
            <a:srgbClr val="205421"/>
          </a:solidFill>
          <a:ln>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40697" y="6071627"/>
            <a:ext cx="45719" cy="603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rot="18990601">
            <a:off x="4875089" y="-2922658"/>
            <a:ext cx="6157670" cy="5817686"/>
          </a:xfrm>
          <a:prstGeom prst="rtTriangle">
            <a:avLst/>
          </a:prstGeom>
          <a:solidFill>
            <a:srgbClr val="205421"/>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655" y="5119799"/>
            <a:ext cx="4188069" cy="369332"/>
          </a:xfrm>
          <a:prstGeom prst="rect">
            <a:avLst/>
          </a:prstGeom>
          <a:noFill/>
        </p:spPr>
        <p:txBody>
          <a:bodyPr wrap="square" rtlCol="0">
            <a:spAutoFit/>
          </a:bodyPr>
          <a:lstStyle/>
          <a:p>
            <a:r>
              <a:rPr lang="en-US" dirty="0">
                <a:solidFill>
                  <a:schemeClr val="bg1"/>
                </a:solidFill>
                <a:latin typeface="Gothic720 Lt BT" panose="020C0403020203020204" pitchFamily="34" charset="0"/>
              </a:rPr>
              <a:t>December 3, 2020</a:t>
            </a:r>
          </a:p>
        </p:txBody>
      </p:sp>
      <p:sp>
        <p:nvSpPr>
          <p:cNvPr id="21" name="Rectangle 20"/>
          <p:cNvSpPr/>
          <p:nvPr/>
        </p:nvSpPr>
        <p:spPr>
          <a:xfrm>
            <a:off x="542655" y="1865622"/>
            <a:ext cx="4767629"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000" b="1" dirty="0">
                <a:ln/>
                <a:solidFill>
                  <a:schemeClr val="bg1"/>
                </a:solidFill>
                <a:latin typeface="Chalkboard" charset="0"/>
                <a:ea typeface="Chalkboard" charset="0"/>
                <a:cs typeface="Chalkboard" charset="0"/>
              </a:rPr>
              <a:t>New Position </a:t>
            </a:r>
          </a:p>
          <a:p>
            <a:r>
              <a:rPr lang="en-US" sz="4000" b="1" dirty="0">
                <a:ln/>
                <a:solidFill>
                  <a:schemeClr val="bg1"/>
                </a:solidFill>
                <a:latin typeface="Chalkboard" charset="0"/>
                <a:ea typeface="Chalkboard" charset="0"/>
                <a:cs typeface="Chalkboard" charset="0"/>
              </a:rPr>
              <a:t>Proposal:</a:t>
            </a:r>
          </a:p>
          <a:p>
            <a:r>
              <a:rPr lang="en-US" sz="4000" b="1" cap="none" spc="0" dirty="0">
                <a:ln/>
                <a:solidFill>
                  <a:schemeClr val="bg1"/>
                </a:solidFill>
                <a:effectLst/>
                <a:latin typeface="Chalkboard" charset="0"/>
                <a:ea typeface="Chalkboard" charset="0"/>
                <a:cs typeface="Chalkboard" charset="0"/>
              </a:rPr>
              <a:t>STEM Retention Specialist</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060" y="333960"/>
            <a:ext cx="3225118" cy="75405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79980">
            <a:off x="8276039" y="1806739"/>
            <a:ext cx="3672880" cy="2065995"/>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b="9936"/>
          <a:stretch/>
        </p:blipFill>
        <p:spPr>
          <a:xfrm rot="-720000">
            <a:off x="4988983" y="2041780"/>
            <a:ext cx="3880627" cy="1698977"/>
          </a:xfrm>
          <a:prstGeom prst="rect">
            <a:avLst/>
          </a:prstGeom>
          <a:solidFill>
            <a:srgbClr val="FFFFFF">
              <a:shade val="85000"/>
            </a:srgbClr>
          </a:solidFill>
          <a:effectLst>
            <a:outerShdw blurRad="50800" dist="50800" dir="5400000" algn="ctr" rotWithShape="0">
              <a:srgbClr val="000000">
                <a:alpha val="30000"/>
              </a:srgbClr>
            </a:outerShdw>
          </a:effectLst>
          <a:scene3d>
            <a:camera prst="orthographicFront"/>
            <a:lightRig rig="threePt" dir="t"/>
          </a:scene3d>
          <a:sp3d>
            <a:bevelT w="25400" h="19050"/>
          </a:sp3d>
        </p:spPr>
      </p:pic>
    </p:spTree>
    <p:extLst>
      <p:ext uri="{BB962C8B-B14F-4D97-AF65-F5344CB8AC3E}">
        <p14:creationId xmlns:p14="http://schemas.microsoft.com/office/powerpoint/2010/main" val="186490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27580" y="177006"/>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Future Applications of the STEM Retention Specialist Position</a:t>
            </a:r>
            <a:endParaRPr lang="en-US" sz="3200" dirty="0"/>
          </a:p>
        </p:txBody>
      </p:sp>
      <p:sp>
        <p:nvSpPr>
          <p:cNvPr id="5" name="Content Placeholder 4">
            <a:extLst>
              <a:ext uri="{FF2B5EF4-FFF2-40B4-BE49-F238E27FC236}">
                <a16:creationId xmlns:a16="http://schemas.microsoft.com/office/drawing/2014/main" id="{564E4614-FE7A-4D76-BB45-202D569A553D}"/>
              </a:ext>
            </a:extLst>
          </p:cNvPr>
          <p:cNvSpPr>
            <a:spLocks noGrp="1"/>
          </p:cNvSpPr>
          <p:nvPr>
            <p:ph idx="1"/>
          </p:nvPr>
        </p:nvSpPr>
        <p:spPr/>
        <p:txBody>
          <a:bodyPr>
            <a:normAutofit lnSpcReduction="10000"/>
          </a:bodyPr>
          <a:lstStyle/>
          <a:p>
            <a:r>
              <a:rPr lang="en-US" dirty="0"/>
              <a:t>STEM Retention Specialist will play a central role in the Science &amp; Health Interest Area Success Teams (Guided Pathways)</a:t>
            </a:r>
          </a:p>
          <a:p>
            <a:pPr lvl="1"/>
            <a:r>
              <a:rPr lang="en-US" dirty="0"/>
              <a:t>Forge meaningful relationships and foster a sense of belonging for students in an interest area</a:t>
            </a:r>
          </a:p>
          <a:p>
            <a:pPr lvl="1"/>
            <a:r>
              <a:rPr lang="en-US" dirty="0"/>
              <a:t>Lead the messaging and outreach efforts of the peer mentors</a:t>
            </a:r>
          </a:p>
          <a:p>
            <a:pPr lvl="1"/>
            <a:r>
              <a:rPr lang="en-US" dirty="0"/>
              <a:t>Ensure warm hand-offs between counseling/faculty and college resources</a:t>
            </a:r>
          </a:p>
          <a:p>
            <a:r>
              <a:rPr lang="en-US" dirty="0"/>
              <a:t>Science &amp; Health Retention Specialist will be instrumental in aligning and coordinating with other Interest Areas</a:t>
            </a:r>
          </a:p>
          <a:p>
            <a:pPr lvl="1"/>
            <a:r>
              <a:rPr lang="en-US" dirty="0"/>
              <a:t>Coordinating FYE programs will allow students to explore multiple interest areas as well as reduce redundancy and save money</a:t>
            </a:r>
          </a:p>
          <a:p>
            <a:pPr lvl="1"/>
            <a:r>
              <a:rPr lang="en-US" dirty="0"/>
              <a:t>Ensure that students don’t fall through the cracks as they move </a:t>
            </a:r>
          </a:p>
          <a:p>
            <a:pPr marL="457200" lvl="1" indent="0">
              <a:buNone/>
            </a:pPr>
            <a:r>
              <a:rPr lang="en-US" dirty="0"/>
              <a:t>between interest areas or take classes in multiple interest areas</a:t>
            </a:r>
          </a:p>
          <a:p>
            <a:pPr lvl="1"/>
            <a:endParaRPr lang="en-US" dirty="0"/>
          </a:p>
          <a:p>
            <a:pPr lvl="1"/>
            <a:endParaRPr lang="en-US" dirty="0"/>
          </a:p>
        </p:txBody>
      </p:sp>
    </p:spTree>
    <p:extLst>
      <p:ext uri="{BB962C8B-B14F-4D97-AF65-F5344CB8AC3E}">
        <p14:creationId xmlns:p14="http://schemas.microsoft.com/office/powerpoint/2010/main" val="361579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18071" y="177006"/>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Thank you!</a:t>
            </a:r>
          </a:p>
        </p:txBody>
      </p:sp>
      <p:sp>
        <p:nvSpPr>
          <p:cNvPr id="4" name="TextBox 3"/>
          <p:cNvSpPr txBox="1"/>
          <p:nvPr/>
        </p:nvSpPr>
        <p:spPr>
          <a:xfrm>
            <a:off x="968187" y="1728856"/>
            <a:ext cx="5934636" cy="646331"/>
          </a:xfrm>
          <a:prstGeom prst="rect">
            <a:avLst/>
          </a:prstGeom>
          <a:noFill/>
        </p:spPr>
        <p:txBody>
          <a:bodyPr wrap="square" rtlCol="0">
            <a:spAutoFit/>
          </a:bodyPr>
          <a:lstStyle/>
          <a:p>
            <a:r>
              <a:rPr lang="en-US" sz="3600" dirty="0"/>
              <a:t>What are your questions?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241" y="2855736"/>
            <a:ext cx="3630021" cy="2722516"/>
          </a:xfrm>
          <a:prstGeom prst="rect">
            <a:avLst/>
          </a:prstGeom>
        </p:spPr>
      </p:pic>
      <p:pic>
        <p:nvPicPr>
          <p:cNvPr id="12" name="Picture 11"/>
          <p:cNvPicPr>
            <a:picLocks noChangeAspect="1"/>
          </p:cNvPicPr>
          <p:nvPr/>
        </p:nvPicPr>
        <p:blipFill>
          <a:blip r:embed="rId6"/>
          <a:stretch>
            <a:fillRect/>
          </a:stretch>
        </p:blipFill>
        <p:spPr>
          <a:xfrm>
            <a:off x="6942298" y="1678828"/>
            <a:ext cx="2811347" cy="4041311"/>
          </a:xfrm>
          <a:prstGeom prst="rect">
            <a:avLst/>
          </a:prstGeom>
          <a:ln w="9525">
            <a:solidFill>
              <a:srgbClr val="FFC000"/>
            </a:solidFill>
          </a:ln>
        </p:spPr>
      </p:pic>
    </p:spTree>
    <p:extLst>
      <p:ext uri="{BB962C8B-B14F-4D97-AF65-F5344CB8AC3E}">
        <p14:creationId xmlns:p14="http://schemas.microsoft.com/office/powerpoint/2010/main" val="91755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177006"/>
            <a:ext cx="11353800" cy="1066800"/>
          </a:xfrm>
          <a:prstGeom prst="rect">
            <a:avLst/>
          </a:prstGeom>
          <a:gradFill flip="none" rotWithShape="1">
            <a:gsLst>
              <a:gs pos="0">
                <a:schemeClr val="accent6">
                  <a:lumMod val="67000"/>
                </a:schemeClr>
              </a:gs>
              <a:gs pos="75000">
                <a:schemeClr val="accent6">
                  <a:lumMod val="97000"/>
                  <a:lumOff val="3000"/>
                </a:schemeClr>
              </a:gs>
              <a:gs pos="100000">
                <a:schemeClr val="accent6">
                  <a:lumMod val="60000"/>
                  <a:lumOff val="40000"/>
                </a:schemeClr>
              </a:gs>
            </a:gsLst>
            <a:lin ang="13500000" scaled="1"/>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What is the need?</a:t>
            </a:r>
          </a:p>
        </p:txBody>
      </p:sp>
      <p:sp>
        <p:nvSpPr>
          <p:cNvPr id="5" name="Content Placeholder 4"/>
          <p:cNvSpPr>
            <a:spLocks noGrp="1"/>
          </p:cNvSpPr>
          <p:nvPr>
            <p:ph idx="1"/>
          </p:nvPr>
        </p:nvSpPr>
        <p:spPr>
          <a:xfrm>
            <a:off x="635567" y="1549182"/>
            <a:ext cx="10515600" cy="4640372"/>
          </a:xfrm>
        </p:spPr>
        <p:txBody>
          <a:bodyPr>
            <a:normAutofit lnSpcReduction="10000"/>
          </a:bodyPr>
          <a:lstStyle/>
          <a:p>
            <a:r>
              <a:rPr lang="en-US" sz="3200" dirty="0"/>
              <a:t>Students need consistent guidance to academic supports and college services. </a:t>
            </a:r>
            <a:endParaRPr lang="en-US" sz="3200" dirty="0">
              <a:solidFill>
                <a:schemeClr val="accent6">
                  <a:lumMod val="50000"/>
                </a:schemeClr>
              </a:solidFill>
            </a:endParaRPr>
          </a:p>
          <a:p>
            <a:pPr lvl="1"/>
            <a:r>
              <a:rPr lang="en-US" sz="2800" dirty="0">
                <a:solidFill>
                  <a:schemeClr val="accent6">
                    <a:lumMod val="50000"/>
                  </a:schemeClr>
                </a:solidFill>
              </a:rPr>
              <a:t>“I didn’t know these services were offered, and now it’s too late.”</a:t>
            </a:r>
          </a:p>
          <a:p>
            <a:pPr lvl="1"/>
            <a:r>
              <a:rPr lang="en-US" sz="2800" dirty="0">
                <a:solidFill>
                  <a:schemeClr val="accent6">
                    <a:lumMod val="50000"/>
                  </a:schemeClr>
                </a:solidFill>
              </a:rPr>
              <a:t>“I wish I could talk to the same person each time about my progress.”</a:t>
            </a:r>
          </a:p>
          <a:p>
            <a:r>
              <a:rPr lang="en-US" sz="3200" dirty="0"/>
              <a:t>If we build it, they will NOT automatically come.</a:t>
            </a:r>
          </a:p>
          <a:p>
            <a:pPr lvl="1"/>
            <a:r>
              <a:rPr lang="en-US" sz="2800" dirty="0">
                <a:solidFill>
                  <a:schemeClr val="accent6">
                    <a:lumMod val="50000"/>
                  </a:schemeClr>
                </a:solidFill>
              </a:rPr>
              <a:t>“I didn’t realize this program was for students like me.”</a:t>
            </a:r>
          </a:p>
          <a:p>
            <a:r>
              <a:rPr lang="en-US" sz="3200" dirty="0"/>
              <a:t>Some activities can light a spark and change their college experience.</a:t>
            </a:r>
          </a:p>
          <a:p>
            <a:pPr lvl="1"/>
            <a:r>
              <a:rPr lang="en-US" sz="2800" dirty="0">
                <a:solidFill>
                  <a:schemeClr val="accent6">
                    <a:lumMod val="50000"/>
                  </a:schemeClr>
                </a:solidFill>
              </a:rPr>
              <a:t>“Once I visited Cal Poly, I knew that’s what I wanted to do and classes became my top priority.”</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6037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STEM Retention Specialist as relationship builder </a:t>
            </a:r>
          </a:p>
        </p:txBody>
      </p:sp>
      <p:sp>
        <p:nvSpPr>
          <p:cNvPr id="4" name="Content Placeholder 3"/>
          <p:cNvSpPr>
            <a:spLocks noGrp="1"/>
          </p:cNvSpPr>
          <p:nvPr>
            <p:ph idx="1"/>
          </p:nvPr>
        </p:nvSpPr>
        <p:spPr>
          <a:xfrm>
            <a:off x="487178" y="1750512"/>
            <a:ext cx="11023503" cy="4622800"/>
          </a:xfrm>
        </p:spPr>
        <p:txBody>
          <a:bodyPr>
            <a:normAutofit/>
          </a:bodyPr>
          <a:lstStyle/>
          <a:p>
            <a:pPr>
              <a:lnSpc>
                <a:spcPct val="100000"/>
              </a:lnSpc>
            </a:pPr>
            <a:r>
              <a:rPr lang="en-US" sz="3600" dirty="0"/>
              <a:t>Serve as </a:t>
            </a:r>
            <a:r>
              <a:rPr lang="en-US" sz="3600" b="1" dirty="0"/>
              <a:t>primary contact person </a:t>
            </a:r>
            <a:r>
              <a:rPr lang="en-US" sz="3600" dirty="0"/>
              <a:t>with students, enrollment to transfer.</a:t>
            </a:r>
          </a:p>
          <a:p>
            <a:pPr lvl="0">
              <a:lnSpc>
                <a:spcPct val="100000"/>
              </a:lnSpc>
            </a:pPr>
            <a:r>
              <a:rPr lang="en-US" sz="3600" dirty="0"/>
              <a:t>Pre-term </a:t>
            </a:r>
            <a:r>
              <a:rPr lang="en-US" sz="3600" b="1" dirty="0"/>
              <a:t>bridge programs</a:t>
            </a:r>
            <a:r>
              <a:rPr lang="en-US" sz="3600" dirty="0"/>
              <a:t>: help recruit students, plan and present sessions.</a:t>
            </a:r>
          </a:p>
          <a:p>
            <a:pPr lvl="0">
              <a:lnSpc>
                <a:spcPct val="100000"/>
              </a:lnSpc>
            </a:pPr>
            <a:r>
              <a:rPr lang="en-US" sz="3600" dirty="0"/>
              <a:t>Incorporates </a:t>
            </a:r>
            <a:r>
              <a:rPr lang="en-US" sz="3600" b="1" dirty="0"/>
              <a:t>peer mentors </a:t>
            </a:r>
            <a:r>
              <a:rPr lang="en-US" sz="3600" dirty="0"/>
              <a:t>in building relationships with students; uses mentors to aid communication with students</a:t>
            </a:r>
          </a:p>
        </p:txBody>
      </p:sp>
    </p:spTree>
    <p:extLst>
      <p:ext uri="{BB962C8B-B14F-4D97-AF65-F5344CB8AC3E}">
        <p14:creationId xmlns:p14="http://schemas.microsoft.com/office/powerpoint/2010/main" val="143723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99618"/>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STEM Retention Specialist as college navigator</a:t>
            </a:r>
          </a:p>
        </p:txBody>
      </p:sp>
      <p:sp>
        <p:nvSpPr>
          <p:cNvPr id="4" name="Rectangle 3"/>
          <p:cNvSpPr/>
          <p:nvPr/>
        </p:nvSpPr>
        <p:spPr>
          <a:xfrm>
            <a:off x="487178" y="1887826"/>
            <a:ext cx="10668000" cy="3970318"/>
          </a:xfrm>
          <a:prstGeom prst="rect">
            <a:avLst/>
          </a:prstGeom>
        </p:spPr>
        <p:txBody>
          <a:bodyPr wrap="square">
            <a:spAutoFit/>
          </a:bodyPr>
          <a:lstStyle/>
          <a:p>
            <a:pPr marL="457200" lvl="0" indent="-457200">
              <a:buFont typeface="Arial" charset="0"/>
              <a:buChar char="•"/>
            </a:pPr>
            <a:r>
              <a:rPr lang="en-US" sz="3600" dirty="0"/>
              <a:t>Connect students with appropriate </a:t>
            </a:r>
            <a:r>
              <a:rPr lang="en-US" sz="3600" b="1" dirty="0"/>
              <a:t>counselor</a:t>
            </a:r>
            <a:r>
              <a:rPr lang="en-US" sz="3600" dirty="0"/>
              <a:t>; follow up to ensure student registers for their SEP classes</a:t>
            </a:r>
          </a:p>
          <a:p>
            <a:pPr marL="457200" lvl="0" indent="-457200">
              <a:buFont typeface="Arial" charset="0"/>
              <a:buChar char="•"/>
            </a:pPr>
            <a:r>
              <a:rPr lang="en-US" sz="3600" dirty="0"/>
              <a:t>Direct students to appropriate </a:t>
            </a:r>
            <a:r>
              <a:rPr lang="en-US" sz="3600" b="1" dirty="0"/>
              <a:t>resources and programs </a:t>
            </a:r>
            <a:r>
              <a:rPr lang="en-US" sz="3600" dirty="0"/>
              <a:t>(ex. Promise, EOPS, </a:t>
            </a:r>
            <a:r>
              <a:rPr lang="en-US" sz="3600" dirty="0" err="1"/>
              <a:t>TRiO</a:t>
            </a:r>
            <a:r>
              <a:rPr lang="en-US" sz="3600" dirty="0"/>
              <a:t>, MESA, tutoring)</a:t>
            </a:r>
          </a:p>
          <a:p>
            <a:pPr marL="457200" lvl="0" indent="-457200">
              <a:buFont typeface="Arial" charset="0"/>
              <a:buChar char="•"/>
            </a:pPr>
            <a:r>
              <a:rPr lang="en-US" sz="3600" dirty="0"/>
              <a:t>Refer students to </a:t>
            </a:r>
            <a:r>
              <a:rPr lang="en-US" sz="3600" b="1" dirty="0"/>
              <a:t>Financial Aid and </a:t>
            </a:r>
            <a:r>
              <a:rPr lang="en-US" sz="3600" b="1" dirty="0" err="1"/>
              <a:t>Sparkpoint</a:t>
            </a:r>
            <a:r>
              <a:rPr lang="en-US" sz="3600" dirty="0"/>
              <a:t> services; assist with scholarship applications</a:t>
            </a:r>
          </a:p>
          <a:p>
            <a:pPr marL="457200" lvl="0" indent="-457200">
              <a:buFont typeface="Arial" charset="0"/>
              <a:buChar char="•"/>
            </a:pPr>
            <a:r>
              <a:rPr lang="en-US" sz="3600" dirty="0"/>
              <a:t>Connect students with </a:t>
            </a:r>
            <a:r>
              <a:rPr lang="en-US" sz="3600" b="1" dirty="0"/>
              <a:t>faculty</a:t>
            </a:r>
          </a:p>
        </p:txBody>
      </p:sp>
    </p:spTree>
    <p:extLst>
      <p:ext uri="{BB962C8B-B14F-4D97-AF65-F5344CB8AC3E}">
        <p14:creationId xmlns:p14="http://schemas.microsoft.com/office/powerpoint/2010/main" val="190451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Retention Specialist as persistence specialist</a:t>
            </a:r>
          </a:p>
        </p:txBody>
      </p:sp>
      <p:graphicFrame>
        <p:nvGraphicFramePr>
          <p:cNvPr id="9" name="Chart 8"/>
          <p:cNvGraphicFramePr>
            <a:graphicFrameLocks/>
          </p:cNvGraphicFramePr>
          <p:nvPr>
            <p:extLst/>
          </p:nvPr>
        </p:nvGraphicFramePr>
        <p:xfrm>
          <a:off x="487178" y="1554163"/>
          <a:ext cx="9261110" cy="53038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269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306388"/>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First Generation students make up the majority of RS cases</a:t>
            </a:r>
          </a:p>
        </p:txBody>
      </p:sp>
      <p:graphicFrame>
        <p:nvGraphicFramePr>
          <p:cNvPr id="8" name="Chart 7"/>
          <p:cNvGraphicFramePr>
            <a:graphicFrameLocks/>
          </p:cNvGraphicFramePr>
          <p:nvPr>
            <p:extLst/>
          </p:nvPr>
        </p:nvGraphicFramePr>
        <p:xfrm>
          <a:off x="1055058" y="1554163"/>
          <a:ext cx="8698587" cy="50730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817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RS helps provide equity for our students</a:t>
            </a:r>
            <a:r>
              <a:rPr lang="en-US" sz="2800" dirty="0">
                <a:solidFill>
                  <a:srgbClr val="FFFF00"/>
                </a:solidFill>
              </a:rPr>
              <a:t>.</a:t>
            </a:r>
          </a:p>
        </p:txBody>
      </p:sp>
      <p:graphicFrame>
        <p:nvGraphicFramePr>
          <p:cNvPr id="7" name="Chart 6"/>
          <p:cNvGraphicFramePr>
            <a:graphicFrameLocks/>
          </p:cNvGraphicFramePr>
          <p:nvPr>
            <p:extLst/>
          </p:nvPr>
        </p:nvGraphicFramePr>
        <p:xfrm>
          <a:off x="679749" y="1747524"/>
          <a:ext cx="8807732" cy="462578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380565" y="1554163"/>
            <a:ext cx="8786665" cy="954107"/>
          </a:xfrm>
          <a:prstGeom prst="rect">
            <a:avLst/>
          </a:prstGeom>
          <a:noFill/>
        </p:spPr>
        <p:txBody>
          <a:bodyPr wrap="square" rtlCol="0">
            <a:spAutoFit/>
          </a:bodyPr>
          <a:lstStyle/>
          <a:p>
            <a:r>
              <a:rPr lang="en-US" sz="2800" dirty="0"/>
              <a:t>Ethnic minority students make up the majority of RS cases.</a:t>
            </a:r>
          </a:p>
          <a:p>
            <a:endParaRPr lang="en-US" sz="2800" dirty="0"/>
          </a:p>
        </p:txBody>
      </p:sp>
    </p:spTree>
    <p:extLst>
      <p:ext uri="{BB962C8B-B14F-4D97-AF65-F5344CB8AC3E}">
        <p14:creationId xmlns:p14="http://schemas.microsoft.com/office/powerpoint/2010/main" val="75321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99618"/>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STEM Retention Specialist as persistence specialist</a:t>
            </a:r>
          </a:p>
        </p:txBody>
      </p:sp>
      <p:graphicFrame>
        <p:nvGraphicFramePr>
          <p:cNvPr id="11" name="Content Placeholder 10">
            <a:extLst>
              <a:ext uri="{FF2B5EF4-FFF2-40B4-BE49-F238E27FC236}">
                <a16:creationId xmlns:a16="http://schemas.microsoft.com/office/drawing/2014/main" id="{7292F9D7-BBCE-47B0-A63A-E213516B4587}"/>
              </a:ext>
            </a:extLst>
          </p:cNvPr>
          <p:cNvGraphicFramePr>
            <a:graphicFrameLocks noGrp="1"/>
          </p:cNvGraphicFramePr>
          <p:nvPr>
            <p:ph idx="1"/>
            <p:extLst>
              <p:ext uri="{D42A27DB-BD31-4B8C-83A1-F6EECF244321}">
                <p14:modId xmlns:p14="http://schemas.microsoft.com/office/powerpoint/2010/main" val="2893794094"/>
              </p:ext>
            </p:extLst>
          </p:nvPr>
        </p:nvGraphicFramePr>
        <p:xfrm>
          <a:off x="1444488" y="1973422"/>
          <a:ext cx="8984972" cy="3568072"/>
        </p:xfrm>
        <a:graphic>
          <a:graphicData uri="http://schemas.openxmlformats.org/drawingml/2006/table">
            <a:tbl>
              <a:tblPr/>
              <a:tblGrid>
                <a:gridCol w="1537536">
                  <a:extLst>
                    <a:ext uri="{9D8B030D-6E8A-4147-A177-3AD203B41FA5}">
                      <a16:colId xmlns:a16="http://schemas.microsoft.com/office/drawing/2014/main" val="3722549567"/>
                    </a:ext>
                  </a:extLst>
                </a:gridCol>
                <a:gridCol w="1505504">
                  <a:extLst>
                    <a:ext uri="{9D8B030D-6E8A-4147-A177-3AD203B41FA5}">
                      <a16:colId xmlns:a16="http://schemas.microsoft.com/office/drawing/2014/main" val="1718478318"/>
                    </a:ext>
                  </a:extLst>
                </a:gridCol>
                <a:gridCol w="2258255">
                  <a:extLst>
                    <a:ext uri="{9D8B030D-6E8A-4147-A177-3AD203B41FA5}">
                      <a16:colId xmlns:a16="http://schemas.microsoft.com/office/drawing/2014/main" val="4146170722"/>
                    </a:ext>
                  </a:extLst>
                </a:gridCol>
                <a:gridCol w="1377375">
                  <a:extLst>
                    <a:ext uri="{9D8B030D-6E8A-4147-A177-3AD203B41FA5}">
                      <a16:colId xmlns:a16="http://schemas.microsoft.com/office/drawing/2014/main" val="1896697288"/>
                    </a:ext>
                  </a:extLst>
                </a:gridCol>
                <a:gridCol w="1025023">
                  <a:extLst>
                    <a:ext uri="{9D8B030D-6E8A-4147-A177-3AD203B41FA5}">
                      <a16:colId xmlns:a16="http://schemas.microsoft.com/office/drawing/2014/main" val="3708827536"/>
                    </a:ext>
                  </a:extLst>
                </a:gridCol>
                <a:gridCol w="1281279">
                  <a:extLst>
                    <a:ext uri="{9D8B030D-6E8A-4147-A177-3AD203B41FA5}">
                      <a16:colId xmlns:a16="http://schemas.microsoft.com/office/drawing/2014/main" val="2378417248"/>
                    </a:ext>
                  </a:extLst>
                </a:gridCol>
              </a:tblGrid>
              <a:tr h="484406">
                <a:tc gridSpan="5">
                  <a:txBody>
                    <a:bodyPr/>
                    <a:lstStyle/>
                    <a:p>
                      <a:pPr algn="ctr" fontAlgn="b"/>
                      <a:r>
                        <a:rPr lang="en-US" sz="2400" b="1" i="0" u="none" strike="noStrike" dirty="0">
                          <a:solidFill>
                            <a:srgbClr val="FFFFFF"/>
                          </a:solidFill>
                          <a:effectLst/>
                          <a:latin typeface="Calibri" panose="020F0502020204030204" pitchFamily="34" charset="0"/>
                        </a:rPr>
                        <a:t>Enrollment in Engineering Courses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835080225"/>
                  </a:ext>
                </a:extLst>
              </a:tr>
              <a:tr h="465030">
                <a:tc>
                  <a:txBody>
                    <a:bodyPr/>
                    <a:lstStyle/>
                    <a:p>
                      <a:pPr algn="l" fontAlgn="b"/>
                      <a:r>
                        <a:rPr lang="en-US" sz="24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2400" b="1" i="0" u="none" strike="noStrike" dirty="0">
                          <a:solidFill>
                            <a:srgbClr val="000000"/>
                          </a:solidFill>
                          <a:effectLst/>
                          <a:latin typeface="Calibri" panose="020F0502020204030204" pitchFamily="34" charset="0"/>
                        </a:rPr>
                        <a:t>2015-16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2400" b="1" i="0" u="none" strike="noStrike">
                          <a:solidFill>
                            <a:srgbClr val="000000"/>
                          </a:solidFill>
                          <a:effectLst/>
                          <a:latin typeface="Calibri" panose="020F0502020204030204" pitchFamily="34" charset="0"/>
                        </a:rPr>
                        <a:t>2016-17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2400" b="1" i="0" u="none" strike="noStrike">
                          <a:solidFill>
                            <a:srgbClr val="000000"/>
                          </a:solidFill>
                          <a:effectLst/>
                          <a:latin typeface="Calibri" panose="020F0502020204030204" pitchFamily="34" charset="0"/>
                        </a:rPr>
                        <a:t>2017-18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2400" b="1" i="0" u="none" strike="noStrike">
                          <a:solidFill>
                            <a:srgbClr val="000000"/>
                          </a:solidFill>
                          <a:effectLst/>
                          <a:latin typeface="Calibri" panose="020F0502020204030204" pitchFamily="34" charset="0"/>
                        </a:rPr>
                        <a:t>2018-19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2400" b="1" i="0" u="none" strike="noStrike">
                          <a:solidFill>
                            <a:srgbClr val="000000"/>
                          </a:solidFill>
                          <a:effectLst/>
                          <a:latin typeface="Calibri" panose="020F0502020204030204" pitchFamily="34" charset="0"/>
                        </a:rPr>
                        <a:t>2019-20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39966076"/>
                  </a:ext>
                </a:extLst>
              </a:tr>
              <a:tr h="465030">
                <a:tc>
                  <a:txBody>
                    <a:bodyPr/>
                    <a:lstStyle/>
                    <a:p>
                      <a:pPr algn="l" fontAlgn="b"/>
                      <a:r>
                        <a:rPr lang="en-US" sz="2400" b="1" i="0" u="none" strike="noStrike">
                          <a:solidFill>
                            <a:srgbClr val="000000"/>
                          </a:solidFill>
                          <a:effectLst/>
                          <a:latin typeface="Calibri" panose="020F0502020204030204" pitchFamily="34" charset="0"/>
                        </a:rPr>
                        <a:t>Minority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2400" b="0" i="0" u="none" strike="noStrike" dirty="0">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2400" b="0" i="0" u="none" strike="noStrike">
                          <a:solidFill>
                            <a:srgbClr val="000000"/>
                          </a:solidFill>
                          <a:effectLst/>
                          <a:latin typeface="Calibri" panose="020F0502020204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25154483"/>
                  </a:ext>
                </a:extLst>
              </a:tr>
              <a:tr h="465030">
                <a:tc>
                  <a:txBody>
                    <a:bodyPr/>
                    <a:lstStyle/>
                    <a:p>
                      <a:pPr algn="l" fontAlgn="b"/>
                      <a:r>
                        <a:rPr lang="en-US" sz="2400" b="1" i="0" u="none" strike="noStrike">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2400" b="0" i="0" u="none" strike="noStrike" dirty="0">
                          <a:solidFill>
                            <a:srgbClr val="000000"/>
                          </a:solidFill>
                          <a:effectLst/>
                          <a:latin typeface="Calibri" panose="020F0502020204030204" pitchFamily="34" charset="0"/>
                        </a:rPr>
                        <a:t>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222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2400" b="0" i="0" u="none" strike="noStrike">
                          <a:solidFill>
                            <a:srgbClr val="000000"/>
                          </a:solidFill>
                          <a:effectLst/>
                          <a:latin typeface="Calibri" panose="020F0502020204030204" pitchFamily="34" charset="0"/>
                        </a:rPr>
                        <a:t>101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98402281"/>
                  </a:ext>
                </a:extLst>
              </a:tr>
              <a:tr h="484406">
                <a:tc gridSpan="5">
                  <a:txBody>
                    <a:bodyPr/>
                    <a:lstStyle/>
                    <a:p>
                      <a:pPr algn="ctr" fontAlgn="b"/>
                      <a:r>
                        <a:rPr lang="en-US" sz="2400" b="1" i="0" u="none" strike="noStrike" dirty="0">
                          <a:solidFill>
                            <a:srgbClr val="FFFFFF"/>
                          </a:solidFill>
                          <a:effectLst/>
                          <a:latin typeface="Calibri" panose="020F0502020204030204" pitchFamily="34" charset="0"/>
                        </a:rPr>
                        <a:t>Enrollment In  STEM Courses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965442766"/>
                  </a:ext>
                </a:extLst>
              </a:tr>
              <a:tr h="465030">
                <a:tc>
                  <a:txBody>
                    <a:bodyPr/>
                    <a:lstStyle/>
                    <a:p>
                      <a:pPr algn="l" fontAlgn="b"/>
                      <a:r>
                        <a:rPr lang="en-US" sz="2400" b="1" i="0" u="none" strike="noStrike">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6173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2400" b="0" i="0" u="none" strike="noStrike">
                          <a:solidFill>
                            <a:srgbClr val="000000"/>
                          </a:solidFill>
                          <a:effectLst/>
                          <a:latin typeface="Calibri" panose="020F0502020204030204" pitchFamily="34" charset="0"/>
                        </a:rPr>
                        <a:t>6387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6161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6214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5144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26273510"/>
                  </a:ext>
                </a:extLst>
              </a:tr>
              <a:tr h="465030">
                <a:tc>
                  <a:txBody>
                    <a:bodyPr/>
                    <a:lstStyle/>
                    <a:p>
                      <a:pPr algn="l" fontAlgn="b"/>
                      <a:r>
                        <a:rPr lang="en-US" sz="2400" b="0" i="0" u="none" strike="noStrike">
                          <a:solidFill>
                            <a:srgbClr val="000000"/>
                          </a:solidFill>
                          <a:effectLst/>
                          <a:latin typeface="Calibri" panose="020F0502020204030204" pitchFamily="34" charset="0"/>
                        </a:rPr>
                        <a:t>Minority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2254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2400" b="0" i="0" u="none" strike="noStrike">
                          <a:solidFill>
                            <a:srgbClr val="000000"/>
                          </a:solidFill>
                          <a:effectLst/>
                          <a:latin typeface="Calibri" panose="020F0502020204030204" pitchFamily="34" charset="0"/>
                        </a:rPr>
                        <a:t>2263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2146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2101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1935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952505534"/>
                  </a:ext>
                </a:extLst>
              </a:tr>
            </a:tbl>
          </a:graphicData>
        </a:graphic>
      </p:graphicFrame>
    </p:spTree>
    <p:extLst>
      <p:ext uri="{BB962C8B-B14F-4D97-AF65-F5344CB8AC3E}">
        <p14:creationId xmlns:p14="http://schemas.microsoft.com/office/powerpoint/2010/main" val="237927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27580" y="177006"/>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Retention Specialist is the pillar</a:t>
            </a:r>
          </a:p>
          <a:p>
            <a:pPr algn="ctr"/>
            <a:r>
              <a:rPr lang="en-US" sz="3200" dirty="0">
                <a:solidFill>
                  <a:srgbClr val="FFFF00"/>
                </a:solidFill>
              </a:rPr>
              <a:t>of Guided Pathways FYE support structure</a:t>
            </a:r>
            <a:endParaRPr lang="en-US" sz="3200" dirty="0"/>
          </a:p>
        </p:txBody>
      </p:sp>
      <p:graphicFrame>
        <p:nvGraphicFramePr>
          <p:cNvPr id="8" name="Diagram 7"/>
          <p:cNvGraphicFramePr/>
          <p:nvPr>
            <p:extLst>
              <p:ext uri="{D42A27DB-BD31-4B8C-83A1-F6EECF244321}">
                <p14:modId xmlns:p14="http://schemas.microsoft.com/office/powerpoint/2010/main" val="1695658442"/>
              </p:ext>
            </p:extLst>
          </p:nvPr>
        </p:nvGraphicFramePr>
        <p:xfrm>
          <a:off x="198783" y="1502569"/>
          <a:ext cx="10952384" cy="505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198783" y="3622188"/>
            <a:ext cx="2502865" cy="1200329"/>
          </a:xfrm>
          <a:prstGeom prst="rect">
            <a:avLst/>
          </a:prstGeom>
          <a:noFill/>
        </p:spPr>
        <p:txBody>
          <a:bodyPr wrap="none" rtlCol="0">
            <a:spAutoFit/>
          </a:bodyPr>
          <a:lstStyle/>
          <a:p>
            <a:r>
              <a:rPr lang="en-US" dirty="0"/>
              <a:t>Referred to counselor</a:t>
            </a:r>
          </a:p>
          <a:p>
            <a:r>
              <a:rPr lang="en-US" dirty="0"/>
              <a:t>Assigned to peer mentor</a:t>
            </a:r>
          </a:p>
          <a:p>
            <a:r>
              <a:rPr lang="en-US" dirty="0"/>
              <a:t>Selects interest Area</a:t>
            </a:r>
          </a:p>
          <a:p>
            <a:r>
              <a:rPr lang="en-US" dirty="0"/>
              <a:t>Enrolls</a:t>
            </a:r>
          </a:p>
        </p:txBody>
      </p:sp>
      <p:sp>
        <p:nvSpPr>
          <p:cNvPr id="12" name="TextBox 11"/>
          <p:cNvSpPr txBox="1"/>
          <p:nvPr/>
        </p:nvSpPr>
        <p:spPr>
          <a:xfrm>
            <a:off x="3658407" y="1664475"/>
            <a:ext cx="2046073" cy="923330"/>
          </a:xfrm>
          <a:prstGeom prst="rect">
            <a:avLst/>
          </a:prstGeom>
          <a:noFill/>
        </p:spPr>
        <p:txBody>
          <a:bodyPr wrap="none" rtlCol="0">
            <a:spAutoFit/>
          </a:bodyPr>
          <a:lstStyle/>
          <a:p>
            <a:r>
              <a:rPr lang="en-US" dirty="0"/>
              <a:t>Registers for classes</a:t>
            </a:r>
          </a:p>
          <a:p>
            <a:r>
              <a:rPr lang="en-US" dirty="0"/>
              <a:t>COLTS-CON</a:t>
            </a:r>
          </a:p>
          <a:p>
            <a:r>
              <a:rPr lang="en-US" dirty="0"/>
              <a:t>Jams</a:t>
            </a:r>
          </a:p>
        </p:txBody>
      </p:sp>
      <p:sp>
        <p:nvSpPr>
          <p:cNvPr id="13" name="TextBox 12"/>
          <p:cNvSpPr txBox="1"/>
          <p:nvPr/>
        </p:nvSpPr>
        <p:spPr>
          <a:xfrm>
            <a:off x="6835323" y="1373048"/>
            <a:ext cx="3613746" cy="1200329"/>
          </a:xfrm>
          <a:prstGeom prst="rect">
            <a:avLst/>
          </a:prstGeom>
          <a:noFill/>
        </p:spPr>
        <p:txBody>
          <a:bodyPr wrap="none" rtlCol="0">
            <a:spAutoFit/>
          </a:bodyPr>
          <a:lstStyle/>
          <a:p>
            <a:r>
              <a:rPr lang="en-US" dirty="0"/>
              <a:t>EPIC sessions with cohort</a:t>
            </a:r>
          </a:p>
          <a:p>
            <a:r>
              <a:rPr lang="en-US" dirty="0"/>
              <a:t>College success workshops</a:t>
            </a:r>
          </a:p>
          <a:p>
            <a:r>
              <a:rPr lang="en-US" dirty="0"/>
              <a:t>Scholarship applications</a:t>
            </a:r>
          </a:p>
          <a:p>
            <a:r>
              <a:rPr lang="en-US" dirty="0"/>
              <a:t>Speaker series for career exploration</a:t>
            </a:r>
          </a:p>
        </p:txBody>
      </p:sp>
      <p:sp>
        <p:nvSpPr>
          <p:cNvPr id="14" name="TextBox 13"/>
          <p:cNvSpPr txBox="1"/>
          <p:nvPr/>
        </p:nvSpPr>
        <p:spPr>
          <a:xfrm>
            <a:off x="5072963" y="5224829"/>
            <a:ext cx="2362200" cy="1200329"/>
          </a:xfrm>
          <a:prstGeom prst="rect">
            <a:avLst/>
          </a:prstGeom>
          <a:noFill/>
        </p:spPr>
        <p:txBody>
          <a:bodyPr wrap="square" rtlCol="0">
            <a:spAutoFit/>
          </a:bodyPr>
          <a:lstStyle/>
          <a:p>
            <a:r>
              <a:rPr lang="en-US" dirty="0"/>
              <a:t>Student clubs</a:t>
            </a:r>
          </a:p>
          <a:p>
            <a:r>
              <a:rPr lang="en-US" dirty="0"/>
              <a:t>College visits</a:t>
            </a:r>
          </a:p>
          <a:p>
            <a:r>
              <a:rPr lang="en-US" dirty="0"/>
              <a:t>Internship applications</a:t>
            </a:r>
          </a:p>
          <a:p>
            <a:r>
              <a:rPr lang="en-US" dirty="0"/>
              <a:t>Updated SEP</a:t>
            </a:r>
          </a:p>
        </p:txBody>
      </p:sp>
      <p:sp>
        <p:nvSpPr>
          <p:cNvPr id="15" name="TextBox 14"/>
          <p:cNvSpPr txBox="1"/>
          <p:nvPr/>
        </p:nvSpPr>
        <p:spPr>
          <a:xfrm>
            <a:off x="8287429" y="3645976"/>
            <a:ext cx="1524045" cy="646331"/>
          </a:xfrm>
          <a:prstGeom prst="rect">
            <a:avLst/>
          </a:prstGeom>
          <a:noFill/>
        </p:spPr>
        <p:txBody>
          <a:bodyPr wrap="square" rtlCol="0">
            <a:spAutoFit/>
          </a:bodyPr>
          <a:lstStyle/>
          <a:p>
            <a:r>
              <a:rPr lang="en-US"/>
              <a:t>Summer internship</a:t>
            </a:r>
          </a:p>
        </p:txBody>
      </p:sp>
      <p:sp>
        <p:nvSpPr>
          <p:cNvPr id="16" name="Rounded Rectangle 15"/>
          <p:cNvSpPr/>
          <p:nvPr/>
        </p:nvSpPr>
        <p:spPr>
          <a:xfrm>
            <a:off x="3485891" y="3622188"/>
            <a:ext cx="2008647" cy="113155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84673" y="3731448"/>
            <a:ext cx="1809865" cy="954107"/>
          </a:xfrm>
          <a:prstGeom prst="rect">
            <a:avLst/>
          </a:prstGeom>
          <a:noFill/>
        </p:spPr>
        <p:txBody>
          <a:bodyPr wrap="square" rtlCol="0">
            <a:spAutoFit/>
          </a:bodyPr>
          <a:lstStyle/>
          <a:p>
            <a:r>
              <a:rPr lang="en-US" sz="2800" dirty="0"/>
              <a:t>Retention</a:t>
            </a:r>
          </a:p>
          <a:p>
            <a:r>
              <a:rPr lang="en-US" sz="2800" dirty="0"/>
              <a:t>Specialist</a:t>
            </a:r>
          </a:p>
        </p:txBody>
      </p:sp>
      <p:sp>
        <p:nvSpPr>
          <p:cNvPr id="17" name="TextBox 16"/>
          <p:cNvSpPr txBox="1"/>
          <p:nvPr/>
        </p:nvSpPr>
        <p:spPr>
          <a:xfrm>
            <a:off x="5072962" y="4956257"/>
            <a:ext cx="1762361" cy="369332"/>
          </a:xfrm>
          <a:prstGeom prst="rect">
            <a:avLst/>
          </a:prstGeom>
          <a:noFill/>
        </p:spPr>
        <p:txBody>
          <a:bodyPr wrap="square" rtlCol="0">
            <a:spAutoFit/>
          </a:bodyPr>
          <a:lstStyle/>
          <a:p>
            <a:r>
              <a:rPr lang="en-US"/>
              <a:t>Job shadowing</a:t>
            </a:r>
            <a:endParaRPr lang="en-US" dirty="0"/>
          </a:p>
        </p:txBody>
      </p:sp>
      <p:sp>
        <p:nvSpPr>
          <p:cNvPr id="3" name="TextBox 2"/>
          <p:cNvSpPr txBox="1"/>
          <p:nvPr/>
        </p:nvSpPr>
        <p:spPr>
          <a:xfrm>
            <a:off x="622553" y="1500216"/>
            <a:ext cx="2505238" cy="646331"/>
          </a:xfrm>
          <a:prstGeom prst="rect">
            <a:avLst/>
          </a:prstGeom>
          <a:noFill/>
        </p:spPr>
        <p:txBody>
          <a:bodyPr wrap="none" rtlCol="0">
            <a:spAutoFit/>
          </a:bodyPr>
          <a:lstStyle/>
          <a:p>
            <a:r>
              <a:rPr lang="en-US" dirty="0"/>
              <a:t>Financial Aid</a:t>
            </a:r>
          </a:p>
          <a:p>
            <a:r>
              <a:rPr lang="en-US" dirty="0"/>
              <a:t>Programs: EOPS, TRIO. </a:t>
            </a:r>
            <a:r>
              <a:rPr lang="mr-IN" dirty="0"/>
              <a:t>…</a:t>
            </a:r>
            <a:endParaRPr lang="en-US" dirty="0"/>
          </a:p>
        </p:txBody>
      </p:sp>
    </p:spTree>
    <p:extLst>
      <p:ext uri="{BB962C8B-B14F-4D97-AF65-F5344CB8AC3E}">
        <p14:creationId xmlns:p14="http://schemas.microsoft.com/office/powerpoint/2010/main" val="110379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_x0020_order xmlns="3ef34d0a-8423-441b-af20-2cc5796dc5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721F5E56EF014D8A21CE2D8630187E" ma:contentTypeVersion="13" ma:contentTypeDescription="Create a new document." ma:contentTypeScope="" ma:versionID="74adc7fa546dc10a28238bafb788be64">
  <xsd:schema xmlns:xsd="http://www.w3.org/2001/XMLSchema" xmlns:xs="http://www.w3.org/2001/XMLSchema" xmlns:p="http://schemas.microsoft.com/office/2006/metadata/properties" xmlns:ns2="3ef34d0a-8423-441b-af20-2cc5796dc538" xmlns:ns3="bcc384a7-17fd-4509-92ca-c69341870f8d" targetNamespace="http://schemas.microsoft.com/office/2006/metadata/properties" ma:root="true" ma:fieldsID="e30398012d179db0c7d0e887503ed5ab" ns2:_="" ns3:_="">
    <xsd:import namespace="3ef34d0a-8423-441b-af20-2cc5796dc538"/>
    <xsd:import namespace="bcc384a7-17fd-4509-92ca-c69341870f8d"/>
    <xsd:element name="properties">
      <xsd:complexType>
        <xsd:sequence>
          <xsd:element name="documentManagement">
            <xsd:complexType>
              <xsd:all>
                <xsd:element ref="ns2:Folder_x0020_order"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34d0a-8423-441b-af20-2cc5796dc538" elementFormDefault="qualified">
    <xsd:import namespace="http://schemas.microsoft.com/office/2006/documentManagement/types"/>
    <xsd:import namespace="http://schemas.microsoft.com/office/infopath/2007/PartnerControls"/>
    <xsd:element name="Folder_x0020_order" ma:index="8" nillable="true" ma:displayName="Folder order" ma:description="used to order folders in grant lists" ma:internalName="Folder_x0020_order">
      <xsd:simpleType>
        <xsd:restriction base="dms:Number"/>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c384a7-17fd-4509-92ca-c69341870f8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5033B4-A7C9-4C06-8F8A-8F7FEA2A9427}">
  <ds:schemaRefs>
    <ds:schemaRef ds:uri="http://www.w3.org/XML/1998/namespace"/>
    <ds:schemaRef ds:uri="http://purl.org/dc/elements/1.1/"/>
    <ds:schemaRef ds:uri="bcc384a7-17fd-4509-92ca-c69341870f8d"/>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ef34d0a-8423-441b-af20-2cc5796dc538"/>
  </ds:schemaRefs>
</ds:datastoreItem>
</file>

<file path=customXml/itemProps2.xml><?xml version="1.0" encoding="utf-8"?>
<ds:datastoreItem xmlns:ds="http://schemas.openxmlformats.org/officeDocument/2006/customXml" ds:itemID="{D96A3ABD-AA58-4B8D-AD82-EFAE21970701}">
  <ds:schemaRefs>
    <ds:schemaRef ds:uri="http://schemas.microsoft.com/sharepoint/v3/contenttype/forms"/>
  </ds:schemaRefs>
</ds:datastoreItem>
</file>

<file path=customXml/itemProps3.xml><?xml version="1.0" encoding="utf-8"?>
<ds:datastoreItem xmlns:ds="http://schemas.openxmlformats.org/officeDocument/2006/customXml" ds:itemID="{A4BBEA69-7021-4588-ADE9-2C0D795E0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34d0a-8423-441b-af20-2cc5796dc538"/>
    <ds:schemaRef ds:uri="bcc384a7-17fd-4509-92ca-c69341870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TotalTime>
  <Words>580</Words>
  <Application>Microsoft Office PowerPoint</Application>
  <PresentationFormat>Widescreen</PresentationFormat>
  <Paragraphs>123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Chalkboard</vt:lpstr>
      <vt:lpstr>Franklin Gothic Demi</vt:lpstr>
      <vt:lpstr>Gothic720 Lt BT</vt:lpstr>
      <vt:lpstr>Mangal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 Carol</dc:creator>
  <cp:lastModifiedBy>Morin, Georganne</cp:lastModifiedBy>
  <cp:revision>15</cp:revision>
  <dcterms:created xsi:type="dcterms:W3CDTF">2019-10-30T05:33:06Z</dcterms:created>
  <dcterms:modified xsi:type="dcterms:W3CDTF">2020-12-04T17:39:40Z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0x01010068721F5E56EF014D8A21CE2D8630187E</vt:lpwstr>
  </property>
</Properties>
</file>