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8" r:id="rId3"/>
    <p:sldId id="276" r:id="rId4"/>
    <p:sldId id="277" r:id="rId5"/>
    <p:sldId id="273" r:id="rId6"/>
    <p:sldId id="274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1F15567-70D2-4BA7-AB46-2ADD1A9810E9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DAF5C48-5941-4402-A860-3FE4D4F73D21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30852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5567-70D2-4BA7-AB46-2ADD1A9810E9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F5C48-5941-4402-A860-3FE4D4F73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62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5567-70D2-4BA7-AB46-2ADD1A9810E9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F5C48-5941-4402-A860-3FE4D4F73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2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5567-70D2-4BA7-AB46-2ADD1A9810E9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F5C48-5941-4402-A860-3FE4D4F73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28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F15567-70D2-4BA7-AB46-2ADD1A9810E9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AF5C48-5941-4402-A860-3FE4D4F73D2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277596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5567-70D2-4BA7-AB46-2ADD1A9810E9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F5C48-5941-4402-A860-3FE4D4F73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92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5567-70D2-4BA7-AB46-2ADD1A9810E9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F5C48-5941-4402-A860-3FE4D4F73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78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5567-70D2-4BA7-AB46-2ADD1A9810E9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F5C48-5941-4402-A860-3FE4D4F73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42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5567-70D2-4BA7-AB46-2ADD1A9810E9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F5C48-5941-4402-A860-3FE4D4F73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412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F15567-70D2-4BA7-AB46-2ADD1A9810E9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AF5C48-5941-4402-A860-3FE4D4F73D2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185244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F15567-70D2-4BA7-AB46-2ADD1A9810E9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AF5C48-5941-4402-A860-3FE4D4F73D2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5650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1F15567-70D2-4BA7-AB46-2ADD1A9810E9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DAF5C48-5941-4402-A860-3FE4D4F73D2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398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PBC </a:t>
            </a:r>
            <a:br>
              <a:rPr lang="en-US" dirty="0" smtClean="0"/>
            </a:br>
            <a:r>
              <a:rPr lang="en-US" dirty="0" smtClean="0"/>
              <a:t>Fall 2020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September 2,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72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RESOURCE REQUEST UPDATE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FUNDING SUMMARY FOR FY 2020-21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668481"/>
          </a:xfrm>
        </p:spPr>
        <p:txBody>
          <a:bodyPr>
            <a:normAutofit fontScale="77500" lnSpcReduction="20000"/>
          </a:bodyPr>
          <a:lstStyle/>
          <a:p>
            <a:r>
              <a:rPr lang="en-US" sz="2200" dirty="0">
                <a:solidFill>
                  <a:srgbClr val="0070C0"/>
                </a:solidFill>
              </a:rPr>
              <a:t>Total Requested Resources:     </a:t>
            </a:r>
            <a:r>
              <a:rPr lang="en-US" sz="2200" u="sng" dirty="0">
                <a:solidFill>
                  <a:srgbClr val="0070C0"/>
                </a:solidFill>
              </a:rPr>
              <a:t>$2.3 M</a:t>
            </a:r>
          </a:p>
          <a:p>
            <a:pPr lvl="1"/>
            <a:r>
              <a:rPr lang="en-US" sz="2200" dirty="0"/>
              <a:t>Personnel = $1.0M</a:t>
            </a:r>
          </a:p>
          <a:p>
            <a:pPr lvl="1"/>
            <a:r>
              <a:rPr lang="en-US" sz="2200" dirty="0"/>
              <a:t>Operational = $1.3M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848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sz="2600" dirty="0" smtClean="0">
                <a:solidFill>
                  <a:srgbClr val="0070C0"/>
                </a:solidFill>
              </a:rPr>
              <a:t>Funded </a:t>
            </a:r>
            <a:r>
              <a:rPr lang="en-US" sz="2600" dirty="0">
                <a:solidFill>
                  <a:srgbClr val="0070C0"/>
                </a:solidFill>
              </a:rPr>
              <a:t>Items </a:t>
            </a:r>
            <a:r>
              <a:rPr lang="en-US" sz="2600" dirty="0" smtClean="0">
                <a:solidFill>
                  <a:srgbClr val="0070C0"/>
                </a:solidFill>
              </a:rPr>
              <a:t>(estimates) </a:t>
            </a:r>
            <a:r>
              <a:rPr lang="en-US" sz="2600" dirty="0">
                <a:solidFill>
                  <a:srgbClr val="0070C0"/>
                </a:solidFill>
              </a:rPr>
              <a:t>= </a:t>
            </a:r>
            <a:r>
              <a:rPr lang="en-US" sz="2600" u="sng" dirty="0">
                <a:solidFill>
                  <a:srgbClr val="0070C0"/>
                </a:solidFill>
              </a:rPr>
              <a:t>$2.0M</a:t>
            </a:r>
            <a:endParaRPr lang="en-US" sz="2200" u="sng" dirty="0">
              <a:solidFill>
                <a:srgbClr val="0070C0"/>
              </a:solidFill>
            </a:endParaRPr>
          </a:p>
          <a:p>
            <a:pPr lvl="1"/>
            <a:r>
              <a:rPr lang="en-US" sz="2200" dirty="0" smtClean="0">
                <a:solidFill>
                  <a:prstClr val="black"/>
                </a:solidFill>
              </a:rPr>
              <a:t>Replacement cost for Additional Academic Senate </a:t>
            </a:r>
            <a:r>
              <a:rPr lang="en-US" sz="2200" dirty="0">
                <a:solidFill>
                  <a:prstClr val="black"/>
                </a:solidFill>
              </a:rPr>
              <a:t>Re-assigned Time (1.6 FTE) = $138,000</a:t>
            </a:r>
          </a:p>
          <a:p>
            <a:pPr lvl="1"/>
            <a:r>
              <a:rPr lang="en-US" sz="2200" dirty="0" smtClean="0">
                <a:solidFill>
                  <a:prstClr val="black"/>
                </a:solidFill>
              </a:rPr>
              <a:t>3 Additional </a:t>
            </a:r>
            <a:r>
              <a:rPr lang="en-US" sz="2200" dirty="0">
                <a:solidFill>
                  <a:prstClr val="black"/>
                </a:solidFill>
              </a:rPr>
              <a:t>FT Faculty (Net of $70k received per Position) = $171,000</a:t>
            </a:r>
          </a:p>
          <a:p>
            <a:pPr lvl="1"/>
            <a:r>
              <a:rPr lang="en-US" sz="2200" dirty="0">
                <a:solidFill>
                  <a:prstClr val="black"/>
                </a:solidFill>
              </a:rPr>
              <a:t>Summer &amp; Fall MOU (One-time funding) = </a:t>
            </a:r>
            <a:r>
              <a:rPr lang="en-US" sz="2200" dirty="0" smtClean="0">
                <a:solidFill>
                  <a:prstClr val="black"/>
                </a:solidFill>
              </a:rPr>
              <a:t>$490K</a:t>
            </a:r>
            <a:endParaRPr lang="en-US" sz="2200" dirty="0">
              <a:solidFill>
                <a:prstClr val="black"/>
              </a:solidFill>
            </a:endParaRPr>
          </a:p>
          <a:p>
            <a:pPr lvl="1"/>
            <a:r>
              <a:rPr lang="en-US" sz="2200" dirty="0">
                <a:solidFill>
                  <a:prstClr val="black"/>
                </a:solidFill>
              </a:rPr>
              <a:t>Temporary Positions (One-time funding.) = $646k</a:t>
            </a:r>
          </a:p>
          <a:p>
            <a:pPr lvl="1"/>
            <a:r>
              <a:rPr lang="en-US" sz="2200" dirty="0">
                <a:solidFill>
                  <a:prstClr val="black"/>
                </a:solidFill>
              </a:rPr>
              <a:t>Emergency Preparedness (One-time funding.) = $125,000</a:t>
            </a:r>
          </a:p>
          <a:p>
            <a:pPr lvl="1"/>
            <a:r>
              <a:rPr lang="en-US" sz="2200" dirty="0">
                <a:solidFill>
                  <a:prstClr val="black"/>
                </a:solidFill>
              </a:rPr>
              <a:t>COVID-19 Expenses (One-time funding.) = $</a:t>
            </a:r>
            <a:r>
              <a:rPr lang="en-US" sz="2200" dirty="0" smtClean="0">
                <a:solidFill>
                  <a:prstClr val="black"/>
                </a:solidFill>
              </a:rPr>
              <a:t>220,000</a:t>
            </a:r>
          </a:p>
          <a:p>
            <a:pPr lvl="1"/>
            <a:r>
              <a:rPr lang="en-US" sz="2200" dirty="0" smtClean="0">
                <a:solidFill>
                  <a:prstClr val="black"/>
                </a:solidFill>
              </a:rPr>
              <a:t>Other (i.e. back filling for paid leave, funding for Districtwide Basic Needs Position) = ?</a:t>
            </a:r>
            <a:endParaRPr lang="en-US" sz="2200" dirty="0">
              <a:solidFill>
                <a:prstClr val="black"/>
              </a:solidFill>
            </a:endParaRPr>
          </a:p>
          <a:p>
            <a:pPr lvl="1"/>
            <a:r>
              <a:rPr lang="en-US" sz="2200" dirty="0">
                <a:solidFill>
                  <a:srgbClr val="FF0000"/>
                </a:solidFill>
              </a:rPr>
              <a:t>Operational Requested Resources (One-time funding.) = $200k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92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FUNDED PERSONNEL REQUESTS</a:t>
            </a:r>
            <a:br>
              <a:rPr lang="en-US" dirty="0" smtClean="0"/>
            </a:br>
            <a:r>
              <a:rPr lang="en-US" dirty="0" smtClean="0"/>
              <a:t>(ONE-TIME FUNDING FOR FY 2020-21)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124200" y="2640330"/>
          <a:ext cx="6096000" cy="2872740"/>
        </p:xfrm>
        <a:graphic>
          <a:graphicData uri="http://schemas.openxmlformats.org/drawingml/2006/table">
            <a:tbl>
              <a:tblPr/>
              <a:tblGrid>
                <a:gridCol w="3987800">
                  <a:extLst>
                    <a:ext uri="{9D8B030D-6E8A-4147-A177-3AD203B41FA5}">
                      <a16:colId xmlns:a16="http://schemas.microsoft.com/office/drawing/2014/main" val="32185547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7400792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1631864793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47908439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PROJECTIONS FOR FUNDED POSITIONS: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672846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2702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Intructional Services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Estimated Budget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360117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Instructional Designer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1.0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133,204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88189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Distance Ed Coordinators (2 Semesters)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0.6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112,701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57141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Instructoinal Technologist (51% currently funded in Fund 1)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0.5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66,402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531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Curriculum Specialist (6 month)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1.0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91,772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24179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Instructional Services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404,079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1624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5164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Student Services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902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Dean of Enrollment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1.0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242,000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8874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Student Services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242,000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08786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799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Salaries &amp; Benefits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646,079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01016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287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86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OPERATIONAL REQUESTED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Submitted by </a:t>
            </a:r>
            <a:r>
              <a:rPr lang="en-US" dirty="0"/>
              <a:t>D</a:t>
            </a:r>
            <a:r>
              <a:rPr lang="en-US" dirty="0" smtClean="0"/>
              <a:t>epartments </a:t>
            </a:r>
            <a:r>
              <a:rPr lang="en-US" dirty="0"/>
              <a:t>D</a:t>
            </a:r>
            <a:r>
              <a:rPr lang="en-US" dirty="0" smtClean="0"/>
              <a:t>uring FY 19-20 Program Planning Process</a:t>
            </a:r>
          </a:p>
          <a:p>
            <a:r>
              <a:rPr lang="en-US" dirty="0" smtClean="0"/>
              <a:t>Reviewed and Prioritized by Divisions</a:t>
            </a:r>
          </a:p>
          <a:p>
            <a:r>
              <a:rPr lang="en-US" dirty="0" smtClean="0"/>
              <a:t>Reviewed and Prioritized by PBC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43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OPERATIONAL REQUESTED RESOURCES (FUNDED ON A ONE-TIME BASIS ONLY)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2320096"/>
          <a:ext cx="10515601" cy="3362396"/>
        </p:xfrm>
        <a:graphic>
          <a:graphicData uri="http://schemas.openxmlformats.org/drawingml/2006/table">
            <a:tbl>
              <a:tblPr/>
              <a:tblGrid>
                <a:gridCol w="519289">
                  <a:extLst>
                    <a:ext uri="{9D8B030D-6E8A-4147-A177-3AD203B41FA5}">
                      <a16:colId xmlns:a16="http://schemas.microsoft.com/office/drawing/2014/main" val="3299794640"/>
                    </a:ext>
                  </a:extLst>
                </a:gridCol>
                <a:gridCol w="627474">
                  <a:extLst>
                    <a:ext uri="{9D8B030D-6E8A-4147-A177-3AD203B41FA5}">
                      <a16:colId xmlns:a16="http://schemas.microsoft.com/office/drawing/2014/main" val="3641669279"/>
                    </a:ext>
                  </a:extLst>
                </a:gridCol>
                <a:gridCol w="638293">
                  <a:extLst>
                    <a:ext uri="{9D8B030D-6E8A-4147-A177-3AD203B41FA5}">
                      <a16:colId xmlns:a16="http://schemas.microsoft.com/office/drawing/2014/main" val="908801059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3420071751"/>
                    </a:ext>
                  </a:extLst>
                </a:gridCol>
                <a:gridCol w="1319859">
                  <a:extLst>
                    <a:ext uri="{9D8B030D-6E8A-4147-A177-3AD203B41FA5}">
                      <a16:colId xmlns:a16="http://schemas.microsoft.com/office/drawing/2014/main" val="1000842966"/>
                    </a:ext>
                  </a:extLst>
                </a:gridCol>
                <a:gridCol w="638293">
                  <a:extLst>
                    <a:ext uri="{9D8B030D-6E8A-4147-A177-3AD203B41FA5}">
                      <a16:colId xmlns:a16="http://schemas.microsoft.com/office/drawing/2014/main" val="1686010531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1521573927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200951309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3083238800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1779602569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1391973231"/>
                    </a:ext>
                  </a:extLst>
                </a:gridCol>
                <a:gridCol w="173096">
                  <a:extLst>
                    <a:ext uri="{9D8B030D-6E8A-4147-A177-3AD203B41FA5}">
                      <a16:colId xmlns:a16="http://schemas.microsoft.com/office/drawing/2014/main" val="1735901962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974474762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4276282424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3157748442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787288501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1655259868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1234334803"/>
                    </a:ext>
                  </a:extLst>
                </a:gridCol>
              </a:tblGrid>
              <a:tr h="7140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Request #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Division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Resource Type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Resource Request Submitted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Divisional Ranking (Dean/VP) 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Balance remaining to be funded by Fund 1 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Supports Latinx Student Success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91" marR="6491" marT="64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Contributes to Closing Equity Gaps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1" marR="6491" marT="64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253145"/>
                  </a:ext>
                </a:extLst>
              </a:tr>
              <a:tr h="6231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BLANK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%YES             (of those who voted)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91" marR="6491" marT="64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BLANK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%YES             (of those who voted)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1" marR="6491" marT="64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Composite % Yes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5155417"/>
                  </a:ext>
                </a:extLst>
              </a:tr>
              <a:tr h="6231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HSS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Equipment (Items Over $5000)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Computerized classrooms and/or computer carts for all concurrently scheduled ESL courses.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    60,000 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1" marR="6491" marT="64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1" marR="6491" marT="64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164726"/>
                  </a:ext>
                </a:extLst>
              </a:tr>
              <a:tr h="467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Office of Student Services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Dream Center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Augmentation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on-going funding for the Dream Center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5,000 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1" marR="6491" marT="64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1" marR="6491" marT="64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2273939"/>
                  </a:ext>
                </a:extLst>
              </a:tr>
              <a:tr h="6231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Counseling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Assessment, Orientation, &amp; Registration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- Hourly Compensation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Hourly Staff Compensation Budget Augment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12,000 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1" marR="6491" marT="64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1" marR="6491" marT="64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3791770"/>
                  </a:ext>
                </a:extLst>
              </a:tr>
              <a:tr h="3115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Counseling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Counseling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Technology</a:t>
                      </a:r>
                    </a:p>
                  </a:txBody>
                  <a:tcPr marL="6491" marR="6491" marT="64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Laptops for Student Loan 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12,431 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1" marR="6491" marT="64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1" marR="6491" marT="64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6491" marR="6491" marT="6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466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26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82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589</TotalTime>
  <Words>470</Words>
  <Application>Microsoft Office PowerPoint</Application>
  <PresentationFormat>Widescreen</PresentationFormat>
  <Paragraphs>156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Franklin Gothic Book</vt:lpstr>
      <vt:lpstr>Crop</vt:lpstr>
      <vt:lpstr>PBC  Fall 2020</vt:lpstr>
      <vt:lpstr>RESOURCE REQUEST UPDATE</vt:lpstr>
      <vt:lpstr>FUNDING SUMMARY FOR FY 2020-21</vt:lpstr>
      <vt:lpstr>FUNDED PERSONNEL REQUESTS (ONE-TIME FUNDING FOR FY 2020-21)</vt:lpstr>
      <vt:lpstr>OPERATIONAL REQUESTED RESOURCES</vt:lpstr>
      <vt:lpstr>OPERATIONAL REQUESTED RESOURCES (FUNDED ON A ONE-TIME BASIS ONLY)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Mendoza, Graciano</dc:creator>
  <cp:lastModifiedBy>Mendoza, Graciano</cp:lastModifiedBy>
  <cp:revision>31</cp:revision>
  <dcterms:created xsi:type="dcterms:W3CDTF">2020-08-22T23:47:44Z</dcterms:created>
  <dcterms:modified xsi:type="dcterms:W3CDTF">2020-09-16T14:47:18Z</dcterms:modified>
</cp:coreProperties>
</file>