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9" r:id="rId7"/>
    <p:sldId id="270" r:id="rId8"/>
    <p:sldId id="272" r:id="rId9"/>
    <p:sldId id="275" r:id="rId10"/>
    <p:sldId id="273" r:id="rId11"/>
    <p:sldId id="274"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068" autoAdjust="0"/>
    <p:restoredTop sz="94660"/>
  </p:normalViewPr>
  <p:slideViewPr>
    <p:cSldViewPr snapToGrid="0">
      <p:cViewPr varScale="1">
        <p:scale>
          <a:sx n="131" d="100"/>
          <a:sy n="131" d="100"/>
        </p:scale>
        <p:origin x="320"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D39F8-5584-484C-A85E-CA38DFF61CFA}"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7A5BBE2B-DF20-4E8D-8250-A00E544F18B0}">
      <dgm:prSet phldrT="[Text]"/>
      <dgm:spPr/>
      <dgm:t>
        <a:bodyPr/>
        <a:lstStyle/>
        <a:p>
          <a:r>
            <a:rPr lang="en-US" dirty="0" smtClean="0"/>
            <a:t>Improve our internal policies and processes</a:t>
          </a:r>
          <a:endParaRPr lang="en-US" dirty="0"/>
        </a:p>
      </dgm:t>
    </dgm:pt>
    <dgm:pt modelId="{6D24CE05-704B-4B08-849C-9289059898E1}" type="parTrans" cxnId="{133D8B0F-B225-49DF-8FD0-A83E8C93690C}">
      <dgm:prSet/>
      <dgm:spPr/>
      <dgm:t>
        <a:bodyPr/>
        <a:lstStyle/>
        <a:p>
          <a:endParaRPr lang="en-US"/>
        </a:p>
      </dgm:t>
    </dgm:pt>
    <dgm:pt modelId="{6C43B46B-4968-4DDD-A8AD-6CF7A7242391}" type="sibTrans" cxnId="{133D8B0F-B225-49DF-8FD0-A83E8C93690C}">
      <dgm:prSet/>
      <dgm:spPr/>
      <dgm:t>
        <a:bodyPr/>
        <a:lstStyle/>
        <a:p>
          <a:endParaRPr lang="en-US"/>
        </a:p>
      </dgm:t>
    </dgm:pt>
    <dgm:pt modelId="{568C5355-370A-49E5-977B-B373E6A570D8}">
      <dgm:prSet phldrT="[Text]"/>
      <dgm:spPr/>
      <dgm:t>
        <a:bodyPr/>
        <a:lstStyle/>
        <a:p>
          <a:r>
            <a:rPr lang="en-US" b="0" i="0" dirty="0" smtClean="0"/>
            <a:t>Promote a climate of inclusivity</a:t>
          </a:r>
          <a:endParaRPr lang="en-US" dirty="0"/>
        </a:p>
      </dgm:t>
    </dgm:pt>
    <dgm:pt modelId="{1DEEF5EC-3953-4AA7-9330-56CA4902C7C9}" type="parTrans" cxnId="{6F8DF73D-8AE0-4A77-8447-ED34993C2D40}">
      <dgm:prSet/>
      <dgm:spPr/>
      <dgm:t>
        <a:bodyPr/>
        <a:lstStyle/>
        <a:p>
          <a:endParaRPr lang="en-US"/>
        </a:p>
      </dgm:t>
    </dgm:pt>
    <dgm:pt modelId="{27CB6870-2A6C-43D5-9102-ACA11007E65D}" type="sibTrans" cxnId="{6F8DF73D-8AE0-4A77-8447-ED34993C2D40}">
      <dgm:prSet/>
      <dgm:spPr/>
      <dgm:t>
        <a:bodyPr/>
        <a:lstStyle/>
        <a:p>
          <a:endParaRPr lang="en-US"/>
        </a:p>
      </dgm:t>
    </dgm:pt>
    <dgm:pt modelId="{9A79E536-BFC7-411C-85CA-D73138C5863B}">
      <dgm:prSet phldrT="[Text]"/>
      <dgm:spPr/>
      <dgm:t>
        <a:bodyPr/>
        <a:lstStyle/>
        <a:p>
          <a:r>
            <a:rPr lang="en-US" b="0" i="0" dirty="0" smtClean="0"/>
            <a:t>Institutionalize effective structures to reduce obligation gaps</a:t>
          </a:r>
          <a:endParaRPr lang="en-US" dirty="0"/>
        </a:p>
      </dgm:t>
    </dgm:pt>
    <dgm:pt modelId="{EC1AB788-DA26-4EF3-B3A1-5A0681B49FA9}" type="parTrans" cxnId="{D2781892-1FF0-44F3-9D28-257BC1D53330}">
      <dgm:prSet/>
      <dgm:spPr/>
      <dgm:t>
        <a:bodyPr/>
        <a:lstStyle/>
        <a:p>
          <a:endParaRPr lang="en-US"/>
        </a:p>
      </dgm:t>
    </dgm:pt>
    <dgm:pt modelId="{CB0BB819-0F3A-4A20-B0AC-9389C5502A80}" type="sibTrans" cxnId="{D2781892-1FF0-44F3-9D28-257BC1D53330}">
      <dgm:prSet/>
      <dgm:spPr/>
      <dgm:t>
        <a:bodyPr/>
        <a:lstStyle/>
        <a:p>
          <a:endParaRPr lang="en-US"/>
        </a:p>
      </dgm:t>
    </dgm:pt>
    <dgm:pt modelId="{6AB1E712-B2CB-4512-8B6D-49D4E3A68959}">
      <dgm:prSet phldrT="[Text]"/>
      <dgm:spPr/>
      <dgm:t>
        <a:bodyPr/>
        <a:lstStyle/>
        <a:p>
          <a:r>
            <a:rPr lang="en-US" dirty="0" smtClean="0"/>
            <a:t>Fully implement all aspects of Guided Pathways</a:t>
          </a:r>
          <a:endParaRPr lang="en-US" dirty="0"/>
        </a:p>
      </dgm:t>
    </dgm:pt>
    <dgm:pt modelId="{94DDB41C-F908-48D8-A780-658F9C2B4D94}" type="parTrans" cxnId="{AF036D21-7AB8-48FD-9A0F-1EF449CF3C55}">
      <dgm:prSet/>
      <dgm:spPr/>
      <dgm:t>
        <a:bodyPr/>
        <a:lstStyle/>
        <a:p>
          <a:endParaRPr lang="en-US"/>
        </a:p>
      </dgm:t>
    </dgm:pt>
    <dgm:pt modelId="{8C90986D-7F28-4F48-B323-8250DA7CC4CF}" type="sibTrans" cxnId="{AF036D21-7AB8-48FD-9A0F-1EF449CF3C55}">
      <dgm:prSet/>
      <dgm:spPr/>
      <dgm:t>
        <a:bodyPr/>
        <a:lstStyle/>
        <a:p>
          <a:endParaRPr lang="en-US"/>
        </a:p>
      </dgm:t>
    </dgm:pt>
    <dgm:pt modelId="{2897B012-8FA3-4075-99CF-FD732C61839C}">
      <dgm:prSet phldrT="[Text]"/>
      <dgm:spPr/>
      <dgm:t>
        <a:bodyPr/>
        <a:lstStyle/>
        <a:p>
          <a:r>
            <a:rPr lang="en-US" dirty="0" smtClean="0"/>
            <a:t>Implement Guided Pathways</a:t>
          </a:r>
          <a:endParaRPr lang="en-US" dirty="0"/>
        </a:p>
      </dgm:t>
    </dgm:pt>
    <dgm:pt modelId="{791DE447-DAC4-4926-A382-1960ED4A2C97}" type="parTrans" cxnId="{4A264426-667B-4885-9B57-E04B17E54D4A}">
      <dgm:prSet/>
      <dgm:spPr/>
      <dgm:t>
        <a:bodyPr/>
        <a:lstStyle/>
        <a:p>
          <a:endParaRPr lang="en-US"/>
        </a:p>
      </dgm:t>
    </dgm:pt>
    <dgm:pt modelId="{D48E467A-EEA3-4E8E-8BF7-CA82E71A2F68}" type="sibTrans" cxnId="{4A264426-667B-4885-9B57-E04B17E54D4A}">
      <dgm:prSet/>
      <dgm:spPr/>
      <dgm:t>
        <a:bodyPr/>
        <a:lstStyle/>
        <a:p>
          <a:endParaRPr lang="en-US"/>
        </a:p>
      </dgm:t>
    </dgm:pt>
    <dgm:pt modelId="{BC1927B9-9939-42A1-BDBF-25CA1860458B}">
      <dgm:prSet phldrT="[Text]"/>
      <dgm:spPr/>
      <dgm:t>
        <a:bodyPr/>
        <a:lstStyle/>
        <a:p>
          <a:r>
            <a:rPr lang="en-US" dirty="0" smtClean="0"/>
            <a:t>Develop clear pathways</a:t>
          </a:r>
          <a:endParaRPr lang="en-US" dirty="0"/>
        </a:p>
      </dgm:t>
    </dgm:pt>
    <dgm:pt modelId="{380BCC2B-92FF-44A5-A94A-B7957E2C202A}" type="parTrans" cxnId="{CECFF5EE-BA5D-4F7E-AB27-1E704F335E0C}">
      <dgm:prSet/>
      <dgm:spPr/>
      <dgm:t>
        <a:bodyPr/>
        <a:lstStyle/>
        <a:p>
          <a:endParaRPr lang="en-US"/>
        </a:p>
      </dgm:t>
    </dgm:pt>
    <dgm:pt modelId="{07D68B8B-D739-4C3D-9E8D-A46FB7D7AC93}" type="sibTrans" cxnId="{CECFF5EE-BA5D-4F7E-AB27-1E704F335E0C}">
      <dgm:prSet/>
      <dgm:spPr/>
      <dgm:t>
        <a:bodyPr/>
        <a:lstStyle/>
        <a:p>
          <a:endParaRPr lang="en-US"/>
        </a:p>
      </dgm:t>
    </dgm:pt>
    <dgm:pt modelId="{8C3E2433-6992-4FF5-8BB4-F40885E80699}">
      <dgm:prSet phldrT="[Text]"/>
      <dgm:spPr/>
      <dgm:t>
        <a:bodyPr/>
        <a:lstStyle/>
        <a:p>
          <a:r>
            <a:rPr lang="en-US" dirty="0" smtClean="0"/>
            <a:t>Focus on key aspects of strategic enrollment management to enhance equity in access and completion</a:t>
          </a:r>
          <a:endParaRPr lang="en-US" dirty="0"/>
        </a:p>
      </dgm:t>
    </dgm:pt>
    <dgm:pt modelId="{4D766B01-D05B-49F8-9104-CBE6128E2C54}" type="parTrans" cxnId="{255B9B11-FEA0-40BA-8DF7-10195C55341C}">
      <dgm:prSet/>
      <dgm:spPr/>
      <dgm:t>
        <a:bodyPr/>
        <a:lstStyle/>
        <a:p>
          <a:endParaRPr lang="en-US"/>
        </a:p>
      </dgm:t>
    </dgm:pt>
    <dgm:pt modelId="{FF862E54-6E57-4B16-A3EA-B5936AA84F5F}" type="sibTrans" cxnId="{255B9B11-FEA0-40BA-8DF7-10195C55341C}">
      <dgm:prSet/>
      <dgm:spPr/>
      <dgm:t>
        <a:bodyPr/>
        <a:lstStyle/>
        <a:p>
          <a:endParaRPr lang="en-US"/>
        </a:p>
      </dgm:t>
    </dgm:pt>
    <dgm:pt modelId="{256ACB66-33CF-4A98-8D36-3C465E9FE972}">
      <dgm:prSet phldrT="[Text]"/>
      <dgm:spPr/>
      <dgm:t>
        <a:bodyPr/>
        <a:lstStyle/>
        <a:p>
          <a:r>
            <a:rPr lang="en-US" dirty="0" smtClean="0"/>
            <a:t>Improve student completion</a:t>
          </a:r>
          <a:endParaRPr lang="en-US" dirty="0"/>
        </a:p>
      </dgm:t>
    </dgm:pt>
    <dgm:pt modelId="{4DF938E1-251C-462B-AC8A-7A204B08A7AF}" type="parTrans" cxnId="{D9798DAF-AC15-41AB-8503-D652C6057FAB}">
      <dgm:prSet/>
      <dgm:spPr/>
      <dgm:t>
        <a:bodyPr/>
        <a:lstStyle/>
        <a:p>
          <a:endParaRPr lang="en-US"/>
        </a:p>
      </dgm:t>
    </dgm:pt>
    <dgm:pt modelId="{23758944-3D84-41AE-9E6F-AD24CA6BB190}" type="sibTrans" cxnId="{D9798DAF-AC15-41AB-8503-D652C6057FAB}">
      <dgm:prSet/>
      <dgm:spPr/>
      <dgm:t>
        <a:bodyPr/>
        <a:lstStyle/>
        <a:p>
          <a:endParaRPr lang="en-US"/>
        </a:p>
      </dgm:t>
    </dgm:pt>
    <dgm:pt modelId="{9429F731-435E-4646-9B0D-F034B6E7FE5C}">
      <dgm:prSet phldrT="[Text]"/>
      <dgm:spPr/>
      <dgm:t>
        <a:bodyPr/>
        <a:lstStyle/>
        <a:p>
          <a:r>
            <a:rPr lang="en-US" dirty="0" smtClean="0"/>
            <a:t>Institutionalize effective structures to reduce obligation gaps</a:t>
          </a:r>
          <a:endParaRPr lang="en-US" dirty="0"/>
        </a:p>
      </dgm:t>
    </dgm:pt>
    <dgm:pt modelId="{288CC1C7-A65D-445F-B69B-F399F6452D43}" type="parTrans" cxnId="{996B74E6-5CB5-4DF5-84D5-39E2ECC0B24C}">
      <dgm:prSet/>
      <dgm:spPr/>
      <dgm:t>
        <a:bodyPr/>
        <a:lstStyle/>
        <a:p>
          <a:endParaRPr lang="en-US"/>
        </a:p>
      </dgm:t>
    </dgm:pt>
    <dgm:pt modelId="{9D3F3DCB-2747-47DC-A4DD-CCA1732E94C2}" type="sibTrans" cxnId="{996B74E6-5CB5-4DF5-84D5-39E2ECC0B24C}">
      <dgm:prSet/>
      <dgm:spPr/>
      <dgm:t>
        <a:bodyPr/>
        <a:lstStyle/>
        <a:p>
          <a:endParaRPr lang="en-US"/>
        </a:p>
      </dgm:t>
    </dgm:pt>
    <dgm:pt modelId="{E4CD1447-E9AD-44D2-BB2B-29961DA0B852}">
      <dgm:prSet phldrT="[Text]"/>
      <dgm:spPr/>
      <dgm:t>
        <a:bodyPr/>
        <a:lstStyle/>
        <a:p>
          <a:r>
            <a:rPr lang="en-US" b="0" i="0" dirty="0" smtClean="0"/>
            <a:t>Implement professional learning plan</a:t>
          </a:r>
          <a:endParaRPr lang="en-US" dirty="0"/>
        </a:p>
      </dgm:t>
    </dgm:pt>
    <dgm:pt modelId="{981763B0-CCAA-43C3-82C0-708609DD12AB}" type="parTrans" cxnId="{4347D9F6-990D-4131-894E-D0E7F271A6CC}">
      <dgm:prSet/>
      <dgm:spPr/>
      <dgm:t>
        <a:bodyPr/>
        <a:lstStyle/>
        <a:p>
          <a:endParaRPr lang="en-US"/>
        </a:p>
      </dgm:t>
    </dgm:pt>
    <dgm:pt modelId="{EBA2CD8D-5E66-4598-867D-B784D7D1CBD6}" type="sibTrans" cxnId="{4347D9F6-990D-4131-894E-D0E7F271A6CC}">
      <dgm:prSet/>
      <dgm:spPr/>
      <dgm:t>
        <a:bodyPr/>
        <a:lstStyle/>
        <a:p>
          <a:endParaRPr lang="en-US"/>
        </a:p>
      </dgm:t>
    </dgm:pt>
    <dgm:pt modelId="{17A24862-4930-4745-953B-ABB77194C4E3}">
      <dgm:prSet phldrT="[Text]"/>
      <dgm:spPr/>
      <dgm:t>
        <a:bodyPr/>
        <a:lstStyle/>
        <a:p>
          <a:r>
            <a:rPr lang="en-US" dirty="0" smtClean="0"/>
            <a:t>Improve student completion</a:t>
          </a:r>
          <a:endParaRPr lang="en-US" dirty="0"/>
        </a:p>
      </dgm:t>
    </dgm:pt>
    <dgm:pt modelId="{D04ECD0A-3393-4D41-9058-B3CC99323D0D}" type="parTrans" cxnId="{DD91AD4F-A44E-42C2-91F6-5C168463DD32}">
      <dgm:prSet/>
      <dgm:spPr/>
      <dgm:t>
        <a:bodyPr/>
        <a:lstStyle/>
        <a:p>
          <a:endParaRPr lang="en-US"/>
        </a:p>
      </dgm:t>
    </dgm:pt>
    <dgm:pt modelId="{A9A41DA7-6641-4B3F-B4DF-F84B468F00D6}" type="sibTrans" cxnId="{DD91AD4F-A44E-42C2-91F6-5C168463DD32}">
      <dgm:prSet/>
      <dgm:spPr/>
      <dgm:t>
        <a:bodyPr/>
        <a:lstStyle/>
        <a:p>
          <a:endParaRPr lang="en-US"/>
        </a:p>
      </dgm:t>
    </dgm:pt>
    <dgm:pt modelId="{15867C4B-05B0-4076-BACB-D4DC64AB68E9}">
      <dgm:prSet phldrT="[Text]"/>
      <dgm:spPr/>
      <dgm:t>
        <a:bodyPr/>
        <a:lstStyle/>
        <a:p>
          <a:r>
            <a:rPr lang="en-US" dirty="0" smtClean="0"/>
            <a:t>K-12 &amp; Adult School partnerships; Partner with 4-year colleges &amp; universities</a:t>
          </a:r>
          <a:endParaRPr lang="en-US" dirty="0"/>
        </a:p>
      </dgm:t>
    </dgm:pt>
    <dgm:pt modelId="{4C045927-84E5-4FBF-B9B9-95BF6A0D88D1}" type="parTrans" cxnId="{B1AA099D-7470-4781-B639-ED4D1FD4B3DD}">
      <dgm:prSet/>
      <dgm:spPr/>
      <dgm:t>
        <a:bodyPr/>
        <a:lstStyle/>
        <a:p>
          <a:endParaRPr lang="en-US"/>
        </a:p>
      </dgm:t>
    </dgm:pt>
    <dgm:pt modelId="{FD63F346-65A4-4CFA-995D-87CEE374FC99}" type="sibTrans" cxnId="{B1AA099D-7470-4781-B639-ED4D1FD4B3DD}">
      <dgm:prSet/>
      <dgm:spPr/>
      <dgm:t>
        <a:bodyPr/>
        <a:lstStyle/>
        <a:p>
          <a:endParaRPr lang="en-US"/>
        </a:p>
      </dgm:t>
    </dgm:pt>
    <dgm:pt modelId="{681DAAD8-5030-41DE-94AA-3D5F2B6F2AE2}">
      <dgm:prSet phldrT="[Text]"/>
      <dgm:spPr/>
      <dgm:t>
        <a:bodyPr/>
        <a:lstStyle/>
        <a:p>
          <a:r>
            <a:rPr lang="en-US" b="0" i="0" dirty="0" smtClean="0"/>
            <a:t>Institutionalize effective structures to reduce obligation gaps</a:t>
          </a:r>
          <a:endParaRPr lang="en-US" dirty="0"/>
        </a:p>
      </dgm:t>
    </dgm:pt>
    <dgm:pt modelId="{C28948FA-E0E5-4930-905E-DA68ACED3D4C}" type="parTrans" cxnId="{678C50DD-E572-4C27-A6C9-A729A39EC86C}">
      <dgm:prSet/>
      <dgm:spPr/>
      <dgm:t>
        <a:bodyPr/>
        <a:lstStyle/>
        <a:p>
          <a:endParaRPr lang="en-US"/>
        </a:p>
      </dgm:t>
    </dgm:pt>
    <dgm:pt modelId="{69D23267-0415-4F6B-8C1C-2E9533EBF9E4}" type="sibTrans" cxnId="{678C50DD-E572-4C27-A6C9-A729A39EC86C}">
      <dgm:prSet/>
      <dgm:spPr/>
      <dgm:t>
        <a:bodyPr/>
        <a:lstStyle/>
        <a:p>
          <a:endParaRPr lang="en-US"/>
        </a:p>
      </dgm:t>
    </dgm:pt>
    <dgm:pt modelId="{7D74394E-AA13-4B53-B731-BE310F4563AB}">
      <dgm:prSet phldrT="[Text]"/>
      <dgm:spPr/>
      <dgm:t>
        <a:bodyPr/>
        <a:lstStyle/>
        <a:p>
          <a:r>
            <a:rPr lang="en-US" b="0" i="0" dirty="0" smtClean="0"/>
            <a:t>Create process for innovation</a:t>
          </a:r>
          <a:endParaRPr lang="en-US" dirty="0"/>
        </a:p>
      </dgm:t>
    </dgm:pt>
    <dgm:pt modelId="{14130EEC-3B60-48BA-9BCD-593E0C16B17F}" type="parTrans" cxnId="{60C60759-E9DF-41A5-8E9C-280E5F8F9DD7}">
      <dgm:prSet/>
      <dgm:spPr/>
      <dgm:t>
        <a:bodyPr/>
        <a:lstStyle/>
        <a:p>
          <a:endParaRPr lang="en-US"/>
        </a:p>
      </dgm:t>
    </dgm:pt>
    <dgm:pt modelId="{E5C0364D-5A22-48BA-B175-3816AD73BAB1}" type="sibTrans" cxnId="{60C60759-E9DF-41A5-8E9C-280E5F8F9DD7}">
      <dgm:prSet/>
      <dgm:spPr/>
      <dgm:t>
        <a:bodyPr/>
        <a:lstStyle/>
        <a:p>
          <a:endParaRPr lang="en-US"/>
        </a:p>
      </dgm:t>
    </dgm:pt>
    <dgm:pt modelId="{380D813A-DE0E-4ACC-AB21-CC6CCE2E48FA}">
      <dgm:prSet phldrT="[Text]"/>
      <dgm:spPr/>
      <dgm:t>
        <a:bodyPr/>
        <a:lstStyle/>
        <a:p>
          <a:r>
            <a:rPr lang="en-US" dirty="0" smtClean="0"/>
            <a:t>Connect students with Internships, </a:t>
          </a:r>
          <a:r>
            <a:rPr lang="en-US" dirty="0" err="1" smtClean="0"/>
            <a:t>etc</a:t>
          </a:r>
          <a:r>
            <a:rPr lang="en-US" dirty="0" smtClean="0"/>
            <a:t>; Build relationships with employers</a:t>
          </a:r>
          <a:endParaRPr lang="en-US" dirty="0"/>
        </a:p>
      </dgm:t>
    </dgm:pt>
    <dgm:pt modelId="{F4857C68-B5CE-4038-A2E8-A10A956D4A1E}" type="parTrans" cxnId="{FC906815-CCC8-4710-A1F8-BE9B89C2F52B}">
      <dgm:prSet/>
      <dgm:spPr/>
      <dgm:t>
        <a:bodyPr/>
        <a:lstStyle/>
        <a:p>
          <a:endParaRPr lang="en-US"/>
        </a:p>
      </dgm:t>
    </dgm:pt>
    <dgm:pt modelId="{18333547-A330-41BF-9827-D1B27164720F}" type="sibTrans" cxnId="{FC906815-CCC8-4710-A1F8-BE9B89C2F52B}">
      <dgm:prSet/>
      <dgm:spPr/>
      <dgm:t>
        <a:bodyPr/>
        <a:lstStyle/>
        <a:p>
          <a:endParaRPr lang="en-US"/>
        </a:p>
      </dgm:t>
    </dgm:pt>
    <dgm:pt modelId="{5928D5AA-2DC9-4FE5-90D5-BD61360488B4}" type="pres">
      <dgm:prSet presAssocID="{B2ED39F8-5584-484C-A85E-CA38DFF61CFA}" presName="Name0" presStyleCnt="0">
        <dgm:presLayoutVars>
          <dgm:dir/>
          <dgm:animLvl val="lvl"/>
          <dgm:resizeHandles val="exact"/>
        </dgm:presLayoutVars>
      </dgm:prSet>
      <dgm:spPr/>
      <dgm:t>
        <a:bodyPr/>
        <a:lstStyle/>
        <a:p>
          <a:endParaRPr lang="en-US"/>
        </a:p>
      </dgm:t>
    </dgm:pt>
    <dgm:pt modelId="{4E44A90A-E4D3-4ABE-A6E2-86E2B576F9BD}" type="pres">
      <dgm:prSet presAssocID="{7A5BBE2B-DF20-4E8D-8250-A00E544F18B0}" presName="linNode" presStyleCnt="0"/>
      <dgm:spPr/>
      <dgm:t>
        <a:bodyPr/>
        <a:lstStyle/>
        <a:p>
          <a:endParaRPr lang="en-US"/>
        </a:p>
      </dgm:t>
    </dgm:pt>
    <dgm:pt modelId="{FBDC630A-E68C-4B3B-ABBC-81D6C89A97D0}" type="pres">
      <dgm:prSet presAssocID="{7A5BBE2B-DF20-4E8D-8250-A00E544F18B0}" presName="parentText" presStyleLbl="node1" presStyleIdx="0" presStyleCnt="3">
        <dgm:presLayoutVars>
          <dgm:chMax val="1"/>
          <dgm:bulletEnabled val="1"/>
        </dgm:presLayoutVars>
      </dgm:prSet>
      <dgm:spPr/>
      <dgm:t>
        <a:bodyPr/>
        <a:lstStyle/>
        <a:p>
          <a:endParaRPr lang="en-US"/>
        </a:p>
      </dgm:t>
    </dgm:pt>
    <dgm:pt modelId="{F8D665A6-3C4C-494B-9BDA-119FD51FFA34}" type="pres">
      <dgm:prSet presAssocID="{7A5BBE2B-DF20-4E8D-8250-A00E544F18B0}" presName="descendantText" presStyleLbl="alignAccFollowNode1" presStyleIdx="0" presStyleCnt="3">
        <dgm:presLayoutVars>
          <dgm:bulletEnabled val="1"/>
        </dgm:presLayoutVars>
      </dgm:prSet>
      <dgm:spPr/>
      <dgm:t>
        <a:bodyPr/>
        <a:lstStyle/>
        <a:p>
          <a:endParaRPr lang="en-US"/>
        </a:p>
      </dgm:t>
    </dgm:pt>
    <dgm:pt modelId="{D9F0C9E2-943D-40F7-8862-545CDE45BB4C}" type="pres">
      <dgm:prSet presAssocID="{6C43B46B-4968-4DDD-A8AD-6CF7A7242391}" presName="sp" presStyleCnt="0"/>
      <dgm:spPr/>
      <dgm:t>
        <a:bodyPr/>
        <a:lstStyle/>
        <a:p>
          <a:endParaRPr lang="en-US"/>
        </a:p>
      </dgm:t>
    </dgm:pt>
    <dgm:pt modelId="{17D6960D-6CE4-4F96-914F-E5D3BB78B377}" type="pres">
      <dgm:prSet presAssocID="{6AB1E712-B2CB-4512-8B6D-49D4E3A68959}" presName="linNode" presStyleCnt="0"/>
      <dgm:spPr/>
      <dgm:t>
        <a:bodyPr/>
        <a:lstStyle/>
        <a:p>
          <a:endParaRPr lang="en-US"/>
        </a:p>
      </dgm:t>
    </dgm:pt>
    <dgm:pt modelId="{224D0C5F-CB9C-42CC-81FD-B054E9D2DADC}" type="pres">
      <dgm:prSet presAssocID="{6AB1E712-B2CB-4512-8B6D-49D4E3A68959}" presName="parentText" presStyleLbl="node1" presStyleIdx="1" presStyleCnt="3">
        <dgm:presLayoutVars>
          <dgm:chMax val="1"/>
          <dgm:bulletEnabled val="1"/>
        </dgm:presLayoutVars>
      </dgm:prSet>
      <dgm:spPr/>
      <dgm:t>
        <a:bodyPr/>
        <a:lstStyle/>
        <a:p>
          <a:endParaRPr lang="en-US"/>
        </a:p>
      </dgm:t>
    </dgm:pt>
    <dgm:pt modelId="{8EA32E8B-0EB3-4C5F-92FF-0C1F448770EA}" type="pres">
      <dgm:prSet presAssocID="{6AB1E712-B2CB-4512-8B6D-49D4E3A68959}" presName="descendantText" presStyleLbl="alignAccFollowNode1" presStyleIdx="1" presStyleCnt="3">
        <dgm:presLayoutVars>
          <dgm:bulletEnabled val="1"/>
        </dgm:presLayoutVars>
      </dgm:prSet>
      <dgm:spPr/>
      <dgm:t>
        <a:bodyPr/>
        <a:lstStyle/>
        <a:p>
          <a:endParaRPr lang="en-US"/>
        </a:p>
      </dgm:t>
    </dgm:pt>
    <dgm:pt modelId="{8BBF6ABA-7EAA-4892-8CE6-C5F58204CAA0}" type="pres">
      <dgm:prSet presAssocID="{8C90986D-7F28-4F48-B323-8250DA7CC4CF}" presName="sp" presStyleCnt="0"/>
      <dgm:spPr/>
      <dgm:t>
        <a:bodyPr/>
        <a:lstStyle/>
        <a:p>
          <a:endParaRPr lang="en-US"/>
        </a:p>
      </dgm:t>
    </dgm:pt>
    <dgm:pt modelId="{4DC9C3E6-A9A7-47D1-9F81-CF9C945D24D7}" type="pres">
      <dgm:prSet presAssocID="{8C3E2433-6992-4FF5-8BB4-F40885E80699}" presName="linNode" presStyleCnt="0"/>
      <dgm:spPr/>
      <dgm:t>
        <a:bodyPr/>
        <a:lstStyle/>
        <a:p>
          <a:endParaRPr lang="en-US"/>
        </a:p>
      </dgm:t>
    </dgm:pt>
    <dgm:pt modelId="{D8951C6E-08A4-4815-AFC1-0CD7B74E1DEF}" type="pres">
      <dgm:prSet presAssocID="{8C3E2433-6992-4FF5-8BB4-F40885E80699}" presName="parentText" presStyleLbl="node1" presStyleIdx="2" presStyleCnt="3">
        <dgm:presLayoutVars>
          <dgm:chMax val="1"/>
          <dgm:bulletEnabled val="1"/>
        </dgm:presLayoutVars>
      </dgm:prSet>
      <dgm:spPr/>
      <dgm:t>
        <a:bodyPr/>
        <a:lstStyle/>
        <a:p>
          <a:endParaRPr lang="en-US"/>
        </a:p>
      </dgm:t>
    </dgm:pt>
    <dgm:pt modelId="{49FF4B20-C543-4C90-810B-0A513909FD16}" type="pres">
      <dgm:prSet presAssocID="{8C3E2433-6992-4FF5-8BB4-F40885E80699}" presName="descendantText" presStyleLbl="alignAccFollowNode1" presStyleIdx="2" presStyleCnt="3">
        <dgm:presLayoutVars>
          <dgm:bulletEnabled val="1"/>
        </dgm:presLayoutVars>
      </dgm:prSet>
      <dgm:spPr/>
      <dgm:t>
        <a:bodyPr/>
        <a:lstStyle/>
        <a:p>
          <a:endParaRPr lang="en-US"/>
        </a:p>
      </dgm:t>
    </dgm:pt>
  </dgm:ptLst>
  <dgm:cxnLst>
    <dgm:cxn modelId="{6AFB9E4F-5D60-45E9-8E0A-7EC1732796C7}" type="presOf" srcId="{8C3E2433-6992-4FF5-8BB4-F40885E80699}" destId="{D8951C6E-08A4-4815-AFC1-0CD7B74E1DEF}" srcOrd="0" destOrd="0" presId="urn:microsoft.com/office/officeart/2005/8/layout/vList5"/>
    <dgm:cxn modelId="{996B74E6-5CB5-4DF5-84D5-39E2ECC0B24C}" srcId="{8C3E2433-6992-4FF5-8BB4-F40885E80699}" destId="{9429F731-435E-4646-9B0D-F034B6E7FE5C}" srcOrd="1" destOrd="0" parTransId="{288CC1C7-A65D-445F-B69B-F399F6452D43}" sibTransId="{9D3F3DCB-2747-47DC-A4DD-CCA1732E94C2}"/>
    <dgm:cxn modelId="{FFC0D2F4-1155-4FAA-9AE8-0B5B28CB0143}" type="presOf" srcId="{681DAAD8-5030-41DE-94AA-3D5F2B6F2AE2}" destId="{8EA32E8B-0EB3-4C5F-92FF-0C1F448770EA}" srcOrd="0" destOrd="5" presId="urn:microsoft.com/office/officeart/2005/8/layout/vList5"/>
    <dgm:cxn modelId="{6F8DF73D-8AE0-4A77-8447-ED34993C2D40}" srcId="{7A5BBE2B-DF20-4E8D-8250-A00E544F18B0}" destId="{568C5355-370A-49E5-977B-B373E6A570D8}" srcOrd="0" destOrd="0" parTransId="{1DEEF5EC-3953-4AA7-9330-56CA4902C7C9}" sibTransId="{27CB6870-2A6C-43D5-9102-ACA11007E65D}"/>
    <dgm:cxn modelId="{F72E2735-4D89-4442-9383-3FB66B1FE057}" type="presOf" srcId="{256ACB66-33CF-4A98-8D36-3C465E9FE972}" destId="{49FF4B20-C543-4C90-810B-0A513909FD16}" srcOrd="0" destOrd="0" presId="urn:microsoft.com/office/officeart/2005/8/layout/vList5"/>
    <dgm:cxn modelId="{D405F8B2-2313-4FC9-BA19-F51CC580F706}" type="presOf" srcId="{17A24862-4930-4745-953B-ABB77194C4E3}" destId="{8EA32E8B-0EB3-4C5F-92FF-0C1F448770EA}" srcOrd="0" destOrd="2" presId="urn:microsoft.com/office/officeart/2005/8/layout/vList5"/>
    <dgm:cxn modelId="{4EE4CF1D-9CAC-49CE-848C-1E9FEA76F765}" type="presOf" srcId="{B2ED39F8-5584-484C-A85E-CA38DFF61CFA}" destId="{5928D5AA-2DC9-4FE5-90D5-BD61360488B4}" srcOrd="0" destOrd="0" presId="urn:microsoft.com/office/officeart/2005/8/layout/vList5"/>
    <dgm:cxn modelId="{8554C602-A1C5-42BB-AE8A-E8A455E6194C}" type="presOf" srcId="{9429F731-435E-4646-9B0D-F034B6E7FE5C}" destId="{49FF4B20-C543-4C90-810B-0A513909FD16}" srcOrd="0" destOrd="1" presId="urn:microsoft.com/office/officeart/2005/8/layout/vList5"/>
    <dgm:cxn modelId="{255B9B11-FEA0-40BA-8DF7-10195C55341C}" srcId="{B2ED39F8-5584-484C-A85E-CA38DFF61CFA}" destId="{8C3E2433-6992-4FF5-8BB4-F40885E80699}" srcOrd="2" destOrd="0" parTransId="{4D766B01-D05B-49F8-9104-CBE6128E2C54}" sibTransId="{FF862E54-6E57-4B16-A3EA-B5936AA84F5F}"/>
    <dgm:cxn modelId="{D2781892-1FF0-44F3-9D28-257BC1D53330}" srcId="{7A5BBE2B-DF20-4E8D-8250-A00E544F18B0}" destId="{9A79E536-BFC7-411C-85CA-D73138C5863B}" srcOrd="1" destOrd="0" parTransId="{EC1AB788-DA26-4EF3-B3A1-5A0681B49FA9}" sibTransId="{CB0BB819-0F3A-4A20-B0AC-9389C5502A80}"/>
    <dgm:cxn modelId="{FC906815-CCC8-4710-A1F8-BE9B89C2F52B}" srcId="{6AB1E712-B2CB-4512-8B6D-49D4E3A68959}" destId="{380D813A-DE0E-4ACC-AB21-CC6CCE2E48FA}" srcOrd="4" destOrd="0" parTransId="{F4857C68-B5CE-4038-A2E8-A10A956D4A1E}" sibTransId="{18333547-A330-41BF-9827-D1B27164720F}"/>
    <dgm:cxn modelId="{D9798DAF-AC15-41AB-8503-D652C6057FAB}" srcId="{8C3E2433-6992-4FF5-8BB4-F40885E80699}" destId="{256ACB66-33CF-4A98-8D36-3C465E9FE972}" srcOrd="0" destOrd="0" parTransId="{4DF938E1-251C-462B-AC8A-7A204B08A7AF}" sibTransId="{23758944-3D84-41AE-9E6F-AD24CA6BB190}"/>
    <dgm:cxn modelId="{60C60759-E9DF-41A5-8E9C-280E5F8F9DD7}" srcId="{7A5BBE2B-DF20-4E8D-8250-A00E544F18B0}" destId="{7D74394E-AA13-4B53-B731-BE310F4563AB}" srcOrd="3" destOrd="0" parTransId="{14130EEC-3B60-48BA-9BCD-593E0C16B17F}" sibTransId="{E5C0364D-5A22-48BA-B175-3816AD73BAB1}"/>
    <dgm:cxn modelId="{385B7965-C82F-49E4-9F12-A85E423D3F27}" type="presOf" srcId="{7D74394E-AA13-4B53-B731-BE310F4563AB}" destId="{F8D665A6-3C4C-494B-9BDA-119FD51FFA34}" srcOrd="0" destOrd="3" presId="urn:microsoft.com/office/officeart/2005/8/layout/vList5"/>
    <dgm:cxn modelId="{81134FEB-DD84-4288-A580-1D4B9E7D898C}" type="presOf" srcId="{E4CD1447-E9AD-44D2-BB2B-29961DA0B852}" destId="{F8D665A6-3C4C-494B-9BDA-119FD51FFA34}" srcOrd="0" destOrd="2" presId="urn:microsoft.com/office/officeart/2005/8/layout/vList5"/>
    <dgm:cxn modelId="{3FD96E07-8190-4928-9E06-80B210DB5B71}" type="presOf" srcId="{380D813A-DE0E-4ACC-AB21-CC6CCE2E48FA}" destId="{8EA32E8B-0EB3-4C5F-92FF-0C1F448770EA}" srcOrd="0" destOrd="4" presId="urn:microsoft.com/office/officeart/2005/8/layout/vList5"/>
    <dgm:cxn modelId="{FA103871-CB29-4403-9C1F-56F0A1E8C49B}" type="presOf" srcId="{7A5BBE2B-DF20-4E8D-8250-A00E544F18B0}" destId="{FBDC630A-E68C-4B3B-ABBC-81D6C89A97D0}" srcOrd="0" destOrd="0" presId="urn:microsoft.com/office/officeart/2005/8/layout/vList5"/>
    <dgm:cxn modelId="{B1AA099D-7470-4781-B639-ED4D1FD4B3DD}" srcId="{6AB1E712-B2CB-4512-8B6D-49D4E3A68959}" destId="{15867C4B-05B0-4076-BACB-D4DC64AB68E9}" srcOrd="3" destOrd="0" parTransId="{4C045927-84E5-4FBF-B9B9-95BF6A0D88D1}" sibTransId="{FD63F346-65A4-4CFA-995D-87CEE374FC99}"/>
    <dgm:cxn modelId="{133D8B0F-B225-49DF-8FD0-A83E8C93690C}" srcId="{B2ED39F8-5584-484C-A85E-CA38DFF61CFA}" destId="{7A5BBE2B-DF20-4E8D-8250-A00E544F18B0}" srcOrd="0" destOrd="0" parTransId="{6D24CE05-704B-4B08-849C-9289059898E1}" sibTransId="{6C43B46B-4968-4DDD-A8AD-6CF7A7242391}"/>
    <dgm:cxn modelId="{DD91AD4F-A44E-42C2-91F6-5C168463DD32}" srcId="{6AB1E712-B2CB-4512-8B6D-49D4E3A68959}" destId="{17A24862-4930-4745-953B-ABB77194C4E3}" srcOrd="2" destOrd="0" parTransId="{D04ECD0A-3393-4D41-9058-B3CC99323D0D}" sibTransId="{A9A41DA7-6641-4B3F-B4DF-F84B468F00D6}"/>
    <dgm:cxn modelId="{AF036D21-7AB8-48FD-9A0F-1EF449CF3C55}" srcId="{B2ED39F8-5584-484C-A85E-CA38DFF61CFA}" destId="{6AB1E712-B2CB-4512-8B6D-49D4E3A68959}" srcOrd="1" destOrd="0" parTransId="{94DDB41C-F908-48D8-A780-658F9C2B4D94}" sibTransId="{8C90986D-7F28-4F48-B323-8250DA7CC4CF}"/>
    <dgm:cxn modelId="{CAE89E05-0C0C-4944-B51F-2308AFD45C6B}" type="presOf" srcId="{15867C4B-05B0-4076-BACB-D4DC64AB68E9}" destId="{8EA32E8B-0EB3-4C5F-92FF-0C1F448770EA}" srcOrd="0" destOrd="3" presId="urn:microsoft.com/office/officeart/2005/8/layout/vList5"/>
    <dgm:cxn modelId="{678C50DD-E572-4C27-A6C9-A729A39EC86C}" srcId="{6AB1E712-B2CB-4512-8B6D-49D4E3A68959}" destId="{681DAAD8-5030-41DE-94AA-3D5F2B6F2AE2}" srcOrd="5" destOrd="0" parTransId="{C28948FA-E0E5-4930-905E-DA68ACED3D4C}" sibTransId="{69D23267-0415-4F6B-8C1C-2E9533EBF9E4}"/>
    <dgm:cxn modelId="{4347D9F6-990D-4131-894E-D0E7F271A6CC}" srcId="{7A5BBE2B-DF20-4E8D-8250-A00E544F18B0}" destId="{E4CD1447-E9AD-44D2-BB2B-29961DA0B852}" srcOrd="2" destOrd="0" parTransId="{981763B0-CCAA-43C3-82C0-708609DD12AB}" sibTransId="{EBA2CD8D-5E66-4598-867D-B784D7D1CBD6}"/>
    <dgm:cxn modelId="{02E60E7F-5181-4C41-9E74-C97B0968ACAF}" type="presOf" srcId="{9A79E536-BFC7-411C-85CA-D73138C5863B}" destId="{F8D665A6-3C4C-494B-9BDA-119FD51FFA34}" srcOrd="0" destOrd="1" presId="urn:microsoft.com/office/officeart/2005/8/layout/vList5"/>
    <dgm:cxn modelId="{138A0C03-08D1-4B7D-BDE6-478EBFE37091}" type="presOf" srcId="{568C5355-370A-49E5-977B-B373E6A570D8}" destId="{F8D665A6-3C4C-494B-9BDA-119FD51FFA34}" srcOrd="0" destOrd="0" presId="urn:microsoft.com/office/officeart/2005/8/layout/vList5"/>
    <dgm:cxn modelId="{F310254D-A3CE-43D8-B192-46BD48160FAA}" type="presOf" srcId="{2897B012-8FA3-4075-99CF-FD732C61839C}" destId="{8EA32E8B-0EB3-4C5F-92FF-0C1F448770EA}" srcOrd="0" destOrd="0" presId="urn:microsoft.com/office/officeart/2005/8/layout/vList5"/>
    <dgm:cxn modelId="{CECFF5EE-BA5D-4F7E-AB27-1E704F335E0C}" srcId="{6AB1E712-B2CB-4512-8B6D-49D4E3A68959}" destId="{BC1927B9-9939-42A1-BDBF-25CA1860458B}" srcOrd="1" destOrd="0" parTransId="{380BCC2B-92FF-44A5-A94A-B7957E2C202A}" sibTransId="{07D68B8B-D739-4C3D-9E8D-A46FB7D7AC93}"/>
    <dgm:cxn modelId="{4A264426-667B-4885-9B57-E04B17E54D4A}" srcId="{6AB1E712-B2CB-4512-8B6D-49D4E3A68959}" destId="{2897B012-8FA3-4075-99CF-FD732C61839C}" srcOrd="0" destOrd="0" parTransId="{791DE447-DAC4-4926-A382-1960ED4A2C97}" sibTransId="{D48E467A-EEA3-4E8E-8BF7-CA82E71A2F68}"/>
    <dgm:cxn modelId="{442CE415-E801-44F6-AD68-20C18181E414}" type="presOf" srcId="{6AB1E712-B2CB-4512-8B6D-49D4E3A68959}" destId="{224D0C5F-CB9C-42CC-81FD-B054E9D2DADC}" srcOrd="0" destOrd="0" presId="urn:microsoft.com/office/officeart/2005/8/layout/vList5"/>
    <dgm:cxn modelId="{9AC94CB3-5601-4343-B14B-97E83CB1B19D}" type="presOf" srcId="{BC1927B9-9939-42A1-BDBF-25CA1860458B}" destId="{8EA32E8B-0EB3-4C5F-92FF-0C1F448770EA}" srcOrd="0" destOrd="1" presId="urn:microsoft.com/office/officeart/2005/8/layout/vList5"/>
    <dgm:cxn modelId="{B159B0BB-BD5B-4FDF-AC86-94269842E0DA}" type="presParOf" srcId="{5928D5AA-2DC9-4FE5-90D5-BD61360488B4}" destId="{4E44A90A-E4D3-4ABE-A6E2-86E2B576F9BD}" srcOrd="0" destOrd="0" presId="urn:microsoft.com/office/officeart/2005/8/layout/vList5"/>
    <dgm:cxn modelId="{5DD19344-1735-4E1F-95E1-43881AEF944A}" type="presParOf" srcId="{4E44A90A-E4D3-4ABE-A6E2-86E2B576F9BD}" destId="{FBDC630A-E68C-4B3B-ABBC-81D6C89A97D0}" srcOrd="0" destOrd="0" presId="urn:microsoft.com/office/officeart/2005/8/layout/vList5"/>
    <dgm:cxn modelId="{B50979E0-F99C-4974-B092-D12D36735884}" type="presParOf" srcId="{4E44A90A-E4D3-4ABE-A6E2-86E2B576F9BD}" destId="{F8D665A6-3C4C-494B-9BDA-119FD51FFA34}" srcOrd="1" destOrd="0" presId="urn:microsoft.com/office/officeart/2005/8/layout/vList5"/>
    <dgm:cxn modelId="{1BCC8DE3-433C-4722-9A7F-F12F4B9147BF}" type="presParOf" srcId="{5928D5AA-2DC9-4FE5-90D5-BD61360488B4}" destId="{D9F0C9E2-943D-40F7-8862-545CDE45BB4C}" srcOrd="1" destOrd="0" presId="urn:microsoft.com/office/officeart/2005/8/layout/vList5"/>
    <dgm:cxn modelId="{2AA2D4A8-266A-4373-805F-385FAE5FF7CE}" type="presParOf" srcId="{5928D5AA-2DC9-4FE5-90D5-BD61360488B4}" destId="{17D6960D-6CE4-4F96-914F-E5D3BB78B377}" srcOrd="2" destOrd="0" presId="urn:microsoft.com/office/officeart/2005/8/layout/vList5"/>
    <dgm:cxn modelId="{BA1F9B78-203B-4EC6-82E0-06BF526B2775}" type="presParOf" srcId="{17D6960D-6CE4-4F96-914F-E5D3BB78B377}" destId="{224D0C5F-CB9C-42CC-81FD-B054E9D2DADC}" srcOrd="0" destOrd="0" presId="urn:microsoft.com/office/officeart/2005/8/layout/vList5"/>
    <dgm:cxn modelId="{24E0C84D-F74A-467F-ACB4-E2A2FC2DC94C}" type="presParOf" srcId="{17D6960D-6CE4-4F96-914F-E5D3BB78B377}" destId="{8EA32E8B-0EB3-4C5F-92FF-0C1F448770EA}" srcOrd="1" destOrd="0" presId="urn:microsoft.com/office/officeart/2005/8/layout/vList5"/>
    <dgm:cxn modelId="{507CA1B7-455B-46B7-98A7-1AEA2CD237A2}" type="presParOf" srcId="{5928D5AA-2DC9-4FE5-90D5-BD61360488B4}" destId="{8BBF6ABA-7EAA-4892-8CE6-C5F58204CAA0}" srcOrd="3" destOrd="0" presId="urn:microsoft.com/office/officeart/2005/8/layout/vList5"/>
    <dgm:cxn modelId="{CBA55A8E-7834-4A5C-B199-B71F29E3E360}" type="presParOf" srcId="{5928D5AA-2DC9-4FE5-90D5-BD61360488B4}" destId="{4DC9C3E6-A9A7-47D1-9F81-CF9C945D24D7}" srcOrd="4" destOrd="0" presId="urn:microsoft.com/office/officeart/2005/8/layout/vList5"/>
    <dgm:cxn modelId="{74DA816F-BE64-4D49-97D7-6364C60C9582}" type="presParOf" srcId="{4DC9C3E6-A9A7-47D1-9F81-CF9C945D24D7}" destId="{D8951C6E-08A4-4815-AFC1-0CD7B74E1DEF}" srcOrd="0" destOrd="0" presId="urn:microsoft.com/office/officeart/2005/8/layout/vList5"/>
    <dgm:cxn modelId="{8F886F4C-D495-426E-97F0-6255E54B5C28}" type="presParOf" srcId="{4DC9C3E6-A9A7-47D1-9F81-CF9C945D24D7}" destId="{49FF4B20-C543-4C90-810B-0A513909FD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665A6-3C4C-494B-9BDA-119FD51FFA34}">
      <dsp:nvSpPr>
        <dsp:cNvPr id="0" name=""/>
        <dsp:cNvSpPr/>
      </dsp:nvSpPr>
      <dsp:spPr>
        <a:xfrm rot="5400000">
          <a:off x="7073925" y="-2762269"/>
          <a:ext cx="1446978" cy="7338743"/>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b="0" i="0" kern="1200" dirty="0" smtClean="0"/>
            <a:t>Promote a climate of inclusivity</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Institutionalize effective structures to reduce obligation gaps</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Implement professional learning plan</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Create process for innovation</a:t>
          </a:r>
          <a:endParaRPr lang="en-US" sz="1300" kern="1200" dirty="0"/>
        </a:p>
      </dsp:txBody>
      <dsp:txXfrm rot="-5400000">
        <a:off x="4128043" y="254249"/>
        <a:ext cx="7268107" cy="1305706"/>
      </dsp:txXfrm>
    </dsp:sp>
    <dsp:sp modelId="{FBDC630A-E68C-4B3B-ABBC-81D6C89A97D0}">
      <dsp:nvSpPr>
        <dsp:cNvPr id="0" name=""/>
        <dsp:cNvSpPr/>
      </dsp:nvSpPr>
      <dsp:spPr>
        <a:xfrm>
          <a:off x="0" y="2740"/>
          <a:ext cx="4128042" cy="180872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Improve our internal policies and processes</a:t>
          </a:r>
          <a:endParaRPr lang="en-US" sz="2200" kern="1200" dirty="0"/>
        </a:p>
      </dsp:txBody>
      <dsp:txXfrm>
        <a:off x="88295" y="91035"/>
        <a:ext cx="3951452" cy="1632133"/>
      </dsp:txXfrm>
    </dsp:sp>
    <dsp:sp modelId="{8EA32E8B-0EB3-4C5F-92FF-0C1F448770EA}">
      <dsp:nvSpPr>
        <dsp:cNvPr id="0" name=""/>
        <dsp:cNvSpPr/>
      </dsp:nvSpPr>
      <dsp:spPr>
        <a:xfrm rot="5400000">
          <a:off x="7073925" y="-863109"/>
          <a:ext cx="1446978" cy="7338743"/>
        </a:xfrm>
        <a:prstGeom prst="round2SameRect">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Implement Guided Pathways</a:t>
          </a:r>
          <a:endParaRPr lang="en-US" sz="1300" kern="1200" dirty="0"/>
        </a:p>
        <a:p>
          <a:pPr marL="114300" lvl="1" indent="-114300" algn="l" defTabSz="577850">
            <a:lnSpc>
              <a:spcPct val="90000"/>
            </a:lnSpc>
            <a:spcBef>
              <a:spcPct val="0"/>
            </a:spcBef>
            <a:spcAft>
              <a:spcPct val="15000"/>
            </a:spcAft>
            <a:buChar char="••"/>
          </a:pPr>
          <a:r>
            <a:rPr lang="en-US" sz="1300" kern="1200" dirty="0" smtClean="0"/>
            <a:t>Develop clear pathways</a:t>
          </a:r>
          <a:endParaRPr lang="en-US" sz="1300" kern="1200" dirty="0"/>
        </a:p>
        <a:p>
          <a:pPr marL="114300" lvl="1" indent="-114300" algn="l" defTabSz="577850">
            <a:lnSpc>
              <a:spcPct val="90000"/>
            </a:lnSpc>
            <a:spcBef>
              <a:spcPct val="0"/>
            </a:spcBef>
            <a:spcAft>
              <a:spcPct val="15000"/>
            </a:spcAft>
            <a:buChar char="••"/>
          </a:pPr>
          <a:r>
            <a:rPr lang="en-US" sz="1300" kern="1200" dirty="0" smtClean="0"/>
            <a:t>Improve student completion</a:t>
          </a:r>
          <a:endParaRPr lang="en-US" sz="1300" kern="1200" dirty="0"/>
        </a:p>
        <a:p>
          <a:pPr marL="114300" lvl="1" indent="-114300" algn="l" defTabSz="577850">
            <a:lnSpc>
              <a:spcPct val="90000"/>
            </a:lnSpc>
            <a:spcBef>
              <a:spcPct val="0"/>
            </a:spcBef>
            <a:spcAft>
              <a:spcPct val="15000"/>
            </a:spcAft>
            <a:buChar char="••"/>
          </a:pPr>
          <a:r>
            <a:rPr lang="en-US" sz="1300" kern="1200" dirty="0" smtClean="0"/>
            <a:t>K-12 &amp; Adult School partnerships; Partner with 4-year colleges &amp; universities</a:t>
          </a:r>
          <a:endParaRPr lang="en-US" sz="1300" kern="1200" dirty="0"/>
        </a:p>
        <a:p>
          <a:pPr marL="114300" lvl="1" indent="-114300" algn="l" defTabSz="577850">
            <a:lnSpc>
              <a:spcPct val="90000"/>
            </a:lnSpc>
            <a:spcBef>
              <a:spcPct val="0"/>
            </a:spcBef>
            <a:spcAft>
              <a:spcPct val="15000"/>
            </a:spcAft>
            <a:buChar char="••"/>
          </a:pPr>
          <a:r>
            <a:rPr lang="en-US" sz="1300" kern="1200" dirty="0" smtClean="0"/>
            <a:t>Connect students with Internships, </a:t>
          </a:r>
          <a:r>
            <a:rPr lang="en-US" sz="1300" kern="1200" dirty="0" err="1" smtClean="0"/>
            <a:t>etc</a:t>
          </a:r>
          <a:r>
            <a:rPr lang="en-US" sz="1300" kern="1200" dirty="0" smtClean="0"/>
            <a:t>; Build relationships with employers</a:t>
          </a:r>
          <a:endParaRPr lang="en-US" sz="1300" kern="1200" dirty="0"/>
        </a:p>
        <a:p>
          <a:pPr marL="114300" lvl="1" indent="-114300" algn="l" defTabSz="577850">
            <a:lnSpc>
              <a:spcPct val="90000"/>
            </a:lnSpc>
            <a:spcBef>
              <a:spcPct val="0"/>
            </a:spcBef>
            <a:spcAft>
              <a:spcPct val="15000"/>
            </a:spcAft>
            <a:buChar char="••"/>
          </a:pPr>
          <a:r>
            <a:rPr lang="en-US" sz="1300" b="0" i="0" kern="1200" dirty="0" smtClean="0"/>
            <a:t>Institutionalize effective structures to reduce obligation gaps</a:t>
          </a:r>
          <a:endParaRPr lang="en-US" sz="1300" kern="1200" dirty="0"/>
        </a:p>
      </dsp:txBody>
      <dsp:txXfrm rot="-5400000">
        <a:off x="4128043" y="2153409"/>
        <a:ext cx="7268107" cy="1305706"/>
      </dsp:txXfrm>
    </dsp:sp>
    <dsp:sp modelId="{224D0C5F-CB9C-42CC-81FD-B054E9D2DADC}">
      <dsp:nvSpPr>
        <dsp:cNvPr id="0" name=""/>
        <dsp:cNvSpPr/>
      </dsp:nvSpPr>
      <dsp:spPr>
        <a:xfrm>
          <a:off x="0" y="1901900"/>
          <a:ext cx="4128042" cy="1808723"/>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Fully implement all aspects of Guided Pathways</a:t>
          </a:r>
          <a:endParaRPr lang="en-US" sz="2200" kern="1200" dirty="0"/>
        </a:p>
      </dsp:txBody>
      <dsp:txXfrm>
        <a:off x="88295" y="1990195"/>
        <a:ext cx="3951452" cy="1632133"/>
      </dsp:txXfrm>
    </dsp:sp>
    <dsp:sp modelId="{49FF4B20-C543-4C90-810B-0A513909FD16}">
      <dsp:nvSpPr>
        <dsp:cNvPr id="0" name=""/>
        <dsp:cNvSpPr/>
      </dsp:nvSpPr>
      <dsp:spPr>
        <a:xfrm rot="5400000">
          <a:off x="7073925" y="1036050"/>
          <a:ext cx="1446978" cy="7338743"/>
        </a:xfrm>
        <a:prstGeom prst="round2Same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Improve student completion</a:t>
          </a:r>
          <a:endParaRPr lang="en-US" sz="1300" kern="1200" dirty="0"/>
        </a:p>
        <a:p>
          <a:pPr marL="114300" lvl="1" indent="-114300" algn="l" defTabSz="577850">
            <a:lnSpc>
              <a:spcPct val="90000"/>
            </a:lnSpc>
            <a:spcBef>
              <a:spcPct val="0"/>
            </a:spcBef>
            <a:spcAft>
              <a:spcPct val="15000"/>
            </a:spcAft>
            <a:buChar char="••"/>
          </a:pPr>
          <a:r>
            <a:rPr lang="en-US" sz="1300" kern="1200" dirty="0" smtClean="0"/>
            <a:t>Institutionalize effective structures to reduce obligation gaps</a:t>
          </a:r>
          <a:endParaRPr lang="en-US" sz="1300" kern="1200" dirty="0"/>
        </a:p>
      </dsp:txBody>
      <dsp:txXfrm rot="-5400000">
        <a:off x="4128043" y="4052568"/>
        <a:ext cx="7268107" cy="1305706"/>
      </dsp:txXfrm>
    </dsp:sp>
    <dsp:sp modelId="{D8951C6E-08A4-4815-AFC1-0CD7B74E1DEF}">
      <dsp:nvSpPr>
        <dsp:cNvPr id="0" name=""/>
        <dsp:cNvSpPr/>
      </dsp:nvSpPr>
      <dsp:spPr>
        <a:xfrm>
          <a:off x="0" y="3801059"/>
          <a:ext cx="4128042" cy="1808723"/>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t>Focus on key aspects of strategic enrollment management to enhance equity in access and completion</a:t>
          </a:r>
          <a:endParaRPr lang="en-US" sz="2200" kern="1200" dirty="0"/>
        </a:p>
      </dsp:txBody>
      <dsp:txXfrm>
        <a:off x="88295" y="3889354"/>
        <a:ext cx="3951452" cy="163213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54412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32028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17144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88E8EA-5AA1-4D01-93D6-D6FB05C77577}"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18697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88E8EA-5AA1-4D01-93D6-D6FB05C77577}"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142660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88E8EA-5AA1-4D01-93D6-D6FB05C77577}"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298478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88E8EA-5AA1-4D01-93D6-D6FB05C77577}" type="datetimeFigureOut">
              <a:rPr lang="en-US" smtClean="0"/>
              <a:t>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102616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88E8EA-5AA1-4D01-93D6-D6FB05C77577}" type="datetimeFigureOut">
              <a:rPr lang="en-US" smtClean="0"/>
              <a:t>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23240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8E8EA-5AA1-4D01-93D6-D6FB05C77577}" type="datetimeFigureOut">
              <a:rPr lang="en-US" smtClean="0"/>
              <a:t>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74153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377655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88E8EA-5AA1-4D01-93D6-D6FB05C77577}"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6337A-1214-4F64-B2A8-3C4404D9A6A5}" type="slidenum">
              <a:rPr lang="en-US" smtClean="0"/>
              <a:t>‹#›</a:t>
            </a:fld>
            <a:endParaRPr lang="en-US"/>
          </a:p>
        </p:txBody>
      </p:sp>
    </p:spTree>
    <p:extLst>
      <p:ext uri="{BB962C8B-B14F-4D97-AF65-F5344CB8AC3E}">
        <p14:creationId xmlns:p14="http://schemas.microsoft.com/office/powerpoint/2010/main" val="448818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8E8EA-5AA1-4D01-93D6-D6FB05C77577}" type="datetimeFigureOut">
              <a:rPr lang="en-US" smtClean="0"/>
              <a:t>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6337A-1214-4F64-B2A8-3C4404D9A6A5}" type="slidenum">
              <a:rPr lang="en-US" smtClean="0"/>
              <a:t>‹#›</a:t>
            </a:fld>
            <a:endParaRPr lang="en-US"/>
          </a:p>
        </p:txBody>
      </p:sp>
    </p:spTree>
    <p:extLst>
      <p:ext uri="{BB962C8B-B14F-4D97-AF65-F5344CB8AC3E}">
        <p14:creationId xmlns:p14="http://schemas.microsoft.com/office/powerpoint/2010/main" val="1531771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anadacollege.edu/plans/leadership-retreat.php"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Annual (operational) Plan for 2021-22</a:t>
            </a:r>
            <a:endParaRPr lang="en-US" dirty="0"/>
          </a:p>
        </p:txBody>
      </p:sp>
      <p:sp>
        <p:nvSpPr>
          <p:cNvPr id="5" name="Text Placeholder 4"/>
          <p:cNvSpPr>
            <a:spLocks noGrp="1"/>
          </p:cNvSpPr>
          <p:nvPr>
            <p:ph type="body" idx="1"/>
          </p:nvPr>
        </p:nvSpPr>
        <p:spPr/>
        <p:txBody>
          <a:bodyPr/>
          <a:lstStyle/>
          <a:p>
            <a:r>
              <a:rPr lang="en-US" dirty="0" smtClean="0"/>
              <a:t>Adopted by PBC and forwarded to President Lopez on </a:t>
            </a:r>
            <a:r>
              <a:rPr lang="en-US" dirty="0" smtClean="0"/>
              <a:t>October 20, 2021</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61" y="1159727"/>
            <a:ext cx="3261257" cy="1464489"/>
          </a:xfrm>
          <a:prstGeom prst="rect">
            <a:avLst/>
          </a:prstGeom>
        </p:spPr>
      </p:pic>
    </p:spTree>
    <p:extLst>
      <p:ext uri="{BB962C8B-B14F-4D97-AF65-F5344CB8AC3E}">
        <p14:creationId xmlns:p14="http://schemas.microsoft.com/office/powerpoint/2010/main" val="1735800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Annual Plan</a:t>
            </a:r>
            <a:endParaRPr lang="en-US" dirty="0"/>
          </a:p>
        </p:txBody>
      </p:sp>
      <p:sp>
        <p:nvSpPr>
          <p:cNvPr id="3" name="Content Placeholder 2"/>
          <p:cNvSpPr>
            <a:spLocks noGrp="1"/>
          </p:cNvSpPr>
          <p:nvPr>
            <p:ph idx="1"/>
          </p:nvPr>
        </p:nvSpPr>
        <p:spPr/>
        <p:txBody>
          <a:bodyPr/>
          <a:lstStyle/>
          <a:p>
            <a:r>
              <a:rPr lang="en-US" dirty="0" smtClean="0"/>
              <a:t>Sets forth the activities to be implemented in one year to support the achievement of the five-year goals articulated in the Education Master Plan, which are in support of achieving the College Mission.</a:t>
            </a:r>
          </a:p>
          <a:p>
            <a:r>
              <a:rPr lang="en-US" dirty="0" smtClean="0"/>
              <a:t>Is a synthesis of objectives, strategic initiatives, and activities of other college plans, grant deliverables, and recent mandates from the State Chancellor’s Office.</a:t>
            </a:r>
          </a:p>
          <a:p>
            <a:pPr marL="0" indent="0">
              <a:buNone/>
            </a:pPr>
            <a:endParaRPr lang="en-US" dirty="0" smtClean="0"/>
          </a:p>
        </p:txBody>
      </p:sp>
    </p:spTree>
    <p:extLst>
      <p:ext uri="{BB962C8B-B14F-4D97-AF65-F5344CB8AC3E}">
        <p14:creationId xmlns:p14="http://schemas.microsoft.com/office/powerpoint/2010/main" val="331827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1595" y="856446"/>
            <a:ext cx="1857675" cy="521689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D306E47-65FC-034A-8737-E1EE8A1A3212}"/>
              </a:ext>
            </a:extLst>
          </p:cNvPr>
          <p:cNvSpPr/>
          <p:nvPr/>
        </p:nvSpPr>
        <p:spPr>
          <a:xfrm>
            <a:off x="962528" y="1255459"/>
            <a:ext cx="9154510" cy="73572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Education Master Plan: 2017-2022</a:t>
            </a:r>
          </a:p>
        </p:txBody>
      </p:sp>
      <p:cxnSp>
        <p:nvCxnSpPr>
          <p:cNvPr id="12" name="Straight Connector 11">
            <a:extLst>
              <a:ext uri="{FF2B5EF4-FFF2-40B4-BE49-F238E27FC236}">
                <a16:creationId xmlns:a16="http://schemas.microsoft.com/office/drawing/2014/main" id="{DFFEA069-0333-AE41-B74A-01DE1AE87920}"/>
              </a:ext>
            </a:extLst>
          </p:cNvPr>
          <p:cNvCxnSpPr/>
          <p:nvPr/>
        </p:nvCxnSpPr>
        <p:spPr>
          <a:xfrm>
            <a:off x="3771168" y="198968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0E5E8E-1FE5-D64A-B57C-DE5A73111C39}"/>
              </a:ext>
            </a:extLst>
          </p:cNvPr>
          <p:cNvCxnSpPr/>
          <p:nvPr/>
        </p:nvCxnSpPr>
        <p:spPr>
          <a:xfrm>
            <a:off x="5375884" y="200196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F11EA6F-BB42-714A-9FE9-1181B4937291}"/>
              </a:ext>
            </a:extLst>
          </p:cNvPr>
          <p:cNvCxnSpPr/>
          <p:nvPr/>
        </p:nvCxnSpPr>
        <p:spPr>
          <a:xfrm>
            <a:off x="6998896" y="200375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8DA8941-2EED-D440-94F7-29E737FB3289}"/>
              </a:ext>
            </a:extLst>
          </p:cNvPr>
          <p:cNvCxnSpPr/>
          <p:nvPr/>
        </p:nvCxnSpPr>
        <p:spPr>
          <a:xfrm>
            <a:off x="8542486" y="201740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A9D6403-F006-7D4C-A14F-4744D44F4255}"/>
              </a:ext>
            </a:extLst>
          </p:cNvPr>
          <p:cNvSpPr txBox="1"/>
          <p:nvPr/>
        </p:nvSpPr>
        <p:spPr>
          <a:xfrm>
            <a:off x="5831109" y="2004295"/>
            <a:ext cx="957313" cy="646331"/>
          </a:xfrm>
          <a:prstGeom prst="rect">
            <a:avLst/>
          </a:prstGeom>
          <a:noFill/>
        </p:spPr>
        <p:txBody>
          <a:bodyPr wrap="none" rtlCol="0">
            <a:spAutoFit/>
          </a:bodyPr>
          <a:lstStyle/>
          <a:p>
            <a:pPr algn="ctr"/>
            <a:r>
              <a:rPr lang="en-US" i="1" dirty="0"/>
              <a:t>Year 3</a:t>
            </a:r>
          </a:p>
          <a:p>
            <a:pPr algn="ctr"/>
            <a:r>
              <a:rPr lang="en-US" dirty="0"/>
              <a:t>2019-20</a:t>
            </a:r>
          </a:p>
        </p:txBody>
      </p:sp>
      <p:sp>
        <p:nvSpPr>
          <p:cNvPr id="21" name="TextBox 20">
            <a:extLst>
              <a:ext uri="{FF2B5EF4-FFF2-40B4-BE49-F238E27FC236}">
                <a16:creationId xmlns:a16="http://schemas.microsoft.com/office/drawing/2014/main" id="{D65EFEF3-FAE6-7845-817F-E05D07C8D212}"/>
              </a:ext>
            </a:extLst>
          </p:cNvPr>
          <p:cNvSpPr txBox="1"/>
          <p:nvPr/>
        </p:nvSpPr>
        <p:spPr>
          <a:xfrm>
            <a:off x="7398065" y="1987928"/>
            <a:ext cx="957313" cy="646331"/>
          </a:xfrm>
          <a:prstGeom prst="rect">
            <a:avLst/>
          </a:prstGeom>
          <a:noFill/>
        </p:spPr>
        <p:txBody>
          <a:bodyPr wrap="none" rtlCol="0">
            <a:spAutoFit/>
          </a:bodyPr>
          <a:lstStyle/>
          <a:p>
            <a:pPr algn="ctr"/>
            <a:r>
              <a:rPr lang="en-US" i="1" dirty="0"/>
              <a:t>Year 4</a:t>
            </a:r>
          </a:p>
          <a:p>
            <a:pPr algn="ctr"/>
            <a:r>
              <a:rPr lang="en-US" i="1" dirty="0"/>
              <a:t>2020-21</a:t>
            </a:r>
          </a:p>
        </p:txBody>
      </p:sp>
      <p:sp>
        <p:nvSpPr>
          <p:cNvPr id="22" name="TextBox 21">
            <a:extLst>
              <a:ext uri="{FF2B5EF4-FFF2-40B4-BE49-F238E27FC236}">
                <a16:creationId xmlns:a16="http://schemas.microsoft.com/office/drawing/2014/main" id="{2A999BBD-23DD-A747-8EAE-7D7293E68970}"/>
              </a:ext>
            </a:extLst>
          </p:cNvPr>
          <p:cNvSpPr txBox="1"/>
          <p:nvPr/>
        </p:nvSpPr>
        <p:spPr>
          <a:xfrm>
            <a:off x="8917833" y="1976146"/>
            <a:ext cx="957313" cy="646331"/>
          </a:xfrm>
          <a:prstGeom prst="rect">
            <a:avLst/>
          </a:prstGeom>
          <a:noFill/>
        </p:spPr>
        <p:txBody>
          <a:bodyPr wrap="none" rtlCol="0">
            <a:spAutoFit/>
          </a:bodyPr>
          <a:lstStyle/>
          <a:p>
            <a:pPr algn="ctr"/>
            <a:r>
              <a:rPr lang="en-US" i="1" dirty="0"/>
              <a:t>Year 5</a:t>
            </a:r>
          </a:p>
          <a:p>
            <a:pPr algn="ctr"/>
            <a:r>
              <a:rPr lang="en-US" i="1" dirty="0"/>
              <a:t>2021-22</a:t>
            </a:r>
          </a:p>
        </p:txBody>
      </p:sp>
      <p:cxnSp>
        <p:nvCxnSpPr>
          <p:cNvPr id="25" name="Straight Connector 24">
            <a:extLst>
              <a:ext uri="{FF2B5EF4-FFF2-40B4-BE49-F238E27FC236}">
                <a16:creationId xmlns:a16="http://schemas.microsoft.com/office/drawing/2014/main" id="{4A2F55C5-1EF2-1F4D-BA1A-98DE1C8A4565}"/>
              </a:ext>
            </a:extLst>
          </p:cNvPr>
          <p:cNvCxnSpPr/>
          <p:nvPr/>
        </p:nvCxnSpPr>
        <p:spPr>
          <a:xfrm>
            <a:off x="10117038" y="199118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6AD4B8F-9DD7-0A4E-921F-4F02B327F1E0}"/>
              </a:ext>
            </a:extLst>
          </p:cNvPr>
          <p:cNvSpPr txBox="1"/>
          <p:nvPr/>
        </p:nvSpPr>
        <p:spPr>
          <a:xfrm>
            <a:off x="10369265" y="3141728"/>
            <a:ext cx="957313" cy="646331"/>
          </a:xfrm>
          <a:prstGeom prst="rect">
            <a:avLst/>
          </a:prstGeom>
          <a:noFill/>
        </p:spPr>
        <p:txBody>
          <a:bodyPr wrap="none" rtlCol="0">
            <a:spAutoFit/>
          </a:bodyPr>
          <a:lstStyle/>
          <a:p>
            <a:pPr algn="ctr"/>
            <a:r>
              <a:rPr lang="en-US" i="1" dirty="0"/>
              <a:t>Year 3</a:t>
            </a:r>
          </a:p>
          <a:p>
            <a:pPr algn="ctr"/>
            <a:r>
              <a:rPr lang="en-US" dirty="0"/>
              <a:t>2022-23</a:t>
            </a:r>
          </a:p>
        </p:txBody>
      </p:sp>
      <p:sp>
        <p:nvSpPr>
          <p:cNvPr id="28" name="TextBox 27">
            <a:extLst>
              <a:ext uri="{FF2B5EF4-FFF2-40B4-BE49-F238E27FC236}">
                <a16:creationId xmlns:a16="http://schemas.microsoft.com/office/drawing/2014/main" id="{5CB95896-5FD3-BD4C-B206-BB4E698FE794}"/>
              </a:ext>
            </a:extLst>
          </p:cNvPr>
          <p:cNvSpPr txBox="1"/>
          <p:nvPr/>
        </p:nvSpPr>
        <p:spPr>
          <a:xfrm>
            <a:off x="7373867" y="3186234"/>
            <a:ext cx="957313" cy="646331"/>
          </a:xfrm>
          <a:prstGeom prst="rect">
            <a:avLst/>
          </a:prstGeom>
          <a:noFill/>
        </p:spPr>
        <p:txBody>
          <a:bodyPr wrap="none" rtlCol="0">
            <a:spAutoFit/>
          </a:bodyPr>
          <a:lstStyle/>
          <a:p>
            <a:pPr algn="ctr"/>
            <a:r>
              <a:rPr lang="en-US" dirty="0"/>
              <a:t>Year 1</a:t>
            </a:r>
          </a:p>
          <a:p>
            <a:pPr algn="ctr"/>
            <a:r>
              <a:rPr lang="en-US" dirty="0"/>
              <a:t>2020-21</a:t>
            </a:r>
          </a:p>
        </p:txBody>
      </p:sp>
      <p:sp>
        <p:nvSpPr>
          <p:cNvPr id="29" name="TextBox 28">
            <a:extLst>
              <a:ext uri="{FF2B5EF4-FFF2-40B4-BE49-F238E27FC236}">
                <a16:creationId xmlns:a16="http://schemas.microsoft.com/office/drawing/2014/main" id="{8328F971-5953-FA48-9906-87333039BB95}"/>
              </a:ext>
            </a:extLst>
          </p:cNvPr>
          <p:cNvSpPr txBox="1"/>
          <p:nvPr/>
        </p:nvSpPr>
        <p:spPr>
          <a:xfrm>
            <a:off x="8937372" y="3165532"/>
            <a:ext cx="957313" cy="646331"/>
          </a:xfrm>
          <a:prstGeom prst="rect">
            <a:avLst/>
          </a:prstGeom>
          <a:noFill/>
        </p:spPr>
        <p:txBody>
          <a:bodyPr wrap="none" rtlCol="0">
            <a:spAutoFit/>
          </a:bodyPr>
          <a:lstStyle/>
          <a:p>
            <a:pPr algn="ctr"/>
            <a:r>
              <a:rPr lang="en-US" dirty="0"/>
              <a:t>Year 2</a:t>
            </a:r>
          </a:p>
          <a:p>
            <a:pPr algn="ctr"/>
            <a:r>
              <a:rPr lang="en-US" dirty="0"/>
              <a:t>2021-22</a:t>
            </a:r>
          </a:p>
        </p:txBody>
      </p:sp>
      <p:cxnSp>
        <p:nvCxnSpPr>
          <p:cNvPr id="36" name="Straight Connector 35">
            <a:extLst>
              <a:ext uri="{FF2B5EF4-FFF2-40B4-BE49-F238E27FC236}">
                <a16:creationId xmlns:a16="http://schemas.microsoft.com/office/drawing/2014/main" id="{DACA73E4-2844-E445-B1C1-AFD4D6EA10AF}"/>
              </a:ext>
            </a:extLst>
          </p:cNvPr>
          <p:cNvCxnSpPr/>
          <p:nvPr/>
        </p:nvCxnSpPr>
        <p:spPr>
          <a:xfrm>
            <a:off x="7012416" y="3190173"/>
            <a:ext cx="0" cy="68450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02BA0B-2E2F-7B45-8AA2-2A7F82A93CDD}"/>
              </a:ext>
            </a:extLst>
          </p:cNvPr>
          <p:cNvCxnSpPr/>
          <p:nvPr/>
        </p:nvCxnSpPr>
        <p:spPr>
          <a:xfrm>
            <a:off x="8545112" y="3180253"/>
            <a:ext cx="14421" cy="6944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3A67C46-C05E-0E4D-9F93-B596E41DE5A9}"/>
              </a:ext>
            </a:extLst>
          </p:cNvPr>
          <p:cNvCxnSpPr/>
          <p:nvPr/>
        </p:nvCxnSpPr>
        <p:spPr>
          <a:xfrm>
            <a:off x="10134104" y="3191753"/>
            <a:ext cx="6808" cy="682922"/>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D66F787-8CAE-DB4A-B0AC-1317A9389F26}"/>
              </a:ext>
            </a:extLst>
          </p:cNvPr>
          <p:cNvSpPr txBox="1"/>
          <p:nvPr/>
        </p:nvSpPr>
        <p:spPr>
          <a:xfrm>
            <a:off x="4226393" y="1975747"/>
            <a:ext cx="957313" cy="646331"/>
          </a:xfrm>
          <a:prstGeom prst="rect">
            <a:avLst/>
          </a:prstGeom>
          <a:noFill/>
        </p:spPr>
        <p:txBody>
          <a:bodyPr wrap="none" rtlCol="0">
            <a:spAutoFit/>
          </a:bodyPr>
          <a:lstStyle/>
          <a:p>
            <a:pPr algn="ctr"/>
            <a:r>
              <a:rPr lang="en-US" i="1" dirty="0"/>
              <a:t>Year 2</a:t>
            </a:r>
          </a:p>
          <a:p>
            <a:pPr algn="ctr"/>
            <a:r>
              <a:rPr lang="en-US" i="1" dirty="0"/>
              <a:t>2018-19</a:t>
            </a:r>
          </a:p>
        </p:txBody>
      </p:sp>
      <p:cxnSp>
        <p:nvCxnSpPr>
          <p:cNvPr id="56" name="Straight Connector 55">
            <a:extLst>
              <a:ext uri="{FF2B5EF4-FFF2-40B4-BE49-F238E27FC236}">
                <a16:creationId xmlns:a16="http://schemas.microsoft.com/office/drawing/2014/main" id="{85BB82FB-A48F-154D-A261-04D3667883C5}"/>
              </a:ext>
            </a:extLst>
          </p:cNvPr>
          <p:cNvCxnSpPr/>
          <p:nvPr/>
        </p:nvCxnSpPr>
        <p:spPr>
          <a:xfrm>
            <a:off x="2263851" y="200375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E76B050-3785-7549-9D7A-3F75417B61AA}"/>
              </a:ext>
            </a:extLst>
          </p:cNvPr>
          <p:cNvSpPr txBox="1"/>
          <p:nvPr/>
        </p:nvSpPr>
        <p:spPr>
          <a:xfrm>
            <a:off x="2717157" y="1962760"/>
            <a:ext cx="957313" cy="646331"/>
          </a:xfrm>
          <a:prstGeom prst="rect">
            <a:avLst/>
          </a:prstGeom>
          <a:noFill/>
        </p:spPr>
        <p:txBody>
          <a:bodyPr wrap="none" rtlCol="0">
            <a:spAutoFit/>
          </a:bodyPr>
          <a:lstStyle/>
          <a:p>
            <a:pPr algn="ctr"/>
            <a:r>
              <a:rPr lang="en-US" i="1" dirty="0"/>
              <a:t>Year 1</a:t>
            </a:r>
          </a:p>
          <a:p>
            <a:pPr algn="ctr"/>
            <a:r>
              <a:rPr lang="en-US" dirty="0"/>
              <a:t>2017-18</a:t>
            </a:r>
          </a:p>
        </p:txBody>
      </p:sp>
      <p:sp>
        <p:nvSpPr>
          <p:cNvPr id="64" name="TextBox 63">
            <a:extLst>
              <a:ext uri="{FF2B5EF4-FFF2-40B4-BE49-F238E27FC236}">
                <a16:creationId xmlns:a16="http://schemas.microsoft.com/office/drawing/2014/main" id="{5D65581B-91ED-F942-AA29-BD847B521F2D}"/>
              </a:ext>
            </a:extLst>
          </p:cNvPr>
          <p:cNvSpPr txBox="1"/>
          <p:nvPr/>
        </p:nvSpPr>
        <p:spPr>
          <a:xfrm>
            <a:off x="10262585" y="3368244"/>
            <a:ext cx="237566" cy="369332"/>
          </a:xfrm>
          <a:prstGeom prst="rect">
            <a:avLst/>
          </a:prstGeom>
          <a:noFill/>
        </p:spPr>
        <p:txBody>
          <a:bodyPr wrap="none" rtlCol="0">
            <a:spAutoFit/>
          </a:bodyPr>
          <a:lstStyle/>
          <a:p>
            <a:r>
              <a:rPr lang="en-US" dirty="0"/>
              <a:t> </a:t>
            </a:r>
          </a:p>
        </p:txBody>
      </p:sp>
      <p:sp>
        <p:nvSpPr>
          <p:cNvPr id="76" name="TextBox 75">
            <a:extLst>
              <a:ext uri="{FF2B5EF4-FFF2-40B4-BE49-F238E27FC236}">
                <a16:creationId xmlns:a16="http://schemas.microsoft.com/office/drawing/2014/main" id="{57FFEE49-6B62-9B4C-A757-66D2A2BFDA6C}"/>
              </a:ext>
            </a:extLst>
          </p:cNvPr>
          <p:cNvSpPr txBox="1"/>
          <p:nvPr/>
        </p:nvSpPr>
        <p:spPr>
          <a:xfrm>
            <a:off x="10569824" y="2670048"/>
            <a:ext cx="290464" cy="369332"/>
          </a:xfrm>
          <a:prstGeom prst="rect">
            <a:avLst/>
          </a:prstGeom>
          <a:noFill/>
        </p:spPr>
        <p:txBody>
          <a:bodyPr wrap="none" rtlCol="0">
            <a:spAutoFit/>
          </a:bodyPr>
          <a:lstStyle/>
          <a:p>
            <a:r>
              <a:rPr lang="en-US" dirty="0"/>
              <a:t>  </a:t>
            </a:r>
          </a:p>
        </p:txBody>
      </p:sp>
      <p:cxnSp>
        <p:nvCxnSpPr>
          <p:cNvPr id="85" name="Straight Connector 84">
            <a:extLst>
              <a:ext uri="{FF2B5EF4-FFF2-40B4-BE49-F238E27FC236}">
                <a16:creationId xmlns:a16="http://schemas.microsoft.com/office/drawing/2014/main" id="{4DD8178F-B9F7-6046-AFB1-E950F9A57B99}"/>
              </a:ext>
            </a:extLst>
          </p:cNvPr>
          <p:cNvCxnSpPr/>
          <p:nvPr/>
        </p:nvCxnSpPr>
        <p:spPr>
          <a:xfrm>
            <a:off x="11554931" y="3175792"/>
            <a:ext cx="0" cy="698883"/>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012416" y="4758790"/>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48" name="TextBox 47"/>
          <p:cNvSpPr txBox="1"/>
          <p:nvPr/>
        </p:nvSpPr>
        <p:spPr>
          <a:xfrm>
            <a:off x="8503563" y="4758790"/>
            <a:ext cx="1530070" cy="861774"/>
          </a:xfrm>
          <a:prstGeom prst="rect">
            <a:avLst/>
          </a:prstGeom>
          <a:solidFill>
            <a:srgbClr val="006342"/>
          </a:solidFill>
          <a:ln>
            <a:solidFill>
              <a:schemeClr val="bg1"/>
            </a:solidFill>
          </a:ln>
        </p:spPr>
        <p:txBody>
          <a:bodyPr wrap="square" rtlCol="0">
            <a:spAutoFit/>
          </a:bodyPr>
          <a:lstStyle/>
          <a:p>
            <a:pPr algn="ctr"/>
            <a:r>
              <a:rPr lang="en-US" sz="1600" dirty="0" smtClean="0">
                <a:solidFill>
                  <a:schemeClr val="bg1"/>
                </a:solidFill>
              </a:rPr>
              <a:t>Annual Strategic Plan</a:t>
            </a:r>
          </a:p>
          <a:p>
            <a:pPr algn="ctr"/>
            <a:r>
              <a:rPr lang="en-US" sz="1600" dirty="0" smtClean="0">
                <a:solidFill>
                  <a:schemeClr val="bg1"/>
                </a:solidFill>
              </a:rPr>
              <a:t>(operational)</a:t>
            </a:r>
            <a:endParaRPr lang="en-US" sz="1600" dirty="0">
              <a:solidFill>
                <a:schemeClr val="bg1"/>
              </a:solidFill>
            </a:endParaRPr>
          </a:p>
        </p:txBody>
      </p:sp>
      <p:sp>
        <p:nvSpPr>
          <p:cNvPr id="49" name="TextBox 48"/>
          <p:cNvSpPr txBox="1"/>
          <p:nvPr/>
        </p:nvSpPr>
        <p:spPr>
          <a:xfrm>
            <a:off x="10038382" y="4758790"/>
            <a:ext cx="1530070" cy="861774"/>
          </a:xfrm>
          <a:prstGeom prst="rect">
            <a:avLst/>
          </a:prstGeom>
          <a:solidFill>
            <a:srgbClr val="006342"/>
          </a:solidFill>
        </p:spPr>
        <p:txBody>
          <a:bodyPr wrap="square" rtlCol="0">
            <a:spAutoFit/>
          </a:bodyPr>
          <a:lstStyle/>
          <a:p>
            <a:pPr algn="ctr"/>
            <a:r>
              <a:rPr lang="en-US" sz="1600" dirty="0" smtClean="0"/>
              <a:t>Annual Strategic Plan</a:t>
            </a:r>
          </a:p>
          <a:p>
            <a:pPr algn="ctr"/>
            <a:r>
              <a:rPr lang="en-US" sz="1600" dirty="0" smtClean="0"/>
              <a:t>(operational)</a:t>
            </a:r>
            <a:endParaRPr lang="en-US" sz="1600" dirty="0"/>
          </a:p>
        </p:txBody>
      </p:sp>
      <p:sp>
        <p:nvSpPr>
          <p:cNvPr id="19" name="Right Arrow 18"/>
          <p:cNvSpPr/>
          <p:nvPr/>
        </p:nvSpPr>
        <p:spPr>
          <a:xfrm>
            <a:off x="4303517" y="5055754"/>
            <a:ext cx="2319688" cy="26784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650802" y="4919685"/>
            <a:ext cx="2556341" cy="461665"/>
          </a:xfrm>
          <a:prstGeom prst="rect">
            <a:avLst/>
          </a:prstGeom>
          <a:noFill/>
        </p:spPr>
        <p:txBody>
          <a:bodyPr wrap="none" rtlCol="0">
            <a:spAutoFit/>
          </a:bodyPr>
          <a:lstStyle/>
          <a:p>
            <a:r>
              <a:rPr lang="en-US" sz="2400" dirty="0" smtClean="0"/>
              <a:t>Where we are now</a:t>
            </a:r>
            <a:endParaRPr lang="en-US" sz="2400" dirty="0"/>
          </a:p>
        </p:txBody>
      </p:sp>
      <p:sp>
        <p:nvSpPr>
          <p:cNvPr id="46" name="Rectangle 45">
            <a:extLst>
              <a:ext uri="{FF2B5EF4-FFF2-40B4-BE49-F238E27FC236}">
                <a16:creationId xmlns:a16="http://schemas.microsoft.com/office/drawing/2014/main" id="{8C5A5B32-2025-C841-B01D-8E7E2F47BE20}"/>
              </a:ext>
            </a:extLst>
          </p:cNvPr>
          <p:cNvSpPr/>
          <p:nvPr/>
        </p:nvSpPr>
        <p:spPr>
          <a:xfrm>
            <a:off x="7012416" y="3874675"/>
            <a:ext cx="4556035" cy="884115"/>
          </a:xfrm>
          <a:prstGeom prst="rect">
            <a:avLst/>
          </a:prstGeom>
          <a:solidFill>
            <a:schemeClr val="accent2">
              <a:lumMod val="40000"/>
              <a:lumOff val="60000"/>
              <a:alpha val="3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   </a:t>
            </a:r>
            <a:r>
              <a:rPr lang="en-US" sz="1600" b="1" dirty="0">
                <a:solidFill>
                  <a:schemeClr val="tx1"/>
                </a:solidFill>
              </a:rPr>
              <a:t>College Committee Planning</a:t>
            </a:r>
            <a:r>
              <a:rPr lang="en-US" sz="1600" dirty="0">
                <a:solidFill>
                  <a:schemeClr val="tx1"/>
                </a:solidFill>
              </a:rPr>
              <a:t>:  2020-2023</a:t>
            </a:r>
            <a:endParaRPr lang="en-US" sz="1600" dirty="0"/>
          </a:p>
          <a:p>
            <a:pPr algn="ctr"/>
            <a:r>
              <a:rPr lang="en-US" sz="1600" dirty="0"/>
              <a:t>   </a:t>
            </a:r>
            <a:r>
              <a:rPr lang="en-US" sz="1600" i="1" dirty="0">
                <a:solidFill>
                  <a:schemeClr val="tx1"/>
                </a:solidFill>
              </a:rPr>
              <a:t>Align 3-year planning as appropriate per committee</a:t>
            </a:r>
          </a:p>
        </p:txBody>
      </p:sp>
      <p:sp>
        <p:nvSpPr>
          <p:cNvPr id="52" name="Rectangle 51">
            <a:extLst>
              <a:ext uri="{FF2B5EF4-FFF2-40B4-BE49-F238E27FC236}">
                <a16:creationId xmlns:a16="http://schemas.microsoft.com/office/drawing/2014/main" id="{2C29BFBA-1849-CF4C-ACC4-CA71D7E83ECF}"/>
              </a:ext>
            </a:extLst>
          </p:cNvPr>
          <p:cNvSpPr/>
          <p:nvPr/>
        </p:nvSpPr>
        <p:spPr>
          <a:xfrm>
            <a:off x="2263851" y="2622908"/>
            <a:ext cx="9291080" cy="546538"/>
          </a:xfrm>
          <a:prstGeom prst="rect">
            <a:avLst/>
          </a:prstGeom>
          <a:solidFill>
            <a:schemeClr val="accent5">
              <a:lumMod val="40000"/>
              <a:lumOff val="60000"/>
              <a:alpha val="50196"/>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i="1" dirty="0">
                <a:solidFill>
                  <a:schemeClr val="accent3">
                    <a:lumMod val="20000"/>
                    <a:lumOff val="80000"/>
                  </a:schemeClr>
                </a:solidFill>
              </a:rPr>
              <a:t>Strategic Enrollment Planning</a:t>
            </a:r>
            <a:r>
              <a:rPr lang="en-US" dirty="0">
                <a:solidFill>
                  <a:schemeClr val="accent3">
                    <a:lumMod val="20000"/>
                    <a:lumOff val="80000"/>
                  </a:schemeClr>
                </a:solidFill>
              </a:rPr>
              <a:t>              </a:t>
            </a:r>
            <a:r>
              <a:rPr lang="en-US" sz="2000" b="1" dirty="0">
                <a:solidFill>
                  <a:schemeClr val="tx1"/>
                </a:solidFill>
              </a:rPr>
              <a:t>Strategic Enrollment Management Plan: 2020-23</a:t>
            </a:r>
          </a:p>
          <a:p>
            <a:pPr algn="ctr"/>
            <a:endParaRPr lang="en-US" sz="2000" dirty="0">
              <a:solidFill>
                <a:schemeClr val="tx1"/>
              </a:solidFill>
            </a:endParaRPr>
          </a:p>
        </p:txBody>
      </p:sp>
      <p:sp>
        <p:nvSpPr>
          <p:cNvPr id="3" name="TextBox 2"/>
          <p:cNvSpPr txBox="1"/>
          <p:nvPr/>
        </p:nvSpPr>
        <p:spPr>
          <a:xfrm>
            <a:off x="1991599" y="3585056"/>
            <a:ext cx="4477875" cy="923330"/>
          </a:xfrm>
          <a:prstGeom prst="rect">
            <a:avLst/>
          </a:prstGeom>
          <a:noFill/>
          <a:ln>
            <a:solidFill>
              <a:schemeClr val="accent6">
                <a:lumMod val="75000"/>
              </a:schemeClr>
            </a:solidFill>
          </a:ln>
        </p:spPr>
        <p:txBody>
          <a:bodyPr wrap="square" rtlCol="0">
            <a:spAutoFit/>
          </a:bodyPr>
          <a:lstStyle/>
          <a:p>
            <a:pPr algn="ctr"/>
            <a:r>
              <a:rPr lang="en-US" dirty="0" smtClean="0"/>
              <a:t>Antiracism Task Force &amp; Cultural Center Focus Group recommendations also considered in 2021</a:t>
            </a:r>
            <a:endParaRPr lang="en-US" dirty="0"/>
          </a:p>
        </p:txBody>
      </p:sp>
    </p:spTree>
    <p:extLst>
      <p:ext uri="{BB962C8B-B14F-4D97-AF65-F5344CB8AC3E}">
        <p14:creationId xmlns:p14="http://schemas.microsoft.com/office/powerpoint/2010/main" val="362358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6" name="Title 1"/>
          <p:cNvSpPr txBox="1">
            <a:spLocks/>
          </p:cNvSpPr>
          <p:nvPr/>
        </p:nvSpPr>
        <p:spPr>
          <a:xfrm>
            <a:off x="733704" y="323024"/>
            <a:ext cx="10515600" cy="528108"/>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smtClean="0">
                <a:solidFill>
                  <a:schemeClr val="bg1"/>
                </a:solidFill>
                <a:effectLst>
                  <a:outerShdw blurRad="50800" dist="50800" dir="5400000" algn="ctr" rotWithShape="0">
                    <a:srgbClr val="000000">
                      <a:alpha val="43137"/>
                    </a:srgbClr>
                  </a:outerShdw>
                </a:effectLst>
                <a:latin typeface="Franklin Gothic Book" panose="020B0503020102020204" pitchFamily="34" charset="0"/>
              </a:rPr>
              <a:t>Input from the Campus</a:t>
            </a:r>
            <a:endParaRPr lang="en-US" sz="36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7"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
        <p:nvSpPr>
          <p:cNvPr id="3" name="Rectangle 2"/>
          <p:cNvSpPr/>
          <p:nvPr/>
        </p:nvSpPr>
        <p:spPr>
          <a:xfrm>
            <a:off x="1203157" y="1745447"/>
            <a:ext cx="8799096" cy="1938992"/>
          </a:xfrm>
          <a:prstGeom prst="rect">
            <a:avLst/>
          </a:prstGeom>
        </p:spPr>
        <p:txBody>
          <a:bodyPr wrap="square">
            <a:spAutoFit/>
          </a:bodyPr>
          <a:lstStyle/>
          <a:p>
            <a:pPr marL="285750" indent="-285750">
              <a:buFont typeface="Arial" panose="020B0604020202020204" pitchFamily="34" charset="0"/>
              <a:buChar char="•"/>
            </a:pPr>
            <a:r>
              <a:rPr lang="en-US" sz="2400" dirty="0"/>
              <a:t>More than 40 faculty, staff and student leaders who participated in our </a:t>
            </a:r>
            <a:r>
              <a:rPr lang="en-US" sz="2400" dirty="0">
                <a:hlinkClick r:id="rId2"/>
              </a:rPr>
              <a:t>Leadership Retreat </a:t>
            </a:r>
            <a:r>
              <a:rPr lang="en-US" sz="2400" dirty="0"/>
              <a:t>this </a:t>
            </a:r>
            <a:r>
              <a:rPr lang="en-US" sz="2400" dirty="0" smtClean="0"/>
              <a:t>summer.</a:t>
            </a:r>
          </a:p>
          <a:p>
            <a:pPr marL="285750" indent="-285750">
              <a:buFont typeface="Arial" panose="020B0604020202020204" pitchFamily="34" charset="0"/>
              <a:buChar char="•"/>
            </a:pPr>
            <a:r>
              <a:rPr lang="en-US" sz="2400" dirty="0" smtClean="0"/>
              <a:t>Antiracism </a:t>
            </a:r>
            <a:r>
              <a:rPr lang="en-US" sz="2400" dirty="0"/>
              <a:t>Task Force and </a:t>
            </a:r>
            <a:r>
              <a:rPr lang="en-US" sz="2400" dirty="0" smtClean="0"/>
              <a:t>ACES</a:t>
            </a:r>
          </a:p>
          <a:p>
            <a:pPr marL="285750" indent="-285750">
              <a:buFont typeface="Arial" panose="020B0604020202020204" pitchFamily="34" charset="0"/>
              <a:buChar char="•"/>
            </a:pPr>
            <a:r>
              <a:rPr lang="en-US" sz="2400" dirty="0" err="1" smtClean="0"/>
              <a:t>iDeans</a:t>
            </a:r>
            <a:endParaRPr lang="en-US" sz="2400" dirty="0" smtClean="0"/>
          </a:p>
          <a:p>
            <a:pPr marL="285750" indent="-285750">
              <a:buFont typeface="Arial" panose="020B0604020202020204" pitchFamily="34" charset="0"/>
              <a:buChar char="•"/>
            </a:pPr>
            <a:r>
              <a:rPr lang="en-US" sz="2400" dirty="0" smtClean="0"/>
              <a:t>Guided </a:t>
            </a:r>
            <a:r>
              <a:rPr lang="en-US" sz="2400" dirty="0"/>
              <a:t>Pathways Steering Committee</a:t>
            </a:r>
          </a:p>
        </p:txBody>
      </p:sp>
    </p:spTree>
    <p:extLst>
      <p:ext uri="{BB962C8B-B14F-4D97-AF65-F5344CB8AC3E}">
        <p14:creationId xmlns:p14="http://schemas.microsoft.com/office/powerpoint/2010/main" val="404386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977217" y="3244334"/>
            <a:ext cx="237566" cy="369332"/>
          </a:xfrm>
          <a:prstGeom prst="rect">
            <a:avLst/>
          </a:prstGeom>
        </p:spPr>
        <p:txBody>
          <a:bodyPr wrap="none">
            <a:spAutoFit/>
          </a:bodyPr>
          <a:lstStyle/>
          <a:p>
            <a:r>
              <a:rPr lang="en-US" dirty="0"/>
              <a:t> </a:t>
            </a:r>
          </a:p>
        </p:txBody>
      </p:sp>
      <p:graphicFrame>
        <p:nvGraphicFramePr>
          <p:cNvPr id="8" name="Diagram 7"/>
          <p:cNvGraphicFramePr/>
          <p:nvPr>
            <p:extLst/>
          </p:nvPr>
        </p:nvGraphicFramePr>
        <p:xfrm>
          <a:off x="567559" y="1072055"/>
          <a:ext cx="11466786" cy="5612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3"/>
          <p:cNvSpPr>
            <a:spLocks noGrp="1"/>
          </p:cNvSpPr>
          <p:nvPr>
            <p:ph type="title"/>
          </p:nvPr>
        </p:nvSpPr>
        <p:spPr>
          <a:xfrm>
            <a:off x="1081958" y="182437"/>
            <a:ext cx="4250163" cy="970450"/>
          </a:xfrm>
        </p:spPr>
        <p:txBody>
          <a:bodyPr>
            <a:normAutofit/>
          </a:bodyPr>
          <a:lstStyle/>
          <a:p>
            <a:r>
              <a:rPr lang="en-US" sz="3200" dirty="0" smtClean="0">
                <a:latin typeface="Franklin Gothic Book" panose="020B0503020102020204" pitchFamily="34" charset="0"/>
              </a:rPr>
              <a:t>Proposed priority…</a:t>
            </a:r>
            <a:endParaRPr lang="en-US" sz="3200" dirty="0">
              <a:latin typeface="Franklin Gothic Book" panose="020B0503020102020204" pitchFamily="34" charset="0"/>
            </a:endParaRPr>
          </a:p>
        </p:txBody>
      </p:sp>
      <p:sp>
        <p:nvSpPr>
          <p:cNvPr id="10" name="Title 3"/>
          <p:cNvSpPr txBox="1">
            <a:spLocks/>
          </p:cNvSpPr>
          <p:nvPr/>
        </p:nvSpPr>
        <p:spPr>
          <a:xfrm>
            <a:off x="4639711" y="101605"/>
            <a:ext cx="3836881"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11" name="Title 3"/>
          <p:cNvSpPr txBox="1">
            <a:spLocks/>
          </p:cNvSpPr>
          <p:nvPr/>
        </p:nvSpPr>
        <p:spPr>
          <a:xfrm>
            <a:off x="4213437" y="173421"/>
            <a:ext cx="7660323" cy="970450"/>
          </a:xfrm>
          <a:prstGeom prst="rect">
            <a:avLst/>
          </a:prstGeom>
          <a:effectLst>
            <a:outerShdw blurRad="25400" dir="17880000">
              <a:srgbClr val="000000">
                <a:alpha val="46000"/>
              </a:srgbClr>
            </a:outerShdw>
          </a:effectLst>
        </p:spPr>
        <p:txBody>
          <a:bodyPr vert="horz" lIns="91440" tIns="45720" rIns="91440" bIns="45720" rtlCol="0" anchor="ctr">
            <a:noAutofit/>
          </a:bodyPr>
          <a:lst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solidFill>
                  <a:schemeClr val="tx1"/>
                </a:solidFill>
                <a:latin typeface="Franklin Gothic Book" panose="020B0503020102020204" pitchFamily="34" charset="0"/>
                <a:cs typeface="+mj-cs"/>
              </a:rPr>
              <a:t>supports these EMP strategic initiatives</a:t>
            </a:r>
          </a:p>
        </p:txBody>
      </p:sp>
      <p:sp>
        <p:nvSpPr>
          <p:cNvPr id="12" name="7-Point Star 11"/>
          <p:cNvSpPr/>
          <p:nvPr/>
        </p:nvSpPr>
        <p:spPr>
          <a:xfrm>
            <a:off x="10300138" y="1219200"/>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 3</a:t>
            </a:r>
            <a:endParaRPr lang="en-US" dirty="0"/>
          </a:p>
        </p:txBody>
      </p:sp>
      <p:sp>
        <p:nvSpPr>
          <p:cNvPr id="13" name="7-Point Star 12"/>
          <p:cNvSpPr/>
          <p:nvPr/>
        </p:nvSpPr>
        <p:spPr>
          <a:xfrm>
            <a:off x="10300138" y="3158358"/>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Goals 1,2,3</a:t>
            </a:r>
            <a:endParaRPr lang="en-US" dirty="0"/>
          </a:p>
        </p:txBody>
      </p:sp>
      <p:sp>
        <p:nvSpPr>
          <p:cNvPr id="14" name="7-Point Star 13"/>
          <p:cNvSpPr/>
          <p:nvPr/>
        </p:nvSpPr>
        <p:spPr>
          <a:xfrm>
            <a:off x="10300138" y="5018689"/>
            <a:ext cx="1573622" cy="1439917"/>
          </a:xfrm>
          <a:prstGeom prst="star7">
            <a:avLst/>
          </a:prstGeom>
          <a:solidFill>
            <a:srgbClr val="0066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 Goals</a:t>
            </a:r>
          </a:p>
          <a:p>
            <a:pPr algn="ctr"/>
            <a:r>
              <a:rPr lang="en-US" dirty="0" smtClean="0"/>
              <a:t> 1 &amp; 3</a:t>
            </a:r>
            <a:endParaRPr lang="en-US" dirty="0"/>
          </a:p>
        </p:txBody>
      </p:sp>
    </p:spTree>
    <p:extLst>
      <p:ext uri="{BB962C8B-B14F-4D97-AF65-F5344CB8AC3E}">
        <p14:creationId xmlns:p14="http://schemas.microsoft.com/office/powerpoint/2010/main" val="1664504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20472667"/>
              </p:ext>
            </p:extLst>
          </p:nvPr>
        </p:nvGraphicFramePr>
        <p:xfrm>
          <a:off x="732323" y="1279817"/>
          <a:ext cx="11049000" cy="4311650"/>
        </p:xfrm>
        <a:graphic>
          <a:graphicData uri="http://schemas.openxmlformats.org/drawingml/2006/table">
            <a:tbl>
              <a:tblPr/>
              <a:tblGrid>
                <a:gridCol w="7141143">
                  <a:extLst>
                    <a:ext uri="{9D8B030D-6E8A-4147-A177-3AD203B41FA5}">
                      <a16:colId xmlns:a16="http://schemas.microsoft.com/office/drawing/2014/main" val="3995427184"/>
                    </a:ext>
                  </a:extLst>
                </a:gridCol>
                <a:gridCol w="327259">
                  <a:extLst>
                    <a:ext uri="{9D8B030D-6E8A-4147-A177-3AD203B41FA5}">
                      <a16:colId xmlns:a16="http://schemas.microsoft.com/office/drawing/2014/main" val="3396589110"/>
                    </a:ext>
                  </a:extLst>
                </a:gridCol>
                <a:gridCol w="1607419">
                  <a:extLst>
                    <a:ext uri="{9D8B030D-6E8A-4147-A177-3AD203B41FA5}">
                      <a16:colId xmlns:a16="http://schemas.microsoft.com/office/drawing/2014/main" val="4238655251"/>
                    </a:ext>
                  </a:extLst>
                </a:gridCol>
                <a:gridCol w="1973179">
                  <a:extLst>
                    <a:ext uri="{9D8B030D-6E8A-4147-A177-3AD203B41FA5}">
                      <a16:colId xmlns:a16="http://schemas.microsoft.com/office/drawing/2014/main" val="2305251787"/>
                    </a:ext>
                  </a:extLst>
                </a:gridCol>
              </a:tblGrid>
              <a:tr h="527050">
                <a:tc>
                  <a:txBody>
                    <a:bodyPr/>
                    <a:lstStyle/>
                    <a:p>
                      <a:pPr algn="l" fontAlgn="ctr"/>
                      <a:r>
                        <a:rPr lang="en-US" sz="2400" b="0" i="0" u="none" strike="noStrike" dirty="0">
                          <a:solidFill>
                            <a:srgbClr val="000000"/>
                          </a:solidFill>
                          <a:effectLst/>
                          <a:latin typeface="Calibri" panose="020F0502020204030204" pitchFamily="34" charset="0"/>
                        </a:rPr>
                        <a:t>Equity and Antiracism:  Internal Policies and Processes</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685673910"/>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723381567"/>
                  </a:ext>
                </a:extLst>
              </a:tr>
              <a:tr h="368300">
                <a:tc>
                  <a:txBody>
                    <a:bodyPr/>
                    <a:lstStyle/>
                    <a:p>
                      <a:pPr algn="l" fontAlgn="b"/>
                      <a:r>
                        <a:rPr lang="en-US" sz="1600" b="1" i="0" u="none" strike="noStrike" dirty="0">
                          <a:solidFill>
                            <a:srgbClr val="000000"/>
                          </a:solidFill>
                          <a:effectLst/>
                          <a:latin typeface="Calibri" panose="020F0502020204030204" pitchFamily="34" charset="0"/>
                        </a:rPr>
                        <a:t>PRIORITY ACTION 1</a:t>
                      </a:r>
                      <a:r>
                        <a:rPr lang="en-US" sz="1600" b="0" i="0" u="none" strike="noStrike" dirty="0">
                          <a:solidFill>
                            <a:srgbClr val="000000"/>
                          </a:solidFill>
                          <a:effectLst/>
                          <a:latin typeface="Calibri" panose="020F0502020204030204" pitchFamily="34" charset="0"/>
                        </a:rPr>
                        <a:t>: Address diversification of faculty and staff hiring practices that recognize both traditional and nontraditional experiences and qualifications and reach out to a broader pool of applicants to ensure a diverse pool of faculty and staff applicants. </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District Antiracism Council and Cañada </a:t>
                      </a:r>
                    </a:p>
                  </a:txBody>
                  <a:tcPr marL="6350" marR="6350" marT="6350" marB="0" anchor="ctr">
                    <a:lnL>
                      <a:noFill/>
                    </a:lnL>
                    <a:lnR>
                      <a:noFill/>
                    </a:lnR>
                    <a:lnT>
                      <a:noFill/>
                    </a:lnT>
                    <a:lnB>
                      <a:noFill/>
                    </a:lnB>
                  </a:tcPr>
                </a:tc>
                <a:extLst>
                  <a:ext uri="{0D108BD9-81ED-4DB2-BD59-A6C34878D82A}">
                    <a16:rowId xmlns:a16="http://schemas.microsoft.com/office/drawing/2014/main" val="3624636829"/>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713773630"/>
                  </a:ext>
                </a:extLst>
              </a:tr>
              <a:tr h="336550">
                <a:tc>
                  <a:txBody>
                    <a:bodyPr/>
                    <a:lstStyle/>
                    <a:p>
                      <a:pPr algn="l" fontAlgn="b"/>
                      <a:r>
                        <a:rPr lang="en-US" sz="1600" b="1" i="0" u="none" strike="noStrike" dirty="0">
                          <a:solidFill>
                            <a:srgbClr val="000000"/>
                          </a:solidFill>
                          <a:effectLst/>
                          <a:latin typeface="Calibri" panose="020F0502020204030204" pitchFamily="34" charset="0"/>
                        </a:rPr>
                        <a:t>PRIORITY ACTION 2</a:t>
                      </a:r>
                      <a:r>
                        <a:rPr lang="en-US" sz="1600" b="0" i="0" u="none" strike="noStrike" dirty="0">
                          <a:solidFill>
                            <a:srgbClr val="000000"/>
                          </a:solidFill>
                          <a:effectLst/>
                          <a:latin typeface="Calibri" panose="020F0502020204030204" pitchFamily="34" charset="0"/>
                        </a:rPr>
                        <a:t>: Support faculty to re-envision curricula and pedagogy across disciplines to be antiracist and equity-centered in order to support diverse students in the classroom.</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Academic Senate</a:t>
                      </a:r>
                    </a:p>
                  </a:txBody>
                  <a:tcPr marL="6350" marR="6350" marT="6350" marB="0" anchor="ctr">
                    <a:lnL>
                      <a:noFill/>
                    </a:lnL>
                    <a:lnR>
                      <a:noFill/>
                    </a:lnR>
                    <a:lnT>
                      <a:noFill/>
                    </a:lnT>
                    <a:lnB>
                      <a:noFill/>
                    </a:lnB>
                  </a:tcPr>
                </a:tc>
                <a:extLst>
                  <a:ext uri="{0D108BD9-81ED-4DB2-BD59-A6C34878D82A}">
                    <a16:rowId xmlns:a16="http://schemas.microsoft.com/office/drawing/2014/main" val="2115752390"/>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24997355"/>
                  </a:ext>
                </a:extLst>
              </a:tr>
              <a:tr h="666750">
                <a:tc>
                  <a:txBody>
                    <a:bodyPr/>
                    <a:lstStyle/>
                    <a:p>
                      <a:pPr algn="l" fontAlgn="b"/>
                      <a:r>
                        <a:rPr lang="en-US" sz="1600" b="1" i="0" u="none" strike="noStrike" dirty="0">
                          <a:solidFill>
                            <a:srgbClr val="000000"/>
                          </a:solidFill>
                          <a:effectLst/>
                          <a:latin typeface="Calibri" panose="020F0502020204030204" pitchFamily="34" charset="0"/>
                        </a:rPr>
                        <a:t>PRIORITY ACTION 3</a:t>
                      </a:r>
                      <a:r>
                        <a:rPr lang="en-US" sz="1600" b="0" i="0" u="none" strike="noStrike" dirty="0">
                          <a:solidFill>
                            <a:srgbClr val="000000"/>
                          </a:solidFill>
                          <a:effectLst/>
                          <a:latin typeface="Calibri" panose="020F0502020204030204" pitchFamily="34" charset="0"/>
                        </a:rPr>
                        <a:t>: Create an Equity and Antiracism Leadership Group to help monitor and support the implementation of the Antiracism Task Force and Cultural Center focus group’s recommendations and to remove barriers to students’ registration and enrollment, with a strong emphasis on BIPOC, LGBTQIA+, low income, disabled, undocumented and historically marginalized/</a:t>
                      </a:r>
                      <a:r>
                        <a:rPr lang="en-US" sz="1600" b="0" i="0" u="none" strike="noStrike" dirty="0" err="1">
                          <a:solidFill>
                            <a:srgbClr val="000000"/>
                          </a:solidFill>
                          <a:effectLst/>
                          <a:latin typeface="Calibri" panose="020F0502020204030204" pitchFamily="34" charset="0"/>
                        </a:rPr>
                        <a:t>minoritized</a:t>
                      </a:r>
                      <a:r>
                        <a:rPr lang="en-US" sz="1600" b="0" i="0" u="none" strike="noStrike" dirty="0">
                          <a:solidFill>
                            <a:srgbClr val="000000"/>
                          </a:solidFill>
                          <a:effectLst/>
                          <a:latin typeface="Calibri" panose="020F0502020204030204" pitchFamily="34" charset="0"/>
                        </a:rPr>
                        <a:t> students.</a:t>
                      </a:r>
                    </a:p>
                  </a:txBody>
                  <a:tcPr marL="6350" marR="6350" marT="6350" marB="0" anchor="ctr">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ACES/College Anti-Racism Task Force</a:t>
                      </a:r>
                    </a:p>
                  </a:txBody>
                  <a:tcPr marL="6350" marR="6350" marT="6350" marB="0" anchor="ctr">
                    <a:lnL>
                      <a:noFill/>
                    </a:lnL>
                    <a:lnR>
                      <a:noFill/>
                    </a:lnR>
                    <a:lnT>
                      <a:noFill/>
                    </a:lnT>
                    <a:lnB>
                      <a:noFill/>
                    </a:lnB>
                  </a:tcPr>
                </a:tc>
                <a:extLst>
                  <a:ext uri="{0D108BD9-81ED-4DB2-BD59-A6C34878D82A}">
                    <a16:rowId xmlns:a16="http://schemas.microsoft.com/office/drawing/2014/main" val="2445621013"/>
                  </a:ext>
                </a:extLst>
              </a:tr>
            </a:tbl>
          </a:graphicData>
        </a:graphic>
      </p:graphicFrame>
    </p:spTree>
    <p:extLst>
      <p:ext uri="{BB962C8B-B14F-4D97-AF65-F5344CB8AC3E}">
        <p14:creationId xmlns:p14="http://schemas.microsoft.com/office/powerpoint/2010/main" val="3558619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7478133"/>
              </p:ext>
            </p:extLst>
          </p:nvPr>
        </p:nvGraphicFramePr>
        <p:xfrm>
          <a:off x="279133" y="895308"/>
          <a:ext cx="11338559" cy="3439160"/>
        </p:xfrm>
        <a:graphic>
          <a:graphicData uri="http://schemas.openxmlformats.org/drawingml/2006/table">
            <a:tbl>
              <a:tblPr/>
              <a:tblGrid>
                <a:gridCol w="8022512">
                  <a:extLst>
                    <a:ext uri="{9D8B030D-6E8A-4147-A177-3AD203B41FA5}">
                      <a16:colId xmlns:a16="http://schemas.microsoft.com/office/drawing/2014/main" val="3092215472"/>
                    </a:ext>
                  </a:extLst>
                </a:gridCol>
                <a:gridCol w="158379">
                  <a:extLst>
                    <a:ext uri="{9D8B030D-6E8A-4147-A177-3AD203B41FA5}">
                      <a16:colId xmlns:a16="http://schemas.microsoft.com/office/drawing/2014/main" val="2858568691"/>
                    </a:ext>
                  </a:extLst>
                </a:gridCol>
                <a:gridCol w="1763466">
                  <a:extLst>
                    <a:ext uri="{9D8B030D-6E8A-4147-A177-3AD203B41FA5}">
                      <a16:colId xmlns:a16="http://schemas.microsoft.com/office/drawing/2014/main" val="2626163883"/>
                    </a:ext>
                  </a:extLst>
                </a:gridCol>
                <a:gridCol w="1394202">
                  <a:extLst>
                    <a:ext uri="{9D8B030D-6E8A-4147-A177-3AD203B41FA5}">
                      <a16:colId xmlns:a16="http://schemas.microsoft.com/office/drawing/2014/main" val="746526815"/>
                    </a:ext>
                  </a:extLst>
                </a:gridCol>
              </a:tblGrid>
              <a:tr h="520700">
                <a:tc>
                  <a:txBody>
                    <a:bodyPr/>
                    <a:lstStyle/>
                    <a:p>
                      <a:pPr marL="0" algn="l" defTabSz="914400" rtl="0" eaLnBrk="1" fontAlgn="ctr" latinLnBrk="0" hangingPunct="1"/>
                      <a:r>
                        <a:rPr lang="en-US" sz="2400" b="0" i="0" u="none" strike="noStrike" kern="1200" dirty="0">
                          <a:solidFill>
                            <a:srgbClr val="000000"/>
                          </a:solidFill>
                          <a:effectLst/>
                          <a:latin typeface="Calibri" panose="020F0502020204030204" pitchFamily="34" charset="0"/>
                          <a:ea typeface="+mn-ea"/>
                          <a:cs typeface="+mn-cs"/>
                        </a:rPr>
                        <a:t>Equity &amp; Antiracism:  Guided Pathways - creating a sense of belonging and connection</a:t>
                      </a:r>
                    </a:p>
                  </a:txBody>
                  <a:tcPr marL="6350" marR="6350" marT="6350" marB="0" anchor="ctr">
                    <a:lnL>
                      <a:noFill/>
                    </a:lnL>
                    <a:lnR>
                      <a:noFill/>
                    </a:lnR>
                    <a:lnT>
                      <a:noFill/>
                    </a:lnT>
                    <a:lnB>
                      <a:noFill/>
                    </a:lnB>
                    <a:solidFill>
                      <a:srgbClr val="E7E6E6"/>
                    </a:solidFill>
                  </a:tcPr>
                </a:tc>
                <a:tc>
                  <a:txBody>
                    <a:bodyPr/>
                    <a:lstStyle/>
                    <a:p>
                      <a:pPr marL="0" algn="ctr" defTabSz="914400" rtl="0" eaLnBrk="1" fontAlgn="ctr" latinLnBrk="0" hangingPunct="1"/>
                      <a:endParaRPr lang="en-US" sz="24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2000" b="0" i="0" u="none" strike="noStrike" kern="1200" dirty="0">
                          <a:solidFill>
                            <a:srgbClr val="000000"/>
                          </a:solidFill>
                          <a:effectLst/>
                          <a:latin typeface="Calibri" panose="020F0502020204030204" pitchFamily="34" charset="0"/>
                          <a:ea typeface="+mn-ea"/>
                          <a:cs typeface="+mn-cs"/>
                        </a:rPr>
                        <a:t>Administrative Lead</a:t>
                      </a:r>
                    </a:p>
                  </a:txBody>
                  <a:tcPr marL="6350" marR="6350" marT="6350" marB="0" anchor="ctr">
                    <a:lnL>
                      <a:noFill/>
                    </a:lnL>
                    <a:lnR>
                      <a:noFill/>
                    </a:lnR>
                    <a:lnT>
                      <a:noFill/>
                    </a:lnT>
                    <a:lnB>
                      <a:noFill/>
                    </a:lnB>
                    <a:solidFill>
                      <a:srgbClr val="E7E6E6"/>
                    </a:solidFill>
                  </a:tcPr>
                </a:tc>
                <a:tc>
                  <a:txBody>
                    <a:bodyPr/>
                    <a:lstStyle/>
                    <a:p>
                      <a:pPr marL="0" algn="ctr" defTabSz="914400" rtl="0" eaLnBrk="1" fontAlgn="ctr" latinLnBrk="0" hangingPunct="1"/>
                      <a:r>
                        <a:rPr lang="en-US" sz="2000" b="0" i="0" u="none" strike="noStrike" kern="1200" dirty="0">
                          <a:solidFill>
                            <a:srgbClr val="000000"/>
                          </a:solidFill>
                          <a:effectLst/>
                          <a:latin typeface="Calibri" panose="020F0502020204030204" pitchFamily="34" charset="0"/>
                          <a:ea typeface="+mn-ea"/>
                          <a:cs typeface="+mn-cs"/>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3472972592"/>
                  </a:ext>
                </a:extLst>
              </a:tr>
              <a:tr h="107390">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extLst>
                  <a:ext uri="{0D108BD9-81ED-4DB2-BD59-A6C34878D82A}">
                    <a16:rowId xmlns:a16="http://schemas.microsoft.com/office/drawing/2014/main" val="1180642257"/>
                  </a:ext>
                </a:extLst>
              </a:tr>
              <a:tr h="736600">
                <a:tc>
                  <a:txBody>
                    <a:bodyPr/>
                    <a:lstStyle/>
                    <a:p>
                      <a:pPr marL="0" algn="l"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PRIORITY ACTION 1</a:t>
                      </a:r>
                      <a:r>
                        <a:rPr lang="en-US" sz="1600" b="0" i="0" u="none" strike="noStrike" kern="1200" dirty="0">
                          <a:solidFill>
                            <a:srgbClr val="000000"/>
                          </a:solidFill>
                          <a:effectLst/>
                          <a:latin typeface="Calibri" panose="020F0502020204030204" pitchFamily="34" charset="0"/>
                          <a:ea typeface="+mn-ea"/>
                          <a:cs typeface="+mn-cs"/>
                        </a:rPr>
                        <a:t>: Fully implement the Success Teams and the ability of lead faculty, retention specialists, counselors and others to ensure all students with a strong emphasis on BIPOC, LGBTQIA+, low income, disabled, undocumented and historically marginalized/</a:t>
                      </a:r>
                      <a:r>
                        <a:rPr lang="en-US" sz="1600" b="0" i="0" u="none" strike="noStrike" kern="1200" dirty="0" err="1">
                          <a:solidFill>
                            <a:srgbClr val="000000"/>
                          </a:solidFill>
                          <a:effectLst/>
                          <a:latin typeface="Calibri" panose="020F0502020204030204" pitchFamily="34" charset="0"/>
                          <a:ea typeface="+mn-ea"/>
                          <a:cs typeface="+mn-cs"/>
                        </a:rPr>
                        <a:t>minoritized</a:t>
                      </a:r>
                      <a:r>
                        <a:rPr lang="en-US" sz="1600" b="0" i="0" u="none" strike="noStrike" kern="1200" dirty="0">
                          <a:solidFill>
                            <a:srgbClr val="000000"/>
                          </a:solidFill>
                          <a:effectLst/>
                          <a:latin typeface="Calibri" panose="020F0502020204030204" pitchFamily="34" charset="0"/>
                          <a:ea typeface="+mn-ea"/>
                          <a:cs typeface="+mn-cs"/>
                        </a:rPr>
                        <a:t> students (communities disproportionately impacted during the pandemic) get consistent support and messaging across special programs and Interest </a:t>
                      </a:r>
                      <a:r>
                        <a:rPr lang="en-US" sz="1600" b="0" i="0" u="none" strike="noStrike" kern="1200" dirty="0" smtClean="0">
                          <a:solidFill>
                            <a:srgbClr val="000000"/>
                          </a:solidFill>
                          <a:effectLst/>
                          <a:latin typeface="Calibri" panose="020F0502020204030204" pitchFamily="34" charset="0"/>
                          <a:ea typeface="+mn-ea"/>
                          <a:cs typeface="+mn-cs"/>
                        </a:rPr>
                        <a:t>Areas. </a:t>
                      </a:r>
                      <a:r>
                        <a:rPr lang="en-US" sz="1600" b="0" i="0" u="none" strike="noStrike" kern="1200" dirty="0" smtClean="0">
                          <a:solidFill>
                            <a:schemeClr val="tx1"/>
                          </a:solidFill>
                          <a:effectLst/>
                          <a:latin typeface="Calibri" panose="020F0502020204030204" pitchFamily="34" charset="0"/>
                          <a:ea typeface="+mn-ea"/>
                          <a:cs typeface="+mn-cs"/>
                        </a:rPr>
                        <a:t>Success Teams to ensure part-time students feel as connected and supported as full-time students. </a:t>
                      </a:r>
                      <a:endParaRPr lang="en-US" sz="1600" b="0" i="0" u="none" strike="noStrike" kern="1200" dirty="0">
                        <a:solidFill>
                          <a:schemeClr val="tx1"/>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dirty="0" smtClean="0">
                          <a:solidFill>
                            <a:srgbClr val="000000"/>
                          </a:solidFill>
                          <a:effectLst/>
                          <a:latin typeface="Calibri" panose="020F0502020204030204" pitchFamily="34" charset="0"/>
                          <a:ea typeface="+mn-ea"/>
                          <a:cs typeface="+mn-cs"/>
                        </a:rPr>
                        <a:t>Pérez/Baez</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1099005723"/>
                  </a:ext>
                </a:extLst>
              </a:tr>
              <a:tr h="368300">
                <a:tc>
                  <a:txBody>
                    <a:bodyPr/>
                    <a:lstStyle/>
                    <a:p>
                      <a:pPr marL="0" algn="l" defTabSz="914400" rtl="0" eaLnBrk="1" fontAlgn="ctr" latinLnBrk="0" hangingPunct="1"/>
                      <a:endParaRPr lang="en-US" sz="1600" b="0" i="0" u="none" strike="noStrike" kern="1200" dirty="0" smtClean="0">
                        <a:solidFill>
                          <a:srgbClr val="000000"/>
                        </a:solidFill>
                        <a:effectLst/>
                        <a:latin typeface="Calibri" panose="020F0502020204030204" pitchFamily="34" charset="0"/>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kern="1200" dirty="0" smtClean="0">
                          <a:solidFill>
                            <a:srgbClr val="000000"/>
                          </a:solidFill>
                          <a:effectLst/>
                          <a:latin typeface="Calibri" panose="020F0502020204030204" pitchFamily="34" charset="0"/>
                          <a:ea typeface="+mn-ea"/>
                          <a:cs typeface="+mn-cs"/>
                        </a:rPr>
                        <a:t>PRIORITY ACTION 2:</a:t>
                      </a:r>
                      <a:endParaRPr lang="en-US" sz="1600" b="0" i="0" u="none" strike="sngStrike" kern="1200" dirty="0" smtClean="0">
                        <a:solidFill>
                          <a:srgbClr val="000000"/>
                        </a:solidFill>
                        <a:effectLst/>
                        <a:latin typeface="Calibri" panose="020F0502020204030204" pitchFamily="34" charset="0"/>
                        <a:ea typeface="+mn-ea"/>
                        <a:cs typeface="+mn-cs"/>
                      </a:endParaRPr>
                    </a:p>
                    <a:p>
                      <a:pPr marL="0" algn="l" defTabSz="914400" rtl="0" eaLnBrk="1" fontAlgn="ctr" latinLnBrk="0" hangingPunct="1"/>
                      <a:r>
                        <a:rPr lang="en-US" sz="1600" b="0" i="0" u="none" strike="noStrike" kern="1200" dirty="0" smtClean="0">
                          <a:solidFill>
                            <a:srgbClr val="000000"/>
                          </a:solidFill>
                          <a:effectLst/>
                          <a:latin typeface="Calibri" panose="020F0502020204030204" pitchFamily="34" charset="0"/>
                          <a:ea typeface="+mn-ea"/>
                          <a:cs typeface="+mn-cs"/>
                        </a:rPr>
                        <a:t>Engage </a:t>
                      </a:r>
                      <a:r>
                        <a:rPr lang="en-US" sz="1600" b="0" i="0" u="none" strike="noStrike" kern="1200" dirty="0" smtClean="0">
                          <a:solidFill>
                            <a:srgbClr val="000000"/>
                          </a:solidFill>
                          <a:effectLst/>
                          <a:latin typeface="Calibri" panose="020F0502020204030204" pitchFamily="34" charset="0"/>
                          <a:ea typeface="+mn-ea"/>
                          <a:cs typeface="+mn-cs"/>
                        </a:rPr>
                        <a:t>all faculty and staff so they are aware </a:t>
                      </a:r>
                      <a:r>
                        <a:rPr lang="en-US" sz="1600" b="0" i="0" u="none" strike="noStrike" kern="1200" dirty="0" smtClean="0">
                          <a:solidFill>
                            <a:schemeClr val="tx1"/>
                          </a:solidFill>
                          <a:effectLst/>
                          <a:latin typeface="Calibri" panose="020F0502020204030204" pitchFamily="34" charset="0"/>
                          <a:ea typeface="+mn-ea"/>
                          <a:cs typeface="+mn-cs"/>
                        </a:rPr>
                        <a:t>of, </a:t>
                      </a:r>
                      <a:r>
                        <a:rPr lang="en-US" sz="1600" b="0" i="0" u="none" strike="noStrike" kern="1200" dirty="0" smtClean="0">
                          <a:solidFill>
                            <a:schemeClr val="tx1"/>
                          </a:solidFill>
                          <a:effectLst/>
                          <a:latin typeface="Calibri" panose="020F0502020204030204" pitchFamily="34" charset="0"/>
                          <a:ea typeface="+mn-ea"/>
                          <a:cs typeface="+mn-cs"/>
                        </a:rPr>
                        <a:t>help </a:t>
                      </a:r>
                      <a:r>
                        <a:rPr lang="en-US" sz="1600" b="0" i="0" u="none" strike="noStrike" kern="1200" dirty="0" smtClean="0">
                          <a:solidFill>
                            <a:schemeClr val="tx1"/>
                          </a:solidFill>
                          <a:effectLst/>
                          <a:latin typeface="Calibri" panose="020F0502020204030204" pitchFamily="34" charset="0"/>
                          <a:ea typeface="+mn-ea"/>
                          <a:cs typeface="+mn-cs"/>
                        </a:rPr>
                        <a:t>develop and lead first year experience programs. Collaborate as needed with the </a:t>
                      </a:r>
                      <a:r>
                        <a:rPr lang="en-US" sz="1600" b="0" i="0" u="none" strike="noStrike" kern="1200" baseline="0" dirty="0" smtClean="0">
                          <a:solidFill>
                            <a:schemeClr val="tx1"/>
                          </a:solidFill>
                          <a:effectLst/>
                          <a:latin typeface="Calibri" panose="020F0502020204030204" pitchFamily="34" charset="0"/>
                          <a:ea typeface="+mn-ea"/>
                          <a:cs typeface="+mn-cs"/>
                        </a:rPr>
                        <a:t>Career </a:t>
                      </a:r>
                      <a:r>
                        <a:rPr lang="en-US" sz="1600" b="0" i="0" u="none" strike="noStrike" kern="1200" baseline="0" dirty="0" smtClean="0">
                          <a:solidFill>
                            <a:schemeClr val="tx1"/>
                          </a:solidFill>
                          <a:effectLst/>
                          <a:latin typeface="Calibri" panose="020F0502020204030204" pitchFamily="34" charset="0"/>
                          <a:ea typeface="+mn-ea"/>
                          <a:cs typeface="+mn-cs"/>
                        </a:rPr>
                        <a:t>Exploration </a:t>
                      </a:r>
                      <a:r>
                        <a:rPr lang="en-US" sz="1600" b="0" i="0" u="none" strike="noStrike" kern="1200" baseline="0" dirty="0" smtClean="0">
                          <a:solidFill>
                            <a:schemeClr val="tx1"/>
                          </a:solidFill>
                          <a:effectLst/>
                          <a:latin typeface="Calibri" panose="020F0502020204030204" pitchFamily="34" charset="0"/>
                          <a:ea typeface="+mn-ea"/>
                          <a:cs typeface="+mn-cs"/>
                        </a:rPr>
                        <a:t>Work </a:t>
                      </a:r>
                      <a:r>
                        <a:rPr lang="en-US" sz="1600" b="0" i="0" u="none" strike="noStrike" kern="1200" baseline="0" dirty="0" smtClean="0">
                          <a:solidFill>
                            <a:schemeClr val="tx1"/>
                          </a:solidFill>
                          <a:effectLst/>
                          <a:latin typeface="Calibri" panose="020F0502020204030204" pitchFamily="34" charset="0"/>
                          <a:ea typeface="+mn-ea"/>
                          <a:cs typeface="+mn-cs"/>
                        </a:rPr>
                        <a:t>Group.</a:t>
                      </a:r>
                      <a:endParaRPr lang="en-US" sz="1600" b="0" i="0" u="none" strike="noStrike" kern="1200" dirty="0">
                        <a:solidFill>
                          <a:schemeClr val="tx1"/>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marL="0" algn="ctr" defTabSz="914400" rtl="0" eaLnBrk="1" fontAlgn="ctr" latinLnBrk="0" hangingPunct="1"/>
                      <a:r>
                        <a:rPr lang="en-US" sz="1600" b="0" i="0" u="none" strike="noStrike" kern="1200" dirty="0" smtClean="0">
                          <a:solidFill>
                            <a:srgbClr val="000000"/>
                          </a:solidFill>
                          <a:effectLst/>
                          <a:latin typeface="Calibri" panose="020F0502020204030204" pitchFamily="34" charset="0"/>
                          <a:ea typeface="+mn-ea"/>
                          <a:cs typeface="+mn-cs"/>
                        </a:rPr>
                        <a:t>Pérez/Baez</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Guided Pathways Steering Committee</a:t>
                      </a:r>
                    </a:p>
                  </a:txBody>
                  <a:tcPr marL="6350" marR="6350" marT="6350" marB="0" anchor="ctr">
                    <a:lnL>
                      <a:noFill/>
                    </a:lnL>
                    <a:lnR>
                      <a:noFill/>
                    </a:lnR>
                    <a:lnT>
                      <a:noFill/>
                    </a:lnT>
                    <a:lnB>
                      <a:noFill/>
                    </a:lnB>
                  </a:tcPr>
                </a:tc>
                <a:extLst>
                  <a:ext uri="{0D108BD9-81ED-4DB2-BD59-A6C34878D82A}">
                    <a16:rowId xmlns:a16="http://schemas.microsoft.com/office/drawing/2014/main" val="3785041032"/>
                  </a:ext>
                </a:extLst>
              </a:tr>
            </a:tbl>
          </a:graphicData>
        </a:graphic>
      </p:graphicFrame>
    </p:spTree>
    <p:extLst>
      <p:ext uri="{BB962C8B-B14F-4D97-AF65-F5344CB8AC3E}">
        <p14:creationId xmlns:p14="http://schemas.microsoft.com/office/powerpoint/2010/main" val="222354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28499311"/>
              </p:ext>
            </p:extLst>
          </p:nvPr>
        </p:nvGraphicFramePr>
        <p:xfrm>
          <a:off x="664477" y="375854"/>
          <a:ext cx="10941986" cy="5158740"/>
        </p:xfrm>
        <a:graphic>
          <a:graphicData uri="http://schemas.openxmlformats.org/drawingml/2006/table">
            <a:tbl>
              <a:tblPr/>
              <a:tblGrid>
                <a:gridCol w="7880426">
                  <a:extLst>
                    <a:ext uri="{9D8B030D-6E8A-4147-A177-3AD203B41FA5}">
                      <a16:colId xmlns:a16="http://schemas.microsoft.com/office/drawing/2014/main" val="3053992775"/>
                    </a:ext>
                  </a:extLst>
                </a:gridCol>
                <a:gridCol w="101791">
                  <a:extLst>
                    <a:ext uri="{9D8B030D-6E8A-4147-A177-3AD203B41FA5}">
                      <a16:colId xmlns:a16="http://schemas.microsoft.com/office/drawing/2014/main" val="104016029"/>
                    </a:ext>
                  </a:extLst>
                </a:gridCol>
                <a:gridCol w="1614330">
                  <a:extLst>
                    <a:ext uri="{9D8B030D-6E8A-4147-A177-3AD203B41FA5}">
                      <a16:colId xmlns:a16="http://schemas.microsoft.com/office/drawing/2014/main" val="1756594535"/>
                    </a:ext>
                  </a:extLst>
                </a:gridCol>
                <a:gridCol w="1345439">
                  <a:extLst>
                    <a:ext uri="{9D8B030D-6E8A-4147-A177-3AD203B41FA5}">
                      <a16:colId xmlns:a16="http://schemas.microsoft.com/office/drawing/2014/main" val="171585407"/>
                    </a:ext>
                  </a:extLst>
                </a:gridCol>
              </a:tblGrid>
              <a:tr h="533400">
                <a:tc>
                  <a:txBody>
                    <a:bodyPr/>
                    <a:lstStyle/>
                    <a:p>
                      <a:pPr algn="l" fontAlgn="ctr"/>
                      <a:r>
                        <a:rPr lang="en-US" sz="2400" b="0" i="0" u="none" strike="noStrike">
                          <a:solidFill>
                            <a:srgbClr val="000000"/>
                          </a:solidFill>
                          <a:effectLst/>
                          <a:latin typeface="Calibri" panose="020F0502020204030204" pitchFamily="34" charset="0"/>
                        </a:rPr>
                        <a:t>Equity &amp; Antiracism:  Guided Pathways - building pathways from K-12 to careers</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a:t>
                      </a:r>
                      <a:r>
                        <a:rPr lang="en-US" sz="2000" b="0" i="0" u="none" strike="noStrike" dirty="0" smtClean="0">
                          <a:solidFill>
                            <a:srgbClr val="000000"/>
                          </a:solidFill>
                          <a:effectLst/>
                          <a:latin typeface="Calibri" panose="020F0502020204030204" pitchFamily="34" charset="0"/>
                        </a:rPr>
                        <a:t>Lead(s)</a:t>
                      </a:r>
                      <a:endParaRPr lang="en-US"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2426839497"/>
                  </a:ext>
                </a:extLst>
              </a:tr>
              <a:tr h="95250">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646362941"/>
                  </a:ext>
                </a:extLst>
              </a:tr>
              <a:tr h="3683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Calibri" panose="020F0502020204030204" pitchFamily="34" charset="0"/>
                        </a:rPr>
                        <a:t>PRIORITY ACTION </a:t>
                      </a:r>
                      <a:r>
                        <a:rPr lang="en-US" sz="1600" b="1" i="0" u="none" strike="noStrike" dirty="0" smtClean="0">
                          <a:solidFill>
                            <a:srgbClr val="000000"/>
                          </a:solidFill>
                          <a:effectLst/>
                          <a:latin typeface="Calibri" panose="020F0502020204030204" pitchFamily="34" charset="0"/>
                        </a:rPr>
                        <a:t>1: </a:t>
                      </a:r>
                      <a:r>
                        <a:rPr lang="en-US" sz="1600" b="0" i="0" u="none" strike="noStrike" dirty="0">
                          <a:solidFill>
                            <a:srgbClr val="000000"/>
                          </a:solidFill>
                          <a:effectLst/>
                          <a:latin typeface="Calibri" panose="020F0502020204030204" pitchFamily="34" charset="0"/>
                        </a:rPr>
                        <a:t>Develop dual </a:t>
                      </a:r>
                      <a:r>
                        <a:rPr lang="en-US" sz="1600" b="0" i="0" u="none" strike="noStrike" dirty="0">
                          <a:solidFill>
                            <a:schemeClr val="tx1"/>
                          </a:solidFill>
                          <a:effectLst/>
                          <a:latin typeface="Calibri" panose="020F0502020204030204" pitchFamily="34" charset="0"/>
                        </a:rPr>
                        <a:t>enrollment and early college </a:t>
                      </a:r>
                      <a:r>
                        <a:rPr lang="en-US" sz="1600" b="0" i="0" u="none" strike="noStrike" dirty="0" smtClean="0">
                          <a:solidFill>
                            <a:schemeClr val="tx1"/>
                          </a:solidFill>
                          <a:effectLst/>
                          <a:latin typeface="Calibri" panose="020F0502020204030204" pitchFamily="34" charset="0"/>
                        </a:rPr>
                        <a:t>courses and outreach </a:t>
                      </a:r>
                      <a:r>
                        <a:rPr lang="en-US" sz="1600" b="0" i="0" u="none" strike="noStrike" dirty="0">
                          <a:solidFill>
                            <a:schemeClr val="tx1"/>
                          </a:solidFill>
                          <a:effectLst/>
                          <a:latin typeface="Calibri" panose="020F0502020204030204" pitchFamily="34" charset="0"/>
                        </a:rPr>
                        <a:t>campaigns </a:t>
                      </a:r>
                      <a:r>
                        <a:rPr lang="en-US" sz="1600" b="0" i="0" u="none" strike="noStrike" dirty="0" smtClean="0">
                          <a:solidFill>
                            <a:schemeClr val="tx1"/>
                          </a:solidFill>
                          <a:effectLst/>
                          <a:latin typeface="Calibri" panose="020F0502020204030204" pitchFamily="34" charset="0"/>
                        </a:rPr>
                        <a:t>to </a:t>
                      </a:r>
                      <a:r>
                        <a:rPr lang="en-US" sz="1600" b="0" i="0" u="none" strike="noStrike" dirty="0">
                          <a:solidFill>
                            <a:schemeClr val="tx1"/>
                          </a:solidFill>
                          <a:effectLst/>
                          <a:latin typeface="Calibri" panose="020F0502020204030204" pitchFamily="34" charset="0"/>
                        </a:rPr>
                        <a:t>match the needs of our feeder school districts with high concentrations of Black, Indigenous and People of Color communities. </a:t>
                      </a:r>
                      <a:r>
                        <a:rPr lang="en-US" sz="1600" b="0" i="0" u="none" strike="noStrike" dirty="0" smtClean="0">
                          <a:solidFill>
                            <a:schemeClr val="tx1"/>
                          </a:solidFill>
                          <a:effectLst/>
                          <a:latin typeface="Calibri" panose="020F0502020204030204" pitchFamily="34" charset="0"/>
                        </a:rPr>
                        <a:t>Orient more Cañada, K-12 and community partners about the benefits of early college experiences and scale</a:t>
                      </a:r>
                      <a:r>
                        <a:rPr lang="en-US" sz="1600" b="0" i="0" u="none" strike="noStrike" baseline="0" dirty="0" smtClean="0">
                          <a:solidFill>
                            <a:schemeClr val="tx1"/>
                          </a:solidFill>
                          <a:effectLst/>
                          <a:latin typeface="Calibri" panose="020F0502020204030204" pitchFamily="34" charset="0"/>
                        </a:rPr>
                        <a:t> </a:t>
                      </a:r>
                      <a:r>
                        <a:rPr lang="en-US" sz="1600" b="0" i="0" u="none" strike="noStrike" dirty="0" smtClean="0">
                          <a:solidFill>
                            <a:schemeClr val="tx1"/>
                          </a:solidFill>
                          <a:effectLst/>
                          <a:latin typeface="Calibri" panose="020F0502020204030204" pitchFamily="34" charset="0"/>
                        </a:rPr>
                        <a:t>dual enrollment course taking opportunities during all terms, including summer. Consider more on-campus cohorts of high school students during summer term. </a:t>
                      </a:r>
                      <a:endParaRPr lang="en-US" sz="1600" b="0" i="0" u="none" strike="sngStrike" dirty="0" smtClean="0">
                        <a:solidFill>
                          <a:schemeClr val="tx1"/>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Pérez/Robinson</a:t>
                      </a:r>
                    </a:p>
                  </a:txBody>
                  <a:tcPr marL="6350" marR="6350" marT="6350" marB="0" anchor="ctr">
                    <a:lnL>
                      <a:noFill/>
                    </a:lnL>
                    <a:lnR>
                      <a:noFill/>
                    </a:lnR>
                    <a:lnT>
                      <a:noFill/>
                    </a:lnT>
                    <a:lnB>
                      <a:noFill/>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Guided Pathways Steering Committee</a:t>
                      </a:r>
                    </a:p>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279043522"/>
                  </a:ext>
                </a:extLst>
              </a:tr>
              <a:tr h="95250">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4280279"/>
                  </a:ext>
                </a:extLst>
              </a:tr>
              <a:tr h="687747">
                <a:tc>
                  <a:txBody>
                    <a:bodyPr/>
                    <a:lstStyle/>
                    <a:p>
                      <a:pPr algn="l" fontAlgn="b"/>
                      <a:r>
                        <a:rPr lang="en-US" sz="1600" b="1" i="0" u="none" strike="noStrike" dirty="0" smtClean="0">
                          <a:solidFill>
                            <a:srgbClr val="000000"/>
                          </a:solidFill>
                          <a:effectLst/>
                          <a:latin typeface="Calibri" panose="020F0502020204030204" pitchFamily="34" charset="0"/>
                        </a:rPr>
                        <a:t>PRIORITY</a:t>
                      </a:r>
                      <a:r>
                        <a:rPr lang="en-US" sz="1600" b="1" i="0" u="none" strike="noStrike" baseline="0" dirty="0" smtClean="0">
                          <a:solidFill>
                            <a:srgbClr val="000000"/>
                          </a:solidFill>
                          <a:effectLst/>
                          <a:latin typeface="Calibri" panose="020F0502020204030204" pitchFamily="34" charset="0"/>
                        </a:rPr>
                        <a:t> ACTION 2: </a:t>
                      </a:r>
                      <a:r>
                        <a:rPr lang="en-US" sz="1600" b="0" i="0" u="none" strike="noStrike" dirty="0" smtClean="0">
                          <a:solidFill>
                            <a:srgbClr val="000000"/>
                          </a:solidFill>
                          <a:effectLst/>
                          <a:latin typeface="Calibri" panose="020F0502020204030204" pitchFamily="34" charset="0"/>
                        </a:rPr>
                        <a:t>In each Interest Area,</a:t>
                      </a:r>
                      <a:r>
                        <a:rPr lang="en-US" sz="1600" b="0" i="0" u="none" strike="noStrike" baseline="0" dirty="0" smtClean="0">
                          <a:solidFill>
                            <a:srgbClr val="000000"/>
                          </a:solidFill>
                          <a:effectLst/>
                          <a:latin typeface="Calibri" panose="020F0502020204030204" pitchFamily="34" charset="0"/>
                        </a:rPr>
                        <a:t> e</a:t>
                      </a:r>
                      <a:r>
                        <a:rPr lang="en-US" sz="1600" b="0" i="0" u="none" strike="noStrike" dirty="0" smtClean="0">
                          <a:solidFill>
                            <a:srgbClr val="000000"/>
                          </a:solidFill>
                          <a:effectLst/>
                          <a:latin typeface="Calibri" panose="020F0502020204030204" pitchFamily="34" charset="0"/>
                        </a:rPr>
                        <a:t>stablish specific career exploration opportunities and orientation for students at each </a:t>
                      </a:r>
                      <a:r>
                        <a:rPr lang="en-US" sz="1600" b="0" i="0" u="none" strike="noStrike" dirty="0" smtClean="0">
                          <a:solidFill>
                            <a:schemeClr val="tx1"/>
                          </a:solidFill>
                          <a:effectLst/>
                          <a:latin typeface="Calibri" panose="020F0502020204030204" pitchFamily="34" charset="0"/>
                        </a:rPr>
                        <a:t>step of their journey so that they can refine their program of study and educational goals. Collaborate with the FYE Work Group</a:t>
                      </a:r>
                      <a:r>
                        <a:rPr lang="en-US" sz="1600" b="0" i="0" u="none" strike="noStrike" baseline="0" dirty="0" smtClean="0">
                          <a:solidFill>
                            <a:schemeClr val="tx1"/>
                          </a:solidFill>
                          <a:effectLst/>
                          <a:latin typeface="Calibri" panose="020F0502020204030204" pitchFamily="34" charset="0"/>
                        </a:rPr>
                        <a:t> Work Group in order to incorporate career exploration into the students’ First Year Experience.</a:t>
                      </a:r>
                      <a:endParaRPr lang="en-US" sz="1600" b="0" i="0" u="none" strike="noStrike" dirty="0" smtClean="0">
                        <a:solidFill>
                          <a:schemeClr val="tx1"/>
                        </a:solidFill>
                        <a:effectLst/>
                        <a:latin typeface="Calibri" panose="020F0502020204030204" pitchFamily="34" charset="0"/>
                      </a:endParaRPr>
                    </a:p>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smtClean="0">
                          <a:solidFill>
                            <a:srgbClr val="000000"/>
                          </a:solidFill>
                          <a:effectLst/>
                          <a:latin typeface="Calibri" panose="020F0502020204030204" pitchFamily="34" charset="0"/>
                        </a:rPr>
                        <a:t>Pérez/Lacefield</a:t>
                      </a: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Guided Pathways Steering Committee</a:t>
                      </a:r>
                    </a:p>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198263454"/>
                  </a:ext>
                </a:extLst>
              </a:tr>
              <a:tr h="687747">
                <a:tc>
                  <a:txBody>
                    <a:bodyPr/>
                    <a:lstStyle/>
                    <a:p>
                      <a:pPr algn="l" fontAlgn="b"/>
                      <a:r>
                        <a:rPr lang="en-US" sz="1600" b="1" i="0" u="none" strike="noStrike" dirty="0">
                          <a:solidFill>
                            <a:srgbClr val="000000"/>
                          </a:solidFill>
                          <a:effectLst/>
                          <a:latin typeface="Calibri" panose="020F0502020204030204" pitchFamily="34" charset="0"/>
                        </a:rPr>
                        <a:t>PRIORITY ACTION 3</a:t>
                      </a:r>
                      <a:r>
                        <a:rPr lang="en-US" sz="1600" b="0" i="0" u="none" strike="noStrike" dirty="0">
                          <a:solidFill>
                            <a:srgbClr val="000000"/>
                          </a:solidFill>
                          <a:effectLst/>
                          <a:latin typeface="Calibri" panose="020F0502020204030204" pitchFamily="34" charset="0"/>
                        </a:rPr>
                        <a:t>: </a:t>
                      </a:r>
                      <a:r>
                        <a:rPr lang="en-US" sz="1600" b="0" i="0" u="none" strike="noStrike" kern="1200" dirty="0" smtClean="0">
                          <a:solidFill>
                            <a:srgbClr val="000000"/>
                          </a:solidFill>
                          <a:effectLst/>
                          <a:latin typeface="Calibri" panose="020F0502020204030204" pitchFamily="34" charset="0"/>
                          <a:ea typeface="+mn-ea"/>
                          <a:cs typeface="+mn-cs"/>
                        </a:rPr>
                        <a:t>Help </a:t>
                      </a:r>
                      <a:r>
                        <a:rPr lang="en-US" sz="1600" b="0" i="0" u="none" strike="noStrike" kern="1200" dirty="0" smtClean="0">
                          <a:solidFill>
                            <a:srgbClr val="000000"/>
                          </a:solidFill>
                          <a:effectLst/>
                          <a:latin typeface="Calibri" panose="020F0502020204030204" pitchFamily="34" charset="0"/>
                          <a:ea typeface="+mn-ea"/>
                          <a:cs typeface="+mn-cs"/>
                        </a:rPr>
                        <a:t>students document their learning for employers and universities through portfolios and other means beyond transcripts. Support the broad adoption of faculty across Interest Areas of promising practices. Connect with the Transfer Center and the Career Center to help students convey to 4-year schools and employers the skills they have developed.</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Guided Pathways Steering Committee</a:t>
                      </a:r>
                    </a:p>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3710505026"/>
                  </a:ext>
                </a:extLst>
              </a:tr>
            </a:tbl>
          </a:graphicData>
        </a:graphic>
      </p:graphicFrame>
    </p:spTree>
    <p:extLst>
      <p:ext uri="{BB962C8B-B14F-4D97-AF65-F5344CB8AC3E}">
        <p14:creationId xmlns:p14="http://schemas.microsoft.com/office/powerpoint/2010/main" val="3607724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34667264"/>
              </p:ext>
            </p:extLst>
          </p:nvPr>
        </p:nvGraphicFramePr>
        <p:xfrm>
          <a:off x="471639" y="1240912"/>
          <a:ext cx="11203804" cy="4997905"/>
        </p:xfrm>
        <a:graphic>
          <a:graphicData uri="http://schemas.openxmlformats.org/drawingml/2006/table">
            <a:tbl>
              <a:tblPr/>
              <a:tblGrid>
                <a:gridCol w="7817224">
                  <a:extLst>
                    <a:ext uri="{9D8B030D-6E8A-4147-A177-3AD203B41FA5}">
                      <a16:colId xmlns:a16="http://schemas.microsoft.com/office/drawing/2014/main" val="1236705086"/>
                    </a:ext>
                  </a:extLst>
                </a:gridCol>
                <a:gridCol w="217902">
                  <a:extLst>
                    <a:ext uri="{9D8B030D-6E8A-4147-A177-3AD203B41FA5}">
                      <a16:colId xmlns:a16="http://schemas.microsoft.com/office/drawing/2014/main" val="2638350729"/>
                    </a:ext>
                  </a:extLst>
                </a:gridCol>
                <a:gridCol w="1775255">
                  <a:extLst>
                    <a:ext uri="{9D8B030D-6E8A-4147-A177-3AD203B41FA5}">
                      <a16:colId xmlns:a16="http://schemas.microsoft.com/office/drawing/2014/main" val="2908142558"/>
                    </a:ext>
                  </a:extLst>
                </a:gridCol>
                <a:gridCol w="1393423">
                  <a:extLst>
                    <a:ext uri="{9D8B030D-6E8A-4147-A177-3AD203B41FA5}">
                      <a16:colId xmlns:a16="http://schemas.microsoft.com/office/drawing/2014/main" val="3453617305"/>
                    </a:ext>
                  </a:extLst>
                </a:gridCol>
              </a:tblGrid>
              <a:tr h="762916">
                <a:tc>
                  <a:txBody>
                    <a:bodyPr/>
                    <a:lstStyle/>
                    <a:p>
                      <a:pPr algn="l" fontAlgn="ctr"/>
                      <a:r>
                        <a:rPr lang="en-US" sz="2400" b="0" i="0" u="none" strike="noStrike">
                          <a:solidFill>
                            <a:srgbClr val="000000"/>
                          </a:solidFill>
                          <a:effectLst/>
                          <a:latin typeface="Calibri" panose="020F0502020204030204" pitchFamily="34" charset="0"/>
                        </a:rPr>
                        <a:t>Equity &amp; Antiracism:  Strategic Enrollment Management</a:t>
                      </a:r>
                    </a:p>
                  </a:txBody>
                  <a:tcPr marL="6350" marR="6350" marT="6350" marB="0" anchor="ctr">
                    <a:lnL>
                      <a:noFill/>
                    </a:lnL>
                    <a:lnR>
                      <a:noFill/>
                    </a:lnR>
                    <a:lnT>
                      <a:noFill/>
                    </a:lnT>
                    <a:lnB>
                      <a:noFill/>
                    </a:lnB>
                    <a:solidFill>
                      <a:srgbClr val="E7E6E6"/>
                    </a:solid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Administrative Lead</a:t>
                      </a:r>
                    </a:p>
                  </a:txBody>
                  <a:tcPr marL="6350" marR="6350" marT="6350" marB="0" anchor="ctr">
                    <a:lnL>
                      <a:noFill/>
                    </a:lnL>
                    <a:lnR>
                      <a:noFill/>
                    </a:lnR>
                    <a:lnT>
                      <a:noFill/>
                    </a:lnT>
                    <a:lnB>
                      <a:noFill/>
                    </a:lnB>
                    <a:solidFill>
                      <a:srgbClr val="E7E6E6"/>
                    </a:solidFill>
                  </a:tcPr>
                </a:tc>
                <a:tc>
                  <a:txBody>
                    <a:bodyPr/>
                    <a:lstStyle/>
                    <a:p>
                      <a:pPr algn="ctr" fontAlgn="ctr"/>
                      <a:r>
                        <a:rPr lang="en-US" sz="2000" b="0" i="0" u="none" strike="noStrike" dirty="0">
                          <a:solidFill>
                            <a:srgbClr val="000000"/>
                          </a:solidFill>
                          <a:effectLst/>
                          <a:latin typeface="Calibri" panose="020F0502020204030204" pitchFamily="34" charset="0"/>
                        </a:rPr>
                        <a:t>Council/ Committee</a:t>
                      </a:r>
                    </a:p>
                  </a:txBody>
                  <a:tcPr marL="6350" marR="6350" marT="6350" marB="0" anchor="ctr">
                    <a:lnL>
                      <a:noFill/>
                    </a:lnL>
                    <a:lnR>
                      <a:noFill/>
                    </a:lnR>
                    <a:lnT>
                      <a:noFill/>
                    </a:lnT>
                    <a:lnB>
                      <a:noFill/>
                    </a:lnB>
                    <a:solidFill>
                      <a:srgbClr val="E7E6E6"/>
                    </a:solidFill>
                  </a:tcPr>
                </a:tc>
                <a:extLst>
                  <a:ext uri="{0D108BD9-81ED-4DB2-BD59-A6C34878D82A}">
                    <a16:rowId xmlns:a16="http://schemas.microsoft.com/office/drawing/2014/main" val="1711888648"/>
                  </a:ext>
                </a:extLst>
              </a:tr>
              <a:tr h="309886">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704986576"/>
                  </a:ext>
                </a:extLst>
              </a:tr>
              <a:tr h="1215947">
                <a:tc>
                  <a:txBody>
                    <a:bodyPr/>
                    <a:lstStyle/>
                    <a:p>
                      <a:pPr marL="0" algn="l" defTabSz="914400" rtl="0" eaLnBrk="1" fontAlgn="b" latinLnBrk="0" hangingPunct="1"/>
                      <a:r>
                        <a:rPr lang="en-US" sz="1600" b="1" i="0" u="none" strike="noStrike" dirty="0">
                          <a:solidFill>
                            <a:srgbClr val="000000"/>
                          </a:solidFill>
                          <a:effectLst/>
                          <a:latin typeface="Calibri" panose="020F0502020204030204" pitchFamily="34" charset="0"/>
                        </a:rPr>
                        <a:t>PRIORITY ACTION 1: </a:t>
                      </a:r>
                      <a:r>
                        <a:rPr lang="en-US" sz="1600" b="0" i="0" u="none" strike="noStrike" dirty="0">
                          <a:solidFill>
                            <a:srgbClr val="000000"/>
                          </a:solidFill>
                          <a:effectLst/>
                          <a:latin typeface="Calibri" panose="020F0502020204030204" pitchFamily="34" charset="0"/>
                        </a:rPr>
                        <a:t>Create a student-first course schedule that creates course taking options and flexibility (and reduces course conflicts so that students can get the courses they need). Explore course modality </a:t>
                      </a:r>
                      <a:r>
                        <a:rPr lang="en-US" sz="1600" b="0" i="0" u="none" strike="noStrike" kern="1200" dirty="0">
                          <a:solidFill>
                            <a:srgbClr val="000000"/>
                          </a:solidFill>
                          <a:effectLst/>
                          <a:latin typeface="Calibri" panose="020F0502020204030204" pitchFamily="34" charset="0"/>
                          <a:ea typeface="+mn-ea"/>
                          <a:cs typeface="+mn-cs"/>
                        </a:rPr>
                        <a:t>choices; </a:t>
                      </a:r>
                      <a:r>
                        <a:rPr lang="en-US" sz="1600" b="0" i="0" u="none" strike="noStrike" kern="1200" dirty="0" smtClean="0">
                          <a:solidFill>
                            <a:srgbClr val="000000"/>
                          </a:solidFill>
                          <a:effectLst/>
                          <a:latin typeface="Calibri" panose="020F0502020204030204" pitchFamily="34" charset="0"/>
                          <a:ea typeface="+mn-ea"/>
                          <a:cs typeface="+mn-cs"/>
                        </a:rPr>
                        <a:t>explore offering short-term sessions (such as </a:t>
                      </a:r>
                      <a:r>
                        <a:rPr lang="en-US" sz="1600" b="0" i="0" u="none" strike="noStrike" kern="1200" dirty="0">
                          <a:solidFill>
                            <a:srgbClr val="000000"/>
                          </a:solidFill>
                          <a:effectLst/>
                          <a:latin typeface="Calibri" panose="020F0502020204030204" pitchFamily="34" charset="0"/>
                          <a:ea typeface="+mn-ea"/>
                          <a:cs typeface="+mn-cs"/>
                        </a:rPr>
                        <a:t>8-week </a:t>
                      </a:r>
                      <a:r>
                        <a:rPr lang="en-US" sz="1600" b="0" i="0" u="none" strike="noStrike" kern="1200" dirty="0" smtClean="0">
                          <a:solidFill>
                            <a:srgbClr val="000000"/>
                          </a:solidFill>
                          <a:effectLst/>
                          <a:latin typeface="Calibri" panose="020F0502020204030204" pitchFamily="34" charset="0"/>
                          <a:ea typeface="+mn-ea"/>
                          <a:cs typeface="+mn-cs"/>
                        </a:rPr>
                        <a:t>sessions) </a:t>
                      </a:r>
                      <a:r>
                        <a:rPr lang="en-US" sz="1600" b="0" i="0" u="none" strike="noStrike" kern="1200" dirty="0">
                          <a:solidFill>
                            <a:srgbClr val="000000"/>
                          </a:solidFill>
                          <a:effectLst/>
                          <a:latin typeface="Calibri" panose="020F0502020204030204" pitchFamily="34" charset="0"/>
                          <a:ea typeface="+mn-ea"/>
                          <a:cs typeface="+mn-cs"/>
                        </a:rPr>
                        <a:t>per </a:t>
                      </a:r>
                      <a:r>
                        <a:rPr lang="en-US" sz="1600" b="0" i="0" u="none" strike="noStrike" kern="1200" dirty="0" smtClean="0">
                          <a:solidFill>
                            <a:srgbClr val="000000"/>
                          </a:solidFill>
                          <a:effectLst/>
                          <a:latin typeface="Calibri" panose="020F0502020204030204" pitchFamily="34" charset="0"/>
                          <a:ea typeface="+mn-ea"/>
                          <a:cs typeface="+mn-cs"/>
                        </a:rPr>
                        <a:t>term; explore offering more courses on Fridays and Saturdays that can serve cohorts of students.  Consider Student Educational Plans to forecast course demand.</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dirty="0" err="1">
                          <a:solidFill>
                            <a:srgbClr val="000000"/>
                          </a:solidFill>
                          <a:effectLst/>
                          <a:latin typeface="Calibri" panose="020F0502020204030204" pitchFamily="34" charset="0"/>
                        </a:rPr>
                        <a:t>iDeans</a:t>
                      </a:r>
                      <a:r>
                        <a:rPr lang="en-US" sz="1600" b="0" i="0" u="none" strike="noStrike" dirty="0">
                          <a:solidFill>
                            <a:srgbClr val="000000"/>
                          </a:solidFill>
                          <a:effectLst/>
                          <a:latin typeface="Calibri" panose="020F0502020204030204" pitchFamily="34" charset="0"/>
                        </a:rPr>
                        <a:t>  + </a:t>
                      </a:r>
                      <a:r>
                        <a:rPr lang="en-US" sz="1600" b="0" i="0" u="none" strike="noStrike" dirty="0" smtClean="0">
                          <a:solidFill>
                            <a:srgbClr val="000000"/>
                          </a:solidFill>
                          <a:effectLst/>
                          <a:latin typeface="Calibri" panose="020F0502020204030204" pitchFamily="34" charset="0"/>
                        </a:rPr>
                        <a:t>District Academic</a:t>
                      </a:r>
                      <a:r>
                        <a:rPr lang="en-US" sz="1600" b="0" i="0" u="none" strike="noStrike" baseline="0" dirty="0" smtClean="0">
                          <a:solidFill>
                            <a:srgbClr val="000000"/>
                          </a:solidFill>
                          <a:effectLst/>
                          <a:latin typeface="Calibri" panose="020F0502020204030204" pitchFamily="34" charset="0"/>
                        </a:rPr>
                        <a:t> Senate, AFT </a:t>
                      </a: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3548197855"/>
                  </a:ext>
                </a:extLst>
              </a:tr>
              <a:tr h="309886">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4280864348"/>
                  </a:ext>
                </a:extLst>
              </a:tr>
              <a:tr h="913927">
                <a:tc>
                  <a:txBody>
                    <a:bodyPr/>
                    <a:lstStyle/>
                    <a:p>
                      <a:pPr algn="l" fontAlgn="b"/>
                      <a:r>
                        <a:rPr lang="en-US" sz="1600" b="1" i="0" u="none" strike="noStrike" dirty="0">
                          <a:solidFill>
                            <a:srgbClr val="000000"/>
                          </a:solidFill>
                          <a:effectLst/>
                          <a:latin typeface="Calibri" panose="020F0502020204030204" pitchFamily="34" charset="0"/>
                        </a:rPr>
                        <a:t>PRIORITY ACTION 2: </a:t>
                      </a:r>
                      <a:r>
                        <a:rPr lang="en-US" sz="1600" b="0" i="0" u="none" strike="noStrike" dirty="0">
                          <a:solidFill>
                            <a:srgbClr val="000000"/>
                          </a:solidFill>
                          <a:effectLst/>
                          <a:latin typeface="Calibri" panose="020F0502020204030204" pitchFamily="34" charset="0"/>
                        </a:rPr>
                        <a:t>C</a:t>
                      </a:r>
                      <a:r>
                        <a:rPr lang="en-US" sz="1600" b="0" i="0" u="none" strike="noStrike" kern="1200" dirty="0">
                          <a:solidFill>
                            <a:srgbClr val="000000"/>
                          </a:solidFill>
                          <a:effectLst/>
                          <a:latin typeface="Calibri" panose="020F0502020204030204" pitchFamily="34" charset="0"/>
                          <a:ea typeface="+mn-ea"/>
                          <a:cs typeface="+mn-cs"/>
                        </a:rPr>
                        <a:t>reate more degree and certificate programs available nights, weekends, and </a:t>
                      </a:r>
                      <a:r>
                        <a:rPr lang="en-US" sz="1600" b="0" i="0" u="none" strike="noStrike" kern="1200" dirty="0" smtClean="0">
                          <a:solidFill>
                            <a:srgbClr val="000000"/>
                          </a:solidFill>
                          <a:effectLst/>
                          <a:latin typeface="Calibri" panose="020F0502020204030204" pitchFamily="34" charset="0"/>
                          <a:ea typeface="+mn-ea"/>
                          <a:cs typeface="+mn-cs"/>
                        </a:rPr>
                        <a:t>in a variety of instructional modalities for </a:t>
                      </a:r>
                      <a:r>
                        <a:rPr lang="en-US" sz="1600" b="0" i="0" u="none" strike="noStrike" kern="1200" dirty="0">
                          <a:solidFill>
                            <a:srgbClr val="000000"/>
                          </a:solidFill>
                          <a:effectLst/>
                          <a:latin typeface="Calibri" panose="020F0502020204030204" pitchFamily="34" charset="0"/>
                          <a:ea typeface="+mn-ea"/>
                          <a:cs typeface="+mn-cs"/>
                        </a:rPr>
                        <a:t>cohorts of students who we support like we do College for Working Adults </a:t>
                      </a:r>
                      <a:r>
                        <a:rPr lang="en-US" sz="1600" b="0" i="0" u="none" strike="noStrike" kern="1200" dirty="0" smtClean="0">
                          <a:solidFill>
                            <a:srgbClr val="000000"/>
                          </a:solidFill>
                          <a:effectLst/>
                          <a:latin typeface="Calibri" panose="020F0502020204030204" pitchFamily="34" charset="0"/>
                          <a:ea typeface="+mn-ea"/>
                          <a:cs typeface="+mn-cs"/>
                        </a:rPr>
                        <a:t>students. Identify and align degree and/or certificate programs and courses to the California Virtual Campus (CVC) standard in order to offer them via the CVC in the future. </a:t>
                      </a:r>
                      <a:endParaRPr lang="en-US" sz="1600" b="0" i="0" u="none" strike="noStrike" kern="1200" dirty="0">
                        <a:solidFill>
                          <a:srgbClr val="000000"/>
                        </a:solidFill>
                        <a:effectLst/>
                        <a:latin typeface="Calibri" panose="020F0502020204030204" pitchFamily="34" charset="0"/>
                        <a:ea typeface="+mn-ea"/>
                        <a:cs typeface="+mn-cs"/>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Robinson</a:t>
                      </a:r>
                    </a:p>
                  </a:txBody>
                  <a:tcPr marL="6350" marR="6350" marT="6350" marB="0" anchor="ctr">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iDeans  + ?</a:t>
                      </a:r>
                    </a:p>
                  </a:txBody>
                  <a:tcPr marL="6350" marR="6350" marT="6350" marB="0" anchor="ctr">
                    <a:lnL>
                      <a:noFill/>
                    </a:lnL>
                    <a:lnR>
                      <a:noFill/>
                    </a:lnR>
                    <a:lnT>
                      <a:noFill/>
                    </a:lnT>
                    <a:lnB>
                      <a:noFill/>
                    </a:lnB>
                  </a:tcPr>
                </a:tc>
                <a:extLst>
                  <a:ext uri="{0D108BD9-81ED-4DB2-BD59-A6C34878D82A}">
                    <a16:rowId xmlns:a16="http://schemas.microsoft.com/office/drawing/2014/main" val="417574183"/>
                  </a:ext>
                </a:extLst>
              </a:tr>
              <a:tr h="153917">
                <a:tc>
                  <a:txBody>
                    <a:bodyPr/>
                    <a:lstStyle/>
                    <a:p>
                      <a:pPr algn="l" fontAlgn="b"/>
                      <a:endParaRPr lang="en-US"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ctr" fontAlgn="ctr"/>
                      <a:endParaRPr lang="en-US" sz="1600" b="0" i="0" u="none" strike="noStrike">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619974774"/>
                  </a:ext>
                </a:extLst>
              </a:tr>
              <a:tr h="913927">
                <a:tc>
                  <a:txBody>
                    <a:bodyPr/>
                    <a:lstStyle/>
                    <a:p>
                      <a:pPr algn="l" fontAlgn="b"/>
                      <a:r>
                        <a:rPr lang="en-US" sz="1600" b="1" i="0" u="none" strike="noStrike" dirty="0" smtClean="0">
                          <a:solidFill>
                            <a:srgbClr val="000000"/>
                          </a:solidFill>
                          <a:effectLst/>
                          <a:latin typeface="Calibri" panose="020F0502020204030204" pitchFamily="34" charset="0"/>
                        </a:rPr>
                        <a:t>RIORITY </a:t>
                      </a:r>
                      <a:r>
                        <a:rPr lang="en-US" sz="1600" b="1" i="0" u="none" strike="noStrike" dirty="0">
                          <a:solidFill>
                            <a:srgbClr val="000000"/>
                          </a:solidFill>
                          <a:effectLst/>
                          <a:latin typeface="Calibri" panose="020F0502020204030204" pitchFamily="34" charset="0"/>
                        </a:rPr>
                        <a:t>ACTION 3</a:t>
                      </a:r>
                      <a:r>
                        <a:rPr lang="en-US" sz="1600" b="0" i="0" u="none" strike="noStrike" dirty="0">
                          <a:solidFill>
                            <a:srgbClr val="000000"/>
                          </a:solidFill>
                          <a:effectLst/>
                          <a:latin typeface="Calibri" panose="020F0502020204030204" pitchFamily="34" charset="0"/>
                        </a:rPr>
                        <a:t>: Bolster our ability to increase the number of our home campus students who receive Pell grants.  (We have about 2500 CCPG B students (2500 low income students) yet only 800 receive Pell grants).</a:t>
                      </a:r>
                    </a:p>
                  </a:txBody>
                  <a:tcPr marL="6350" marR="6350" marT="6350" marB="0" anchor="ctr">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US" sz="1600" b="0" i="0" u="none" strike="noStrike">
                          <a:solidFill>
                            <a:srgbClr val="000000"/>
                          </a:solidFill>
                          <a:effectLst/>
                          <a:latin typeface="Calibri" panose="020F0502020204030204" pitchFamily="34" charset="0"/>
                        </a:rPr>
                        <a:t>Pérez</a:t>
                      </a:r>
                    </a:p>
                  </a:txBody>
                  <a:tcPr marL="6350" marR="6350" marT="6350" marB="0" anchor="ctr">
                    <a:lnL>
                      <a:noFill/>
                    </a:lnL>
                    <a:lnR>
                      <a:noFill/>
                    </a:lnR>
                    <a:lnT>
                      <a:noFill/>
                    </a:lnT>
                    <a:lnB>
                      <a:noFill/>
                    </a:lnB>
                  </a:tcPr>
                </a:tc>
                <a:tc>
                  <a:txBody>
                    <a:bodyPr/>
                    <a:lstStyle/>
                    <a:p>
                      <a:pPr algn="ctr" fontAlgn="ctr"/>
                      <a:r>
                        <a:rPr lang="en-US" sz="1600" b="0" i="0" u="none" strike="noStrike" dirty="0">
                          <a:solidFill>
                            <a:srgbClr val="000000"/>
                          </a:solidFill>
                          <a:effectLst/>
                          <a:latin typeface="Calibri" panose="020F0502020204030204" pitchFamily="34" charset="0"/>
                        </a:rPr>
                        <a:t>SSPC</a:t>
                      </a:r>
                    </a:p>
                  </a:txBody>
                  <a:tcPr marL="6350" marR="6350" marT="6350" marB="0" anchor="ctr">
                    <a:lnL>
                      <a:noFill/>
                    </a:lnL>
                    <a:lnR>
                      <a:noFill/>
                    </a:lnR>
                    <a:lnT>
                      <a:noFill/>
                    </a:lnT>
                    <a:lnB>
                      <a:noFill/>
                    </a:lnB>
                  </a:tcPr>
                </a:tc>
                <a:extLst>
                  <a:ext uri="{0D108BD9-81ED-4DB2-BD59-A6C34878D82A}">
                    <a16:rowId xmlns:a16="http://schemas.microsoft.com/office/drawing/2014/main" val="2400176627"/>
                  </a:ext>
                </a:extLst>
              </a:tr>
            </a:tbl>
          </a:graphicData>
        </a:graphic>
      </p:graphicFrame>
    </p:spTree>
    <p:extLst>
      <p:ext uri="{BB962C8B-B14F-4D97-AF65-F5344CB8AC3E}">
        <p14:creationId xmlns:p14="http://schemas.microsoft.com/office/powerpoint/2010/main" val="782502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D16DA1-AAF2-4C66-8650-9E47B068E2FE}">
  <ds:schemaRefs>
    <ds:schemaRef ds:uri="http://schemas.microsoft.com/sharepoint/v3/contenttype/forms"/>
  </ds:schemaRefs>
</ds:datastoreItem>
</file>

<file path=customXml/itemProps2.xml><?xml version="1.0" encoding="utf-8"?>
<ds:datastoreItem xmlns:ds="http://schemas.openxmlformats.org/officeDocument/2006/customXml" ds:itemID="{010E898E-794C-4BF8-B972-4B7106B69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7249CA-6692-436A-A382-F031B3EA63D1}">
  <ds:schemaRefs>
    <ds:schemaRef ds:uri="http://schemas.microsoft.com/office/2006/documentManagement/types"/>
    <ds:schemaRef ds:uri="2bc55ecc-363e-43e9-bfac-4ba2e86f45ee"/>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dcmitype/"/>
    <ds:schemaRef ds:uri="bb5bbb0b-6c89-44d7-be61-0adfe653f98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2244</TotalTime>
  <Words>1062</Words>
  <Application>Microsoft Office PowerPoint</Application>
  <PresentationFormat>Widescreen</PresentationFormat>
  <Paragraphs>110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Franklin Gothic Book</vt:lpstr>
      <vt:lpstr>Trebuchet MS</vt:lpstr>
      <vt:lpstr>Office Theme</vt:lpstr>
      <vt:lpstr>Annual (operational) Plan for 2021-22</vt:lpstr>
      <vt:lpstr>The College Annual Plan</vt:lpstr>
      <vt:lpstr>PowerPoint Presentation</vt:lpstr>
      <vt:lpstr>PowerPoint Presentation</vt:lpstr>
      <vt:lpstr>Proposed priority…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(operational) Plan for 2020-21</dc:title>
  <dc:creator>Engel, Karen</dc:creator>
  <cp:lastModifiedBy>Engel, Karen</cp:lastModifiedBy>
  <cp:revision>23</cp:revision>
  <dcterms:created xsi:type="dcterms:W3CDTF">2020-09-11T18:22:26Z</dcterms:created>
  <dcterms:modified xsi:type="dcterms:W3CDTF">2022-01-05T19:40:53Z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