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8" r:id="rId6"/>
    <p:sldId id="269" r:id="rId7"/>
    <p:sldId id="270" r:id="rId8"/>
    <p:sldId id="272" r:id="rId9"/>
    <p:sldId id="275" r:id="rId10"/>
    <p:sldId id="273" r:id="rId11"/>
    <p:sldId id="274" r:id="rId12"/>
    <p:sldId id="27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68" autoAdjust="0"/>
    <p:restoredTop sz="94660"/>
  </p:normalViewPr>
  <p:slideViewPr>
    <p:cSldViewPr snapToGrid="0">
      <p:cViewPr varScale="1">
        <p:scale>
          <a:sx n="90" d="100"/>
          <a:sy n="90" d="100"/>
        </p:scale>
        <p:origin x="984"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ED39F8-5584-484C-A85E-CA38DFF61CFA}" type="doc">
      <dgm:prSet loTypeId="urn:microsoft.com/office/officeart/2005/8/layout/vList5" loCatId="list" qsTypeId="urn:microsoft.com/office/officeart/2005/8/quickstyle/simple1" qsCatId="simple" csTypeId="urn:microsoft.com/office/officeart/2005/8/colors/colorful5" csCatId="colorful" phldr="1"/>
      <dgm:spPr/>
      <dgm:t>
        <a:bodyPr/>
        <a:lstStyle/>
        <a:p>
          <a:endParaRPr lang="en-US"/>
        </a:p>
      </dgm:t>
    </dgm:pt>
    <dgm:pt modelId="{7A5BBE2B-DF20-4E8D-8250-A00E544F18B0}">
      <dgm:prSet phldrT="[Text]"/>
      <dgm:spPr/>
      <dgm:t>
        <a:bodyPr/>
        <a:lstStyle/>
        <a:p>
          <a:r>
            <a:rPr lang="en-US" dirty="0" smtClean="0"/>
            <a:t>Improve our internal policies and processes</a:t>
          </a:r>
          <a:endParaRPr lang="en-US" dirty="0"/>
        </a:p>
      </dgm:t>
    </dgm:pt>
    <dgm:pt modelId="{6D24CE05-704B-4B08-849C-9289059898E1}" type="parTrans" cxnId="{133D8B0F-B225-49DF-8FD0-A83E8C93690C}">
      <dgm:prSet/>
      <dgm:spPr/>
      <dgm:t>
        <a:bodyPr/>
        <a:lstStyle/>
        <a:p>
          <a:endParaRPr lang="en-US"/>
        </a:p>
      </dgm:t>
    </dgm:pt>
    <dgm:pt modelId="{6C43B46B-4968-4DDD-A8AD-6CF7A7242391}" type="sibTrans" cxnId="{133D8B0F-B225-49DF-8FD0-A83E8C93690C}">
      <dgm:prSet/>
      <dgm:spPr/>
      <dgm:t>
        <a:bodyPr/>
        <a:lstStyle/>
        <a:p>
          <a:endParaRPr lang="en-US"/>
        </a:p>
      </dgm:t>
    </dgm:pt>
    <dgm:pt modelId="{568C5355-370A-49E5-977B-B373E6A570D8}">
      <dgm:prSet phldrT="[Text]"/>
      <dgm:spPr/>
      <dgm:t>
        <a:bodyPr/>
        <a:lstStyle/>
        <a:p>
          <a:r>
            <a:rPr lang="en-US" b="0" i="0" dirty="0" smtClean="0"/>
            <a:t>Promote a climate of inclusivity</a:t>
          </a:r>
          <a:endParaRPr lang="en-US" dirty="0"/>
        </a:p>
      </dgm:t>
    </dgm:pt>
    <dgm:pt modelId="{1DEEF5EC-3953-4AA7-9330-56CA4902C7C9}" type="parTrans" cxnId="{6F8DF73D-8AE0-4A77-8447-ED34993C2D40}">
      <dgm:prSet/>
      <dgm:spPr/>
      <dgm:t>
        <a:bodyPr/>
        <a:lstStyle/>
        <a:p>
          <a:endParaRPr lang="en-US"/>
        </a:p>
      </dgm:t>
    </dgm:pt>
    <dgm:pt modelId="{27CB6870-2A6C-43D5-9102-ACA11007E65D}" type="sibTrans" cxnId="{6F8DF73D-8AE0-4A77-8447-ED34993C2D40}">
      <dgm:prSet/>
      <dgm:spPr/>
      <dgm:t>
        <a:bodyPr/>
        <a:lstStyle/>
        <a:p>
          <a:endParaRPr lang="en-US"/>
        </a:p>
      </dgm:t>
    </dgm:pt>
    <dgm:pt modelId="{9A79E536-BFC7-411C-85CA-D73138C5863B}">
      <dgm:prSet phldrT="[Text]"/>
      <dgm:spPr/>
      <dgm:t>
        <a:bodyPr/>
        <a:lstStyle/>
        <a:p>
          <a:r>
            <a:rPr lang="en-US" b="0" i="0" dirty="0" smtClean="0"/>
            <a:t>Institutionalize effective structures to reduce obligation gaps</a:t>
          </a:r>
          <a:endParaRPr lang="en-US" dirty="0"/>
        </a:p>
      </dgm:t>
    </dgm:pt>
    <dgm:pt modelId="{EC1AB788-DA26-4EF3-B3A1-5A0681B49FA9}" type="parTrans" cxnId="{D2781892-1FF0-44F3-9D28-257BC1D53330}">
      <dgm:prSet/>
      <dgm:spPr/>
      <dgm:t>
        <a:bodyPr/>
        <a:lstStyle/>
        <a:p>
          <a:endParaRPr lang="en-US"/>
        </a:p>
      </dgm:t>
    </dgm:pt>
    <dgm:pt modelId="{CB0BB819-0F3A-4A20-B0AC-9389C5502A80}" type="sibTrans" cxnId="{D2781892-1FF0-44F3-9D28-257BC1D53330}">
      <dgm:prSet/>
      <dgm:spPr/>
      <dgm:t>
        <a:bodyPr/>
        <a:lstStyle/>
        <a:p>
          <a:endParaRPr lang="en-US"/>
        </a:p>
      </dgm:t>
    </dgm:pt>
    <dgm:pt modelId="{6AB1E712-B2CB-4512-8B6D-49D4E3A68959}">
      <dgm:prSet phldrT="[Text]"/>
      <dgm:spPr/>
      <dgm:t>
        <a:bodyPr/>
        <a:lstStyle/>
        <a:p>
          <a:r>
            <a:rPr lang="en-US" dirty="0" smtClean="0"/>
            <a:t>Fully implement all aspects of Guided Pathways</a:t>
          </a:r>
          <a:endParaRPr lang="en-US" dirty="0"/>
        </a:p>
      </dgm:t>
    </dgm:pt>
    <dgm:pt modelId="{94DDB41C-F908-48D8-A780-658F9C2B4D94}" type="parTrans" cxnId="{AF036D21-7AB8-48FD-9A0F-1EF449CF3C55}">
      <dgm:prSet/>
      <dgm:spPr/>
      <dgm:t>
        <a:bodyPr/>
        <a:lstStyle/>
        <a:p>
          <a:endParaRPr lang="en-US"/>
        </a:p>
      </dgm:t>
    </dgm:pt>
    <dgm:pt modelId="{8C90986D-7F28-4F48-B323-8250DA7CC4CF}" type="sibTrans" cxnId="{AF036D21-7AB8-48FD-9A0F-1EF449CF3C55}">
      <dgm:prSet/>
      <dgm:spPr/>
      <dgm:t>
        <a:bodyPr/>
        <a:lstStyle/>
        <a:p>
          <a:endParaRPr lang="en-US"/>
        </a:p>
      </dgm:t>
    </dgm:pt>
    <dgm:pt modelId="{2897B012-8FA3-4075-99CF-FD732C61839C}">
      <dgm:prSet phldrT="[Text]"/>
      <dgm:spPr/>
      <dgm:t>
        <a:bodyPr/>
        <a:lstStyle/>
        <a:p>
          <a:r>
            <a:rPr lang="en-US" dirty="0" smtClean="0"/>
            <a:t>Implement Guided Pathways</a:t>
          </a:r>
          <a:endParaRPr lang="en-US" dirty="0"/>
        </a:p>
      </dgm:t>
    </dgm:pt>
    <dgm:pt modelId="{791DE447-DAC4-4926-A382-1960ED4A2C97}" type="parTrans" cxnId="{4A264426-667B-4885-9B57-E04B17E54D4A}">
      <dgm:prSet/>
      <dgm:spPr/>
      <dgm:t>
        <a:bodyPr/>
        <a:lstStyle/>
        <a:p>
          <a:endParaRPr lang="en-US"/>
        </a:p>
      </dgm:t>
    </dgm:pt>
    <dgm:pt modelId="{D48E467A-EEA3-4E8E-8BF7-CA82E71A2F68}" type="sibTrans" cxnId="{4A264426-667B-4885-9B57-E04B17E54D4A}">
      <dgm:prSet/>
      <dgm:spPr/>
      <dgm:t>
        <a:bodyPr/>
        <a:lstStyle/>
        <a:p>
          <a:endParaRPr lang="en-US"/>
        </a:p>
      </dgm:t>
    </dgm:pt>
    <dgm:pt modelId="{BC1927B9-9939-42A1-BDBF-25CA1860458B}">
      <dgm:prSet phldrT="[Text]"/>
      <dgm:spPr/>
      <dgm:t>
        <a:bodyPr/>
        <a:lstStyle/>
        <a:p>
          <a:r>
            <a:rPr lang="en-US" dirty="0" smtClean="0"/>
            <a:t>Develop clear pathways</a:t>
          </a:r>
          <a:endParaRPr lang="en-US" dirty="0"/>
        </a:p>
      </dgm:t>
    </dgm:pt>
    <dgm:pt modelId="{380BCC2B-92FF-44A5-A94A-B7957E2C202A}" type="parTrans" cxnId="{CECFF5EE-BA5D-4F7E-AB27-1E704F335E0C}">
      <dgm:prSet/>
      <dgm:spPr/>
      <dgm:t>
        <a:bodyPr/>
        <a:lstStyle/>
        <a:p>
          <a:endParaRPr lang="en-US"/>
        </a:p>
      </dgm:t>
    </dgm:pt>
    <dgm:pt modelId="{07D68B8B-D739-4C3D-9E8D-A46FB7D7AC93}" type="sibTrans" cxnId="{CECFF5EE-BA5D-4F7E-AB27-1E704F335E0C}">
      <dgm:prSet/>
      <dgm:spPr/>
      <dgm:t>
        <a:bodyPr/>
        <a:lstStyle/>
        <a:p>
          <a:endParaRPr lang="en-US"/>
        </a:p>
      </dgm:t>
    </dgm:pt>
    <dgm:pt modelId="{8C3E2433-6992-4FF5-8BB4-F40885E80699}">
      <dgm:prSet phldrT="[Text]"/>
      <dgm:spPr/>
      <dgm:t>
        <a:bodyPr/>
        <a:lstStyle/>
        <a:p>
          <a:r>
            <a:rPr lang="en-US" dirty="0" smtClean="0"/>
            <a:t>Focus on key aspects of strategic enrollment management to enhance equity in access and completion</a:t>
          </a:r>
          <a:endParaRPr lang="en-US" dirty="0"/>
        </a:p>
      </dgm:t>
    </dgm:pt>
    <dgm:pt modelId="{4D766B01-D05B-49F8-9104-CBE6128E2C54}" type="parTrans" cxnId="{255B9B11-FEA0-40BA-8DF7-10195C55341C}">
      <dgm:prSet/>
      <dgm:spPr/>
      <dgm:t>
        <a:bodyPr/>
        <a:lstStyle/>
        <a:p>
          <a:endParaRPr lang="en-US"/>
        </a:p>
      </dgm:t>
    </dgm:pt>
    <dgm:pt modelId="{FF862E54-6E57-4B16-A3EA-B5936AA84F5F}" type="sibTrans" cxnId="{255B9B11-FEA0-40BA-8DF7-10195C55341C}">
      <dgm:prSet/>
      <dgm:spPr/>
      <dgm:t>
        <a:bodyPr/>
        <a:lstStyle/>
        <a:p>
          <a:endParaRPr lang="en-US"/>
        </a:p>
      </dgm:t>
    </dgm:pt>
    <dgm:pt modelId="{256ACB66-33CF-4A98-8D36-3C465E9FE972}">
      <dgm:prSet phldrT="[Text]"/>
      <dgm:spPr/>
      <dgm:t>
        <a:bodyPr/>
        <a:lstStyle/>
        <a:p>
          <a:r>
            <a:rPr lang="en-US" dirty="0" smtClean="0"/>
            <a:t>Improve student completion</a:t>
          </a:r>
          <a:endParaRPr lang="en-US" dirty="0"/>
        </a:p>
      </dgm:t>
    </dgm:pt>
    <dgm:pt modelId="{4DF938E1-251C-462B-AC8A-7A204B08A7AF}" type="parTrans" cxnId="{D9798DAF-AC15-41AB-8503-D652C6057FAB}">
      <dgm:prSet/>
      <dgm:spPr/>
      <dgm:t>
        <a:bodyPr/>
        <a:lstStyle/>
        <a:p>
          <a:endParaRPr lang="en-US"/>
        </a:p>
      </dgm:t>
    </dgm:pt>
    <dgm:pt modelId="{23758944-3D84-41AE-9E6F-AD24CA6BB190}" type="sibTrans" cxnId="{D9798DAF-AC15-41AB-8503-D652C6057FAB}">
      <dgm:prSet/>
      <dgm:spPr/>
      <dgm:t>
        <a:bodyPr/>
        <a:lstStyle/>
        <a:p>
          <a:endParaRPr lang="en-US"/>
        </a:p>
      </dgm:t>
    </dgm:pt>
    <dgm:pt modelId="{9429F731-435E-4646-9B0D-F034B6E7FE5C}">
      <dgm:prSet phldrT="[Text]"/>
      <dgm:spPr/>
      <dgm:t>
        <a:bodyPr/>
        <a:lstStyle/>
        <a:p>
          <a:r>
            <a:rPr lang="en-US" dirty="0" smtClean="0"/>
            <a:t>Institutionalize effective structures to reduce obligation gaps</a:t>
          </a:r>
          <a:endParaRPr lang="en-US" dirty="0"/>
        </a:p>
      </dgm:t>
    </dgm:pt>
    <dgm:pt modelId="{288CC1C7-A65D-445F-B69B-F399F6452D43}" type="parTrans" cxnId="{996B74E6-5CB5-4DF5-84D5-39E2ECC0B24C}">
      <dgm:prSet/>
      <dgm:spPr/>
      <dgm:t>
        <a:bodyPr/>
        <a:lstStyle/>
        <a:p>
          <a:endParaRPr lang="en-US"/>
        </a:p>
      </dgm:t>
    </dgm:pt>
    <dgm:pt modelId="{9D3F3DCB-2747-47DC-A4DD-CCA1732E94C2}" type="sibTrans" cxnId="{996B74E6-5CB5-4DF5-84D5-39E2ECC0B24C}">
      <dgm:prSet/>
      <dgm:spPr/>
      <dgm:t>
        <a:bodyPr/>
        <a:lstStyle/>
        <a:p>
          <a:endParaRPr lang="en-US"/>
        </a:p>
      </dgm:t>
    </dgm:pt>
    <dgm:pt modelId="{E4CD1447-E9AD-44D2-BB2B-29961DA0B852}">
      <dgm:prSet phldrT="[Text]"/>
      <dgm:spPr/>
      <dgm:t>
        <a:bodyPr/>
        <a:lstStyle/>
        <a:p>
          <a:r>
            <a:rPr lang="en-US" b="0" i="0" dirty="0" smtClean="0"/>
            <a:t>Implement professional learning plan</a:t>
          </a:r>
          <a:endParaRPr lang="en-US" dirty="0"/>
        </a:p>
      </dgm:t>
    </dgm:pt>
    <dgm:pt modelId="{981763B0-CCAA-43C3-82C0-708609DD12AB}" type="parTrans" cxnId="{4347D9F6-990D-4131-894E-D0E7F271A6CC}">
      <dgm:prSet/>
      <dgm:spPr/>
      <dgm:t>
        <a:bodyPr/>
        <a:lstStyle/>
        <a:p>
          <a:endParaRPr lang="en-US"/>
        </a:p>
      </dgm:t>
    </dgm:pt>
    <dgm:pt modelId="{EBA2CD8D-5E66-4598-867D-B784D7D1CBD6}" type="sibTrans" cxnId="{4347D9F6-990D-4131-894E-D0E7F271A6CC}">
      <dgm:prSet/>
      <dgm:spPr/>
      <dgm:t>
        <a:bodyPr/>
        <a:lstStyle/>
        <a:p>
          <a:endParaRPr lang="en-US"/>
        </a:p>
      </dgm:t>
    </dgm:pt>
    <dgm:pt modelId="{17A24862-4930-4745-953B-ABB77194C4E3}">
      <dgm:prSet phldrT="[Text]"/>
      <dgm:spPr/>
      <dgm:t>
        <a:bodyPr/>
        <a:lstStyle/>
        <a:p>
          <a:r>
            <a:rPr lang="en-US" dirty="0" smtClean="0"/>
            <a:t>Improve student completion</a:t>
          </a:r>
          <a:endParaRPr lang="en-US" dirty="0"/>
        </a:p>
      </dgm:t>
    </dgm:pt>
    <dgm:pt modelId="{D04ECD0A-3393-4D41-9058-B3CC99323D0D}" type="parTrans" cxnId="{DD91AD4F-A44E-42C2-91F6-5C168463DD32}">
      <dgm:prSet/>
      <dgm:spPr/>
      <dgm:t>
        <a:bodyPr/>
        <a:lstStyle/>
        <a:p>
          <a:endParaRPr lang="en-US"/>
        </a:p>
      </dgm:t>
    </dgm:pt>
    <dgm:pt modelId="{A9A41DA7-6641-4B3F-B4DF-F84B468F00D6}" type="sibTrans" cxnId="{DD91AD4F-A44E-42C2-91F6-5C168463DD32}">
      <dgm:prSet/>
      <dgm:spPr/>
      <dgm:t>
        <a:bodyPr/>
        <a:lstStyle/>
        <a:p>
          <a:endParaRPr lang="en-US"/>
        </a:p>
      </dgm:t>
    </dgm:pt>
    <dgm:pt modelId="{15867C4B-05B0-4076-BACB-D4DC64AB68E9}">
      <dgm:prSet phldrT="[Text]"/>
      <dgm:spPr/>
      <dgm:t>
        <a:bodyPr/>
        <a:lstStyle/>
        <a:p>
          <a:r>
            <a:rPr lang="en-US" dirty="0" smtClean="0"/>
            <a:t>K-12 &amp; Adult School partnerships; Partner with 4-year colleges &amp; universities</a:t>
          </a:r>
          <a:endParaRPr lang="en-US" dirty="0"/>
        </a:p>
      </dgm:t>
    </dgm:pt>
    <dgm:pt modelId="{4C045927-84E5-4FBF-B9B9-95BF6A0D88D1}" type="parTrans" cxnId="{B1AA099D-7470-4781-B639-ED4D1FD4B3DD}">
      <dgm:prSet/>
      <dgm:spPr/>
      <dgm:t>
        <a:bodyPr/>
        <a:lstStyle/>
        <a:p>
          <a:endParaRPr lang="en-US"/>
        </a:p>
      </dgm:t>
    </dgm:pt>
    <dgm:pt modelId="{FD63F346-65A4-4CFA-995D-87CEE374FC99}" type="sibTrans" cxnId="{B1AA099D-7470-4781-B639-ED4D1FD4B3DD}">
      <dgm:prSet/>
      <dgm:spPr/>
      <dgm:t>
        <a:bodyPr/>
        <a:lstStyle/>
        <a:p>
          <a:endParaRPr lang="en-US"/>
        </a:p>
      </dgm:t>
    </dgm:pt>
    <dgm:pt modelId="{681DAAD8-5030-41DE-94AA-3D5F2B6F2AE2}">
      <dgm:prSet phldrT="[Text]"/>
      <dgm:spPr/>
      <dgm:t>
        <a:bodyPr/>
        <a:lstStyle/>
        <a:p>
          <a:r>
            <a:rPr lang="en-US" b="0" i="0" dirty="0" smtClean="0"/>
            <a:t>Institutionalize effective structures to reduce obligation gaps</a:t>
          </a:r>
          <a:endParaRPr lang="en-US" dirty="0"/>
        </a:p>
      </dgm:t>
    </dgm:pt>
    <dgm:pt modelId="{C28948FA-E0E5-4930-905E-DA68ACED3D4C}" type="parTrans" cxnId="{678C50DD-E572-4C27-A6C9-A729A39EC86C}">
      <dgm:prSet/>
      <dgm:spPr/>
      <dgm:t>
        <a:bodyPr/>
        <a:lstStyle/>
        <a:p>
          <a:endParaRPr lang="en-US"/>
        </a:p>
      </dgm:t>
    </dgm:pt>
    <dgm:pt modelId="{69D23267-0415-4F6B-8C1C-2E9533EBF9E4}" type="sibTrans" cxnId="{678C50DD-E572-4C27-A6C9-A729A39EC86C}">
      <dgm:prSet/>
      <dgm:spPr/>
      <dgm:t>
        <a:bodyPr/>
        <a:lstStyle/>
        <a:p>
          <a:endParaRPr lang="en-US"/>
        </a:p>
      </dgm:t>
    </dgm:pt>
    <dgm:pt modelId="{7D74394E-AA13-4B53-B731-BE310F4563AB}">
      <dgm:prSet phldrT="[Text]"/>
      <dgm:spPr/>
      <dgm:t>
        <a:bodyPr/>
        <a:lstStyle/>
        <a:p>
          <a:r>
            <a:rPr lang="en-US" b="0" i="0" dirty="0" smtClean="0"/>
            <a:t>Create process for innovation</a:t>
          </a:r>
          <a:endParaRPr lang="en-US" dirty="0"/>
        </a:p>
      </dgm:t>
    </dgm:pt>
    <dgm:pt modelId="{14130EEC-3B60-48BA-9BCD-593E0C16B17F}" type="parTrans" cxnId="{60C60759-E9DF-41A5-8E9C-280E5F8F9DD7}">
      <dgm:prSet/>
      <dgm:spPr/>
      <dgm:t>
        <a:bodyPr/>
        <a:lstStyle/>
        <a:p>
          <a:endParaRPr lang="en-US"/>
        </a:p>
      </dgm:t>
    </dgm:pt>
    <dgm:pt modelId="{E5C0364D-5A22-48BA-B175-3816AD73BAB1}" type="sibTrans" cxnId="{60C60759-E9DF-41A5-8E9C-280E5F8F9DD7}">
      <dgm:prSet/>
      <dgm:spPr/>
      <dgm:t>
        <a:bodyPr/>
        <a:lstStyle/>
        <a:p>
          <a:endParaRPr lang="en-US"/>
        </a:p>
      </dgm:t>
    </dgm:pt>
    <dgm:pt modelId="{380D813A-DE0E-4ACC-AB21-CC6CCE2E48FA}">
      <dgm:prSet phldrT="[Text]"/>
      <dgm:spPr/>
      <dgm:t>
        <a:bodyPr/>
        <a:lstStyle/>
        <a:p>
          <a:r>
            <a:rPr lang="en-US" dirty="0" smtClean="0"/>
            <a:t>Connect students with Internships, </a:t>
          </a:r>
          <a:r>
            <a:rPr lang="en-US" dirty="0" err="1" smtClean="0"/>
            <a:t>etc</a:t>
          </a:r>
          <a:r>
            <a:rPr lang="en-US" dirty="0" smtClean="0"/>
            <a:t>; Build relationships with employers</a:t>
          </a:r>
          <a:endParaRPr lang="en-US" dirty="0"/>
        </a:p>
      </dgm:t>
    </dgm:pt>
    <dgm:pt modelId="{F4857C68-B5CE-4038-A2E8-A10A956D4A1E}" type="parTrans" cxnId="{FC906815-CCC8-4710-A1F8-BE9B89C2F52B}">
      <dgm:prSet/>
      <dgm:spPr/>
      <dgm:t>
        <a:bodyPr/>
        <a:lstStyle/>
        <a:p>
          <a:endParaRPr lang="en-US"/>
        </a:p>
      </dgm:t>
    </dgm:pt>
    <dgm:pt modelId="{18333547-A330-41BF-9827-D1B27164720F}" type="sibTrans" cxnId="{FC906815-CCC8-4710-A1F8-BE9B89C2F52B}">
      <dgm:prSet/>
      <dgm:spPr/>
      <dgm:t>
        <a:bodyPr/>
        <a:lstStyle/>
        <a:p>
          <a:endParaRPr lang="en-US"/>
        </a:p>
      </dgm:t>
    </dgm:pt>
    <dgm:pt modelId="{5928D5AA-2DC9-4FE5-90D5-BD61360488B4}" type="pres">
      <dgm:prSet presAssocID="{B2ED39F8-5584-484C-A85E-CA38DFF61CFA}" presName="Name0" presStyleCnt="0">
        <dgm:presLayoutVars>
          <dgm:dir/>
          <dgm:animLvl val="lvl"/>
          <dgm:resizeHandles val="exact"/>
        </dgm:presLayoutVars>
      </dgm:prSet>
      <dgm:spPr/>
      <dgm:t>
        <a:bodyPr/>
        <a:lstStyle/>
        <a:p>
          <a:endParaRPr lang="en-US"/>
        </a:p>
      </dgm:t>
    </dgm:pt>
    <dgm:pt modelId="{4E44A90A-E4D3-4ABE-A6E2-86E2B576F9BD}" type="pres">
      <dgm:prSet presAssocID="{7A5BBE2B-DF20-4E8D-8250-A00E544F18B0}" presName="linNode" presStyleCnt="0"/>
      <dgm:spPr/>
      <dgm:t>
        <a:bodyPr/>
        <a:lstStyle/>
        <a:p>
          <a:endParaRPr lang="en-US"/>
        </a:p>
      </dgm:t>
    </dgm:pt>
    <dgm:pt modelId="{FBDC630A-E68C-4B3B-ABBC-81D6C89A97D0}" type="pres">
      <dgm:prSet presAssocID="{7A5BBE2B-DF20-4E8D-8250-A00E544F18B0}" presName="parentText" presStyleLbl="node1" presStyleIdx="0" presStyleCnt="3">
        <dgm:presLayoutVars>
          <dgm:chMax val="1"/>
          <dgm:bulletEnabled val="1"/>
        </dgm:presLayoutVars>
      </dgm:prSet>
      <dgm:spPr/>
      <dgm:t>
        <a:bodyPr/>
        <a:lstStyle/>
        <a:p>
          <a:endParaRPr lang="en-US"/>
        </a:p>
      </dgm:t>
    </dgm:pt>
    <dgm:pt modelId="{F8D665A6-3C4C-494B-9BDA-119FD51FFA34}" type="pres">
      <dgm:prSet presAssocID="{7A5BBE2B-DF20-4E8D-8250-A00E544F18B0}" presName="descendantText" presStyleLbl="alignAccFollowNode1" presStyleIdx="0" presStyleCnt="3">
        <dgm:presLayoutVars>
          <dgm:bulletEnabled val="1"/>
        </dgm:presLayoutVars>
      </dgm:prSet>
      <dgm:spPr/>
      <dgm:t>
        <a:bodyPr/>
        <a:lstStyle/>
        <a:p>
          <a:endParaRPr lang="en-US"/>
        </a:p>
      </dgm:t>
    </dgm:pt>
    <dgm:pt modelId="{D9F0C9E2-943D-40F7-8862-545CDE45BB4C}" type="pres">
      <dgm:prSet presAssocID="{6C43B46B-4968-4DDD-A8AD-6CF7A7242391}" presName="sp" presStyleCnt="0"/>
      <dgm:spPr/>
      <dgm:t>
        <a:bodyPr/>
        <a:lstStyle/>
        <a:p>
          <a:endParaRPr lang="en-US"/>
        </a:p>
      </dgm:t>
    </dgm:pt>
    <dgm:pt modelId="{17D6960D-6CE4-4F96-914F-E5D3BB78B377}" type="pres">
      <dgm:prSet presAssocID="{6AB1E712-B2CB-4512-8B6D-49D4E3A68959}" presName="linNode" presStyleCnt="0"/>
      <dgm:spPr/>
      <dgm:t>
        <a:bodyPr/>
        <a:lstStyle/>
        <a:p>
          <a:endParaRPr lang="en-US"/>
        </a:p>
      </dgm:t>
    </dgm:pt>
    <dgm:pt modelId="{224D0C5F-CB9C-42CC-81FD-B054E9D2DADC}" type="pres">
      <dgm:prSet presAssocID="{6AB1E712-B2CB-4512-8B6D-49D4E3A68959}" presName="parentText" presStyleLbl="node1" presStyleIdx="1" presStyleCnt="3">
        <dgm:presLayoutVars>
          <dgm:chMax val="1"/>
          <dgm:bulletEnabled val="1"/>
        </dgm:presLayoutVars>
      </dgm:prSet>
      <dgm:spPr/>
      <dgm:t>
        <a:bodyPr/>
        <a:lstStyle/>
        <a:p>
          <a:endParaRPr lang="en-US"/>
        </a:p>
      </dgm:t>
    </dgm:pt>
    <dgm:pt modelId="{8EA32E8B-0EB3-4C5F-92FF-0C1F448770EA}" type="pres">
      <dgm:prSet presAssocID="{6AB1E712-B2CB-4512-8B6D-49D4E3A68959}" presName="descendantText" presStyleLbl="alignAccFollowNode1" presStyleIdx="1" presStyleCnt="3">
        <dgm:presLayoutVars>
          <dgm:bulletEnabled val="1"/>
        </dgm:presLayoutVars>
      </dgm:prSet>
      <dgm:spPr/>
      <dgm:t>
        <a:bodyPr/>
        <a:lstStyle/>
        <a:p>
          <a:endParaRPr lang="en-US"/>
        </a:p>
      </dgm:t>
    </dgm:pt>
    <dgm:pt modelId="{8BBF6ABA-7EAA-4892-8CE6-C5F58204CAA0}" type="pres">
      <dgm:prSet presAssocID="{8C90986D-7F28-4F48-B323-8250DA7CC4CF}" presName="sp" presStyleCnt="0"/>
      <dgm:spPr/>
      <dgm:t>
        <a:bodyPr/>
        <a:lstStyle/>
        <a:p>
          <a:endParaRPr lang="en-US"/>
        </a:p>
      </dgm:t>
    </dgm:pt>
    <dgm:pt modelId="{4DC9C3E6-A9A7-47D1-9F81-CF9C945D24D7}" type="pres">
      <dgm:prSet presAssocID="{8C3E2433-6992-4FF5-8BB4-F40885E80699}" presName="linNode" presStyleCnt="0"/>
      <dgm:spPr/>
      <dgm:t>
        <a:bodyPr/>
        <a:lstStyle/>
        <a:p>
          <a:endParaRPr lang="en-US"/>
        </a:p>
      </dgm:t>
    </dgm:pt>
    <dgm:pt modelId="{D8951C6E-08A4-4815-AFC1-0CD7B74E1DEF}" type="pres">
      <dgm:prSet presAssocID="{8C3E2433-6992-4FF5-8BB4-F40885E80699}" presName="parentText" presStyleLbl="node1" presStyleIdx="2" presStyleCnt="3">
        <dgm:presLayoutVars>
          <dgm:chMax val="1"/>
          <dgm:bulletEnabled val="1"/>
        </dgm:presLayoutVars>
      </dgm:prSet>
      <dgm:spPr/>
      <dgm:t>
        <a:bodyPr/>
        <a:lstStyle/>
        <a:p>
          <a:endParaRPr lang="en-US"/>
        </a:p>
      </dgm:t>
    </dgm:pt>
    <dgm:pt modelId="{49FF4B20-C543-4C90-810B-0A513909FD16}" type="pres">
      <dgm:prSet presAssocID="{8C3E2433-6992-4FF5-8BB4-F40885E80699}" presName="descendantText" presStyleLbl="alignAccFollowNode1" presStyleIdx="2" presStyleCnt="3">
        <dgm:presLayoutVars>
          <dgm:bulletEnabled val="1"/>
        </dgm:presLayoutVars>
      </dgm:prSet>
      <dgm:spPr/>
      <dgm:t>
        <a:bodyPr/>
        <a:lstStyle/>
        <a:p>
          <a:endParaRPr lang="en-US"/>
        </a:p>
      </dgm:t>
    </dgm:pt>
  </dgm:ptLst>
  <dgm:cxnLst>
    <dgm:cxn modelId="{6AFB9E4F-5D60-45E9-8E0A-7EC1732796C7}" type="presOf" srcId="{8C3E2433-6992-4FF5-8BB4-F40885E80699}" destId="{D8951C6E-08A4-4815-AFC1-0CD7B74E1DEF}" srcOrd="0" destOrd="0" presId="urn:microsoft.com/office/officeart/2005/8/layout/vList5"/>
    <dgm:cxn modelId="{996B74E6-5CB5-4DF5-84D5-39E2ECC0B24C}" srcId="{8C3E2433-6992-4FF5-8BB4-F40885E80699}" destId="{9429F731-435E-4646-9B0D-F034B6E7FE5C}" srcOrd="1" destOrd="0" parTransId="{288CC1C7-A65D-445F-B69B-F399F6452D43}" sibTransId="{9D3F3DCB-2747-47DC-A4DD-CCA1732E94C2}"/>
    <dgm:cxn modelId="{FFC0D2F4-1155-4FAA-9AE8-0B5B28CB0143}" type="presOf" srcId="{681DAAD8-5030-41DE-94AA-3D5F2B6F2AE2}" destId="{8EA32E8B-0EB3-4C5F-92FF-0C1F448770EA}" srcOrd="0" destOrd="5" presId="urn:microsoft.com/office/officeart/2005/8/layout/vList5"/>
    <dgm:cxn modelId="{6F8DF73D-8AE0-4A77-8447-ED34993C2D40}" srcId="{7A5BBE2B-DF20-4E8D-8250-A00E544F18B0}" destId="{568C5355-370A-49E5-977B-B373E6A570D8}" srcOrd="0" destOrd="0" parTransId="{1DEEF5EC-3953-4AA7-9330-56CA4902C7C9}" sibTransId="{27CB6870-2A6C-43D5-9102-ACA11007E65D}"/>
    <dgm:cxn modelId="{F72E2735-4D89-4442-9383-3FB66B1FE057}" type="presOf" srcId="{256ACB66-33CF-4A98-8D36-3C465E9FE972}" destId="{49FF4B20-C543-4C90-810B-0A513909FD16}" srcOrd="0" destOrd="0" presId="urn:microsoft.com/office/officeart/2005/8/layout/vList5"/>
    <dgm:cxn modelId="{D405F8B2-2313-4FC9-BA19-F51CC580F706}" type="presOf" srcId="{17A24862-4930-4745-953B-ABB77194C4E3}" destId="{8EA32E8B-0EB3-4C5F-92FF-0C1F448770EA}" srcOrd="0" destOrd="2" presId="urn:microsoft.com/office/officeart/2005/8/layout/vList5"/>
    <dgm:cxn modelId="{4EE4CF1D-9CAC-49CE-848C-1E9FEA76F765}" type="presOf" srcId="{B2ED39F8-5584-484C-A85E-CA38DFF61CFA}" destId="{5928D5AA-2DC9-4FE5-90D5-BD61360488B4}" srcOrd="0" destOrd="0" presId="urn:microsoft.com/office/officeart/2005/8/layout/vList5"/>
    <dgm:cxn modelId="{8554C602-A1C5-42BB-AE8A-E8A455E6194C}" type="presOf" srcId="{9429F731-435E-4646-9B0D-F034B6E7FE5C}" destId="{49FF4B20-C543-4C90-810B-0A513909FD16}" srcOrd="0" destOrd="1" presId="urn:microsoft.com/office/officeart/2005/8/layout/vList5"/>
    <dgm:cxn modelId="{255B9B11-FEA0-40BA-8DF7-10195C55341C}" srcId="{B2ED39F8-5584-484C-A85E-CA38DFF61CFA}" destId="{8C3E2433-6992-4FF5-8BB4-F40885E80699}" srcOrd="2" destOrd="0" parTransId="{4D766B01-D05B-49F8-9104-CBE6128E2C54}" sibTransId="{FF862E54-6E57-4B16-A3EA-B5936AA84F5F}"/>
    <dgm:cxn modelId="{D2781892-1FF0-44F3-9D28-257BC1D53330}" srcId="{7A5BBE2B-DF20-4E8D-8250-A00E544F18B0}" destId="{9A79E536-BFC7-411C-85CA-D73138C5863B}" srcOrd="1" destOrd="0" parTransId="{EC1AB788-DA26-4EF3-B3A1-5A0681B49FA9}" sibTransId="{CB0BB819-0F3A-4A20-B0AC-9389C5502A80}"/>
    <dgm:cxn modelId="{FC906815-CCC8-4710-A1F8-BE9B89C2F52B}" srcId="{6AB1E712-B2CB-4512-8B6D-49D4E3A68959}" destId="{380D813A-DE0E-4ACC-AB21-CC6CCE2E48FA}" srcOrd="4" destOrd="0" parTransId="{F4857C68-B5CE-4038-A2E8-A10A956D4A1E}" sibTransId="{18333547-A330-41BF-9827-D1B27164720F}"/>
    <dgm:cxn modelId="{D9798DAF-AC15-41AB-8503-D652C6057FAB}" srcId="{8C3E2433-6992-4FF5-8BB4-F40885E80699}" destId="{256ACB66-33CF-4A98-8D36-3C465E9FE972}" srcOrd="0" destOrd="0" parTransId="{4DF938E1-251C-462B-AC8A-7A204B08A7AF}" sibTransId="{23758944-3D84-41AE-9E6F-AD24CA6BB190}"/>
    <dgm:cxn modelId="{60C60759-E9DF-41A5-8E9C-280E5F8F9DD7}" srcId="{7A5BBE2B-DF20-4E8D-8250-A00E544F18B0}" destId="{7D74394E-AA13-4B53-B731-BE310F4563AB}" srcOrd="3" destOrd="0" parTransId="{14130EEC-3B60-48BA-9BCD-593E0C16B17F}" sibTransId="{E5C0364D-5A22-48BA-B175-3816AD73BAB1}"/>
    <dgm:cxn modelId="{385B7965-C82F-49E4-9F12-A85E423D3F27}" type="presOf" srcId="{7D74394E-AA13-4B53-B731-BE310F4563AB}" destId="{F8D665A6-3C4C-494B-9BDA-119FD51FFA34}" srcOrd="0" destOrd="3" presId="urn:microsoft.com/office/officeart/2005/8/layout/vList5"/>
    <dgm:cxn modelId="{81134FEB-DD84-4288-A580-1D4B9E7D898C}" type="presOf" srcId="{E4CD1447-E9AD-44D2-BB2B-29961DA0B852}" destId="{F8D665A6-3C4C-494B-9BDA-119FD51FFA34}" srcOrd="0" destOrd="2" presId="urn:microsoft.com/office/officeart/2005/8/layout/vList5"/>
    <dgm:cxn modelId="{3FD96E07-8190-4928-9E06-80B210DB5B71}" type="presOf" srcId="{380D813A-DE0E-4ACC-AB21-CC6CCE2E48FA}" destId="{8EA32E8B-0EB3-4C5F-92FF-0C1F448770EA}" srcOrd="0" destOrd="4" presId="urn:microsoft.com/office/officeart/2005/8/layout/vList5"/>
    <dgm:cxn modelId="{FA103871-CB29-4403-9C1F-56F0A1E8C49B}" type="presOf" srcId="{7A5BBE2B-DF20-4E8D-8250-A00E544F18B0}" destId="{FBDC630A-E68C-4B3B-ABBC-81D6C89A97D0}" srcOrd="0" destOrd="0" presId="urn:microsoft.com/office/officeart/2005/8/layout/vList5"/>
    <dgm:cxn modelId="{B1AA099D-7470-4781-B639-ED4D1FD4B3DD}" srcId="{6AB1E712-B2CB-4512-8B6D-49D4E3A68959}" destId="{15867C4B-05B0-4076-BACB-D4DC64AB68E9}" srcOrd="3" destOrd="0" parTransId="{4C045927-84E5-4FBF-B9B9-95BF6A0D88D1}" sibTransId="{FD63F346-65A4-4CFA-995D-87CEE374FC99}"/>
    <dgm:cxn modelId="{133D8B0F-B225-49DF-8FD0-A83E8C93690C}" srcId="{B2ED39F8-5584-484C-A85E-CA38DFF61CFA}" destId="{7A5BBE2B-DF20-4E8D-8250-A00E544F18B0}" srcOrd="0" destOrd="0" parTransId="{6D24CE05-704B-4B08-849C-9289059898E1}" sibTransId="{6C43B46B-4968-4DDD-A8AD-6CF7A7242391}"/>
    <dgm:cxn modelId="{DD91AD4F-A44E-42C2-91F6-5C168463DD32}" srcId="{6AB1E712-B2CB-4512-8B6D-49D4E3A68959}" destId="{17A24862-4930-4745-953B-ABB77194C4E3}" srcOrd="2" destOrd="0" parTransId="{D04ECD0A-3393-4D41-9058-B3CC99323D0D}" sibTransId="{A9A41DA7-6641-4B3F-B4DF-F84B468F00D6}"/>
    <dgm:cxn modelId="{AF036D21-7AB8-48FD-9A0F-1EF449CF3C55}" srcId="{B2ED39F8-5584-484C-A85E-CA38DFF61CFA}" destId="{6AB1E712-B2CB-4512-8B6D-49D4E3A68959}" srcOrd="1" destOrd="0" parTransId="{94DDB41C-F908-48D8-A780-658F9C2B4D94}" sibTransId="{8C90986D-7F28-4F48-B323-8250DA7CC4CF}"/>
    <dgm:cxn modelId="{CAE89E05-0C0C-4944-B51F-2308AFD45C6B}" type="presOf" srcId="{15867C4B-05B0-4076-BACB-D4DC64AB68E9}" destId="{8EA32E8B-0EB3-4C5F-92FF-0C1F448770EA}" srcOrd="0" destOrd="3" presId="urn:microsoft.com/office/officeart/2005/8/layout/vList5"/>
    <dgm:cxn modelId="{678C50DD-E572-4C27-A6C9-A729A39EC86C}" srcId="{6AB1E712-B2CB-4512-8B6D-49D4E3A68959}" destId="{681DAAD8-5030-41DE-94AA-3D5F2B6F2AE2}" srcOrd="5" destOrd="0" parTransId="{C28948FA-E0E5-4930-905E-DA68ACED3D4C}" sibTransId="{69D23267-0415-4F6B-8C1C-2E9533EBF9E4}"/>
    <dgm:cxn modelId="{4347D9F6-990D-4131-894E-D0E7F271A6CC}" srcId="{7A5BBE2B-DF20-4E8D-8250-A00E544F18B0}" destId="{E4CD1447-E9AD-44D2-BB2B-29961DA0B852}" srcOrd="2" destOrd="0" parTransId="{981763B0-CCAA-43C3-82C0-708609DD12AB}" sibTransId="{EBA2CD8D-5E66-4598-867D-B784D7D1CBD6}"/>
    <dgm:cxn modelId="{02E60E7F-5181-4C41-9E74-C97B0968ACAF}" type="presOf" srcId="{9A79E536-BFC7-411C-85CA-D73138C5863B}" destId="{F8D665A6-3C4C-494B-9BDA-119FD51FFA34}" srcOrd="0" destOrd="1" presId="urn:microsoft.com/office/officeart/2005/8/layout/vList5"/>
    <dgm:cxn modelId="{138A0C03-08D1-4B7D-BDE6-478EBFE37091}" type="presOf" srcId="{568C5355-370A-49E5-977B-B373E6A570D8}" destId="{F8D665A6-3C4C-494B-9BDA-119FD51FFA34}" srcOrd="0" destOrd="0" presId="urn:microsoft.com/office/officeart/2005/8/layout/vList5"/>
    <dgm:cxn modelId="{F310254D-A3CE-43D8-B192-46BD48160FAA}" type="presOf" srcId="{2897B012-8FA3-4075-99CF-FD732C61839C}" destId="{8EA32E8B-0EB3-4C5F-92FF-0C1F448770EA}" srcOrd="0" destOrd="0" presId="urn:microsoft.com/office/officeart/2005/8/layout/vList5"/>
    <dgm:cxn modelId="{CECFF5EE-BA5D-4F7E-AB27-1E704F335E0C}" srcId="{6AB1E712-B2CB-4512-8B6D-49D4E3A68959}" destId="{BC1927B9-9939-42A1-BDBF-25CA1860458B}" srcOrd="1" destOrd="0" parTransId="{380BCC2B-92FF-44A5-A94A-B7957E2C202A}" sibTransId="{07D68B8B-D739-4C3D-9E8D-A46FB7D7AC93}"/>
    <dgm:cxn modelId="{4A264426-667B-4885-9B57-E04B17E54D4A}" srcId="{6AB1E712-B2CB-4512-8B6D-49D4E3A68959}" destId="{2897B012-8FA3-4075-99CF-FD732C61839C}" srcOrd="0" destOrd="0" parTransId="{791DE447-DAC4-4926-A382-1960ED4A2C97}" sibTransId="{D48E467A-EEA3-4E8E-8BF7-CA82E71A2F68}"/>
    <dgm:cxn modelId="{442CE415-E801-44F6-AD68-20C18181E414}" type="presOf" srcId="{6AB1E712-B2CB-4512-8B6D-49D4E3A68959}" destId="{224D0C5F-CB9C-42CC-81FD-B054E9D2DADC}" srcOrd="0" destOrd="0" presId="urn:microsoft.com/office/officeart/2005/8/layout/vList5"/>
    <dgm:cxn modelId="{9AC94CB3-5601-4343-B14B-97E83CB1B19D}" type="presOf" srcId="{BC1927B9-9939-42A1-BDBF-25CA1860458B}" destId="{8EA32E8B-0EB3-4C5F-92FF-0C1F448770EA}" srcOrd="0" destOrd="1" presId="urn:microsoft.com/office/officeart/2005/8/layout/vList5"/>
    <dgm:cxn modelId="{B159B0BB-BD5B-4FDF-AC86-94269842E0DA}" type="presParOf" srcId="{5928D5AA-2DC9-4FE5-90D5-BD61360488B4}" destId="{4E44A90A-E4D3-4ABE-A6E2-86E2B576F9BD}" srcOrd="0" destOrd="0" presId="urn:microsoft.com/office/officeart/2005/8/layout/vList5"/>
    <dgm:cxn modelId="{5DD19344-1735-4E1F-95E1-43881AEF944A}" type="presParOf" srcId="{4E44A90A-E4D3-4ABE-A6E2-86E2B576F9BD}" destId="{FBDC630A-E68C-4B3B-ABBC-81D6C89A97D0}" srcOrd="0" destOrd="0" presId="urn:microsoft.com/office/officeart/2005/8/layout/vList5"/>
    <dgm:cxn modelId="{B50979E0-F99C-4974-B092-D12D36735884}" type="presParOf" srcId="{4E44A90A-E4D3-4ABE-A6E2-86E2B576F9BD}" destId="{F8D665A6-3C4C-494B-9BDA-119FD51FFA34}" srcOrd="1" destOrd="0" presId="urn:microsoft.com/office/officeart/2005/8/layout/vList5"/>
    <dgm:cxn modelId="{1BCC8DE3-433C-4722-9A7F-F12F4B9147BF}" type="presParOf" srcId="{5928D5AA-2DC9-4FE5-90D5-BD61360488B4}" destId="{D9F0C9E2-943D-40F7-8862-545CDE45BB4C}" srcOrd="1" destOrd="0" presId="urn:microsoft.com/office/officeart/2005/8/layout/vList5"/>
    <dgm:cxn modelId="{2AA2D4A8-266A-4373-805F-385FAE5FF7CE}" type="presParOf" srcId="{5928D5AA-2DC9-4FE5-90D5-BD61360488B4}" destId="{17D6960D-6CE4-4F96-914F-E5D3BB78B377}" srcOrd="2" destOrd="0" presId="urn:microsoft.com/office/officeart/2005/8/layout/vList5"/>
    <dgm:cxn modelId="{BA1F9B78-203B-4EC6-82E0-06BF526B2775}" type="presParOf" srcId="{17D6960D-6CE4-4F96-914F-E5D3BB78B377}" destId="{224D0C5F-CB9C-42CC-81FD-B054E9D2DADC}" srcOrd="0" destOrd="0" presId="urn:microsoft.com/office/officeart/2005/8/layout/vList5"/>
    <dgm:cxn modelId="{24E0C84D-F74A-467F-ACB4-E2A2FC2DC94C}" type="presParOf" srcId="{17D6960D-6CE4-4F96-914F-E5D3BB78B377}" destId="{8EA32E8B-0EB3-4C5F-92FF-0C1F448770EA}" srcOrd="1" destOrd="0" presId="urn:microsoft.com/office/officeart/2005/8/layout/vList5"/>
    <dgm:cxn modelId="{507CA1B7-455B-46B7-98A7-1AEA2CD237A2}" type="presParOf" srcId="{5928D5AA-2DC9-4FE5-90D5-BD61360488B4}" destId="{8BBF6ABA-7EAA-4892-8CE6-C5F58204CAA0}" srcOrd="3" destOrd="0" presId="urn:microsoft.com/office/officeart/2005/8/layout/vList5"/>
    <dgm:cxn modelId="{CBA55A8E-7834-4A5C-B199-B71F29E3E360}" type="presParOf" srcId="{5928D5AA-2DC9-4FE5-90D5-BD61360488B4}" destId="{4DC9C3E6-A9A7-47D1-9F81-CF9C945D24D7}" srcOrd="4" destOrd="0" presId="urn:microsoft.com/office/officeart/2005/8/layout/vList5"/>
    <dgm:cxn modelId="{74DA816F-BE64-4D49-97D7-6364C60C9582}" type="presParOf" srcId="{4DC9C3E6-A9A7-47D1-9F81-CF9C945D24D7}" destId="{D8951C6E-08A4-4815-AFC1-0CD7B74E1DEF}" srcOrd="0" destOrd="0" presId="urn:microsoft.com/office/officeart/2005/8/layout/vList5"/>
    <dgm:cxn modelId="{8F886F4C-D495-426E-97F0-6255E54B5C28}" type="presParOf" srcId="{4DC9C3E6-A9A7-47D1-9F81-CF9C945D24D7}" destId="{49FF4B20-C543-4C90-810B-0A513909FD16}"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D665A6-3C4C-494B-9BDA-119FD51FFA34}">
      <dsp:nvSpPr>
        <dsp:cNvPr id="0" name=""/>
        <dsp:cNvSpPr/>
      </dsp:nvSpPr>
      <dsp:spPr>
        <a:xfrm rot="5400000">
          <a:off x="7073925" y="-2762269"/>
          <a:ext cx="1446978" cy="7338743"/>
        </a:xfrm>
        <a:prstGeom prst="round2Same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US" sz="1300" b="0" i="0" kern="1200" dirty="0" smtClean="0"/>
            <a:t>Promote a climate of inclusivity</a:t>
          </a:r>
          <a:endParaRPr lang="en-US" sz="1300" kern="1200" dirty="0"/>
        </a:p>
        <a:p>
          <a:pPr marL="114300" lvl="1" indent="-114300" algn="l" defTabSz="577850">
            <a:lnSpc>
              <a:spcPct val="90000"/>
            </a:lnSpc>
            <a:spcBef>
              <a:spcPct val="0"/>
            </a:spcBef>
            <a:spcAft>
              <a:spcPct val="15000"/>
            </a:spcAft>
            <a:buChar char="••"/>
          </a:pPr>
          <a:r>
            <a:rPr lang="en-US" sz="1300" b="0" i="0" kern="1200" dirty="0" smtClean="0"/>
            <a:t>Institutionalize effective structures to reduce obligation gaps</a:t>
          </a:r>
          <a:endParaRPr lang="en-US" sz="1300" kern="1200" dirty="0"/>
        </a:p>
        <a:p>
          <a:pPr marL="114300" lvl="1" indent="-114300" algn="l" defTabSz="577850">
            <a:lnSpc>
              <a:spcPct val="90000"/>
            </a:lnSpc>
            <a:spcBef>
              <a:spcPct val="0"/>
            </a:spcBef>
            <a:spcAft>
              <a:spcPct val="15000"/>
            </a:spcAft>
            <a:buChar char="••"/>
          </a:pPr>
          <a:r>
            <a:rPr lang="en-US" sz="1300" b="0" i="0" kern="1200" dirty="0" smtClean="0"/>
            <a:t>Implement professional learning plan</a:t>
          </a:r>
          <a:endParaRPr lang="en-US" sz="1300" kern="1200" dirty="0"/>
        </a:p>
        <a:p>
          <a:pPr marL="114300" lvl="1" indent="-114300" algn="l" defTabSz="577850">
            <a:lnSpc>
              <a:spcPct val="90000"/>
            </a:lnSpc>
            <a:spcBef>
              <a:spcPct val="0"/>
            </a:spcBef>
            <a:spcAft>
              <a:spcPct val="15000"/>
            </a:spcAft>
            <a:buChar char="••"/>
          </a:pPr>
          <a:r>
            <a:rPr lang="en-US" sz="1300" b="0" i="0" kern="1200" dirty="0" smtClean="0"/>
            <a:t>Create process for innovation</a:t>
          </a:r>
          <a:endParaRPr lang="en-US" sz="1300" kern="1200" dirty="0"/>
        </a:p>
      </dsp:txBody>
      <dsp:txXfrm rot="-5400000">
        <a:off x="4128043" y="254249"/>
        <a:ext cx="7268107" cy="1305706"/>
      </dsp:txXfrm>
    </dsp:sp>
    <dsp:sp modelId="{FBDC630A-E68C-4B3B-ABBC-81D6C89A97D0}">
      <dsp:nvSpPr>
        <dsp:cNvPr id="0" name=""/>
        <dsp:cNvSpPr/>
      </dsp:nvSpPr>
      <dsp:spPr>
        <a:xfrm>
          <a:off x="0" y="2740"/>
          <a:ext cx="4128042" cy="1808723"/>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n-US" sz="2200" kern="1200" dirty="0" smtClean="0"/>
            <a:t>Improve our internal policies and processes</a:t>
          </a:r>
          <a:endParaRPr lang="en-US" sz="2200" kern="1200" dirty="0"/>
        </a:p>
      </dsp:txBody>
      <dsp:txXfrm>
        <a:off x="88295" y="91035"/>
        <a:ext cx="3951452" cy="1632133"/>
      </dsp:txXfrm>
    </dsp:sp>
    <dsp:sp modelId="{8EA32E8B-0EB3-4C5F-92FF-0C1F448770EA}">
      <dsp:nvSpPr>
        <dsp:cNvPr id="0" name=""/>
        <dsp:cNvSpPr/>
      </dsp:nvSpPr>
      <dsp:spPr>
        <a:xfrm rot="5400000">
          <a:off x="7073925" y="-863109"/>
          <a:ext cx="1446978" cy="7338743"/>
        </a:xfrm>
        <a:prstGeom prst="round2SameRect">
          <a:avLst/>
        </a:prstGeom>
        <a:solidFill>
          <a:schemeClr val="accent5">
            <a:tint val="40000"/>
            <a:alpha val="90000"/>
            <a:hueOff val="-3695877"/>
            <a:satOff val="-6408"/>
            <a:lumOff val="-644"/>
            <a:alphaOff val="0"/>
          </a:schemeClr>
        </a:solidFill>
        <a:ln w="12700" cap="flat" cmpd="sng" algn="ctr">
          <a:solidFill>
            <a:schemeClr val="accent5">
              <a:tint val="40000"/>
              <a:alpha val="90000"/>
              <a:hueOff val="-3695877"/>
              <a:satOff val="-6408"/>
              <a:lumOff val="-64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smtClean="0"/>
            <a:t>Implement Guided Pathways</a:t>
          </a:r>
          <a:endParaRPr lang="en-US" sz="1300" kern="1200" dirty="0"/>
        </a:p>
        <a:p>
          <a:pPr marL="114300" lvl="1" indent="-114300" algn="l" defTabSz="577850">
            <a:lnSpc>
              <a:spcPct val="90000"/>
            </a:lnSpc>
            <a:spcBef>
              <a:spcPct val="0"/>
            </a:spcBef>
            <a:spcAft>
              <a:spcPct val="15000"/>
            </a:spcAft>
            <a:buChar char="••"/>
          </a:pPr>
          <a:r>
            <a:rPr lang="en-US" sz="1300" kern="1200" dirty="0" smtClean="0"/>
            <a:t>Develop clear pathways</a:t>
          </a:r>
          <a:endParaRPr lang="en-US" sz="1300" kern="1200" dirty="0"/>
        </a:p>
        <a:p>
          <a:pPr marL="114300" lvl="1" indent="-114300" algn="l" defTabSz="577850">
            <a:lnSpc>
              <a:spcPct val="90000"/>
            </a:lnSpc>
            <a:spcBef>
              <a:spcPct val="0"/>
            </a:spcBef>
            <a:spcAft>
              <a:spcPct val="15000"/>
            </a:spcAft>
            <a:buChar char="••"/>
          </a:pPr>
          <a:r>
            <a:rPr lang="en-US" sz="1300" kern="1200" dirty="0" smtClean="0"/>
            <a:t>Improve student completion</a:t>
          </a:r>
          <a:endParaRPr lang="en-US" sz="1300" kern="1200" dirty="0"/>
        </a:p>
        <a:p>
          <a:pPr marL="114300" lvl="1" indent="-114300" algn="l" defTabSz="577850">
            <a:lnSpc>
              <a:spcPct val="90000"/>
            </a:lnSpc>
            <a:spcBef>
              <a:spcPct val="0"/>
            </a:spcBef>
            <a:spcAft>
              <a:spcPct val="15000"/>
            </a:spcAft>
            <a:buChar char="••"/>
          </a:pPr>
          <a:r>
            <a:rPr lang="en-US" sz="1300" kern="1200" dirty="0" smtClean="0"/>
            <a:t>K-12 &amp; Adult School partnerships; Partner with 4-year colleges &amp; universities</a:t>
          </a:r>
          <a:endParaRPr lang="en-US" sz="1300" kern="1200" dirty="0"/>
        </a:p>
        <a:p>
          <a:pPr marL="114300" lvl="1" indent="-114300" algn="l" defTabSz="577850">
            <a:lnSpc>
              <a:spcPct val="90000"/>
            </a:lnSpc>
            <a:spcBef>
              <a:spcPct val="0"/>
            </a:spcBef>
            <a:spcAft>
              <a:spcPct val="15000"/>
            </a:spcAft>
            <a:buChar char="••"/>
          </a:pPr>
          <a:r>
            <a:rPr lang="en-US" sz="1300" kern="1200" dirty="0" smtClean="0"/>
            <a:t>Connect students with Internships, </a:t>
          </a:r>
          <a:r>
            <a:rPr lang="en-US" sz="1300" kern="1200" dirty="0" err="1" smtClean="0"/>
            <a:t>etc</a:t>
          </a:r>
          <a:r>
            <a:rPr lang="en-US" sz="1300" kern="1200" dirty="0" smtClean="0"/>
            <a:t>; Build relationships with employers</a:t>
          </a:r>
          <a:endParaRPr lang="en-US" sz="1300" kern="1200" dirty="0"/>
        </a:p>
        <a:p>
          <a:pPr marL="114300" lvl="1" indent="-114300" algn="l" defTabSz="577850">
            <a:lnSpc>
              <a:spcPct val="90000"/>
            </a:lnSpc>
            <a:spcBef>
              <a:spcPct val="0"/>
            </a:spcBef>
            <a:spcAft>
              <a:spcPct val="15000"/>
            </a:spcAft>
            <a:buChar char="••"/>
          </a:pPr>
          <a:r>
            <a:rPr lang="en-US" sz="1300" b="0" i="0" kern="1200" dirty="0" smtClean="0"/>
            <a:t>Institutionalize effective structures to reduce obligation gaps</a:t>
          </a:r>
          <a:endParaRPr lang="en-US" sz="1300" kern="1200" dirty="0"/>
        </a:p>
      </dsp:txBody>
      <dsp:txXfrm rot="-5400000">
        <a:off x="4128043" y="2153409"/>
        <a:ext cx="7268107" cy="1305706"/>
      </dsp:txXfrm>
    </dsp:sp>
    <dsp:sp modelId="{224D0C5F-CB9C-42CC-81FD-B054E9D2DADC}">
      <dsp:nvSpPr>
        <dsp:cNvPr id="0" name=""/>
        <dsp:cNvSpPr/>
      </dsp:nvSpPr>
      <dsp:spPr>
        <a:xfrm>
          <a:off x="0" y="1901900"/>
          <a:ext cx="4128042" cy="1808723"/>
        </a:xfrm>
        <a:prstGeom prst="roundRect">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n-US" sz="2200" kern="1200" dirty="0" smtClean="0"/>
            <a:t>Fully implement all aspects of Guided Pathways</a:t>
          </a:r>
          <a:endParaRPr lang="en-US" sz="2200" kern="1200" dirty="0"/>
        </a:p>
      </dsp:txBody>
      <dsp:txXfrm>
        <a:off x="88295" y="1990195"/>
        <a:ext cx="3951452" cy="1632133"/>
      </dsp:txXfrm>
    </dsp:sp>
    <dsp:sp modelId="{49FF4B20-C543-4C90-810B-0A513909FD16}">
      <dsp:nvSpPr>
        <dsp:cNvPr id="0" name=""/>
        <dsp:cNvSpPr/>
      </dsp:nvSpPr>
      <dsp:spPr>
        <a:xfrm rot="5400000">
          <a:off x="7073925" y="1036050"/>
          <a:ext cx="1446978" cy="7338743"/>
        </a:xfrm>
        <a:prstGeom prst="round2SameRect">
          <a:avLst/>
        </a:prstGeom>
        <a:solidFill>
          <a:schemeClr val="accent5">
            <a:tint val="40000"/>
            <a:alpha val="90000"/>
            <a:hueOff val="-7391755"/>
            <a:satOff val="-12816"/>
            <a:lumOff val="-1289"/>
            <a:alphaOff val="0"/>
          </a:schemeClr>
        </a:solidFill>
        <a:ln w="12700" cap="flat" cmpd="sng" algn="ctr">
          <a:solidFill>
            <a:schemeClr val="accent5">
              <a:tint val="40000"/>
              <a:alpha val="90000"/>
              <a:hueOff val="-7391755"/>
              <a:satOff val="-12816"/>
              <a:lumOff val="-128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smtClean="0"/>
            <a:t>Improve student completion</a:t>
          </a:r>
          <a:endParaRPr lang="en-US" sz="1300" kern="1200" dirty="0"/>
        </a:p>
        <a:p>
          <a:pPr marL="114300" lvl="1" indent="-114300" algn="l" defTabSz="577850">
            <a:lnSpc>
              <a:spcPct val="90000"/>
            </a:lnSpc>
            <a:spcBef>
              <a:spcPct val="0"/>
            </a:spcBef>
            <a:spcAft>
              <a:spcPct val="15000"/>
            </a:spcAft>
            <a:buChar char="••"/>
          </a:pPr>
          <a:r>
            <a:rPr lang="en-US" sz="1300" kern="1200" dirty="0" smtClean="0"/>
            <a:t>Institutionalize effective structures to reduce obligation gaps</a:t>
          </a:r>
          <a:endParaRPr lang="en-US" sz="1300" kern="1200" dirty="0"/>
        </a:p>
      </dsp:txBody>
      <dsp:txXfrm rot="-5400000">
        <a:off x="4128043" y="4052568"/>
        <a:ext cx="7268107" cy="1305706"/>
      </dsp:txXfrm>
    </dsp:sp>
    <dsp:sp modelId="{D8951C6E-08A4-4815-AFC1-0CD7B74E1DEF}">
      <dsp:nvSpPr>
        <dsp:cNvPr id="0" name=""/>
        <dsp:cNvSpPr/>
      </dsp:nvSpPr>
      <dsp:spPr>
        <a:xfrm>
          <a:off x="0" y="3801059"/>
          <a:ext cx="4128042" cy="1808723"/>
        </a:xfrm>
        <a:prstGeom prst="round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n-US" sz="2200" kern="1200" dirty="0" smtClean="0"/>
            <a:t>Focus on key aspects of strategic enrollment management to enhance equity in access and completion</a:t>
          </a:r>
          <a:endParaRPr lang="en-US" sz="2200" kern="1200" dirty="0"/>
        </a:p>
      </dsp:txBody>
      <dsp:txXfrm>
        <a:off x="88295" y="3889354"/>
        <a:ext cx="3951452" cy="1632133"/>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88E8EA-5AA1-4D01-93D6-D6FB05C77577}" type="datetimeFigureOut">
              <a:rPr lang="en-US" smtClean="0"/>
              <a:t>10/20/2021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6337A-1214-4F64-B2A8-3C4404D9A6A5}" type="slidenum">
              <a:rPr lang="en-US" smtClean="0"/>
              <a:t>‹#›</a:t>
            </a:fld>
            <a:endParaRPr lang="en-US"/>
          </a:p>
        </p:txBody>
      </p:sp>
    </p:spTree>
    <p:extLst>
      <p:ext uri="{BB962C8B-B14F-4D97-AF65-F5344CB8AC3E}">
        <p14:creationId xmlns:p14="http://schemas.microsoft.com/office/powerpoint/2010/main" val="2544122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88E8EA-5AA1-4D01-93D6-D6FB05C77577}" type="datetimeFigureOut">
              <a:rPr lang="en-US" smtClean="0"/>
              <a:t>10/20/2021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6337A-1214-4F64-B2A8-3C4404D9A6A5}" type="slidenum">
              <a:rPr lang="en-US" smtClean="0"/>
              <a:t>‹#›</a:t>
            </a:fld>
            <a:endParaRPr lang="en-US"/>
          </a:p>
        </p:txBody>
      </p:sp>
    </p:spTree>
    <p:extLst>
      <p:ext uri="{BB962C8B-B14F-4D97-AF65-F5344CB8AC3E}">
        <p14:creationId xmlns:p14="http://schemas.microsoft.com/office/powerpoint/2010/main" val="3320284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88E8EA-5AA1-4D01-93D6-D6FB05C77577}" type="datetimeFigureOut">
              <a:rPr lang="en-US" smtClean="0"/>
              <a:t>10/20/2021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6337A-1214-4F64-B2A8-3C4404D9A6A5}" type="slidenum">
              <a:rPr lang="en-US" smtClean="0"/>
              <a:t>‹#›</a:t>
            </a:fld>
            <a:endParaRPr lang="en-US"/>
          </a:p>
        </p:txBody>
      </p:sp>
    </p:spTree>
    <p:extLst>
      <p:ext uri="{BB962C8B-B14F-4D97-AF65-F5344CB8AC3E}">
        <p14:creationId xmlns:p14="http://schemas.microsoft.com/office/powerpoint/2010/main" val="1171446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88E8EA-5AA1-4D01-93D6-D6FB05C77577}" type="datetimeFigureOut">
              <a:rPr lang="en-US" smtClean="0"/>
              <a:t>10/20/2021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6337A-1214-4F64-B2A8-3C4404D9A6A5}" type="slidenum">
              <a:rPr lang="en-US" smtClean="0"/>
              <a:t>‹#›</a:t>
            </a:fld>
            <a:endParaRPr lang="en-US"/>
          </a:p>
        </p:txBody>
      </p:sp>
    </p:spTree>
    <p:extLst>
      <p:ext uri="{BB962C8B-B14F-4D97-AF65-F5344CB8AC3E}">
        <p14:creationId xmlns:p14="http://schemas.microsoft.com/office/powerpoint/2010/main" val="2186977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088E8EA-5AA1-4D01-93D6-D6FB05C77577}" type="datetimeFigureOut">
              <a:rPr lang="en-US" smtClean="0"/>
              <a:t>10/20/2021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6337A-1214-4F64-B2A8-3C4404D9A6A5}" type="slidenum">
              <a:rPr lang="en-US" smtClean="0"/>
              <a:t>‹#›</a:t>
            </a:fld>
            <a:endParaRPr lang="en-US"/>
          </a:p>
        </p:txBody>
      </p:sp>
    </p:spTree>
    <p:extLst>
      <p:ext uri="{BB962C8B-B14F-4D97-AF65-F5344CB8AC3E}">
        <p14:creationId xmlns:p14="http://schemas.microsoft.com/office/powerpoint/2010/main" val="3142660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088E8EA-5AA1-4D01-93D6-D6FB05C77577}" type="datetimeFigureOut">
              <a:rPr lang="en-US" smtClean="0"/>
              <a:t>10/20/2021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E6337A-1214-4F64-B2A8-3C4404D9A6A5}" type="slidenum">
              <a:rPr lang="en-US" smtClean="0"/>
              <a:t>‹#›</a:t>
            </a:fld>
            <a:endParaRPr lang="en-US"/>
          </a:p>
        </p:txBody>
      </p:sp>
    </p:spTree>
    <p:extLst>
      <p:ext uri="{BB962C8B-B14F-4D97-AF65-F5344CB8AC3E}">
        <p14:creationId xmlns:p14="http://schemas.microsoft.com/office/powerpoint/2010/main" val="2984788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88E8EA-5AA1-4D01-93D6-D6FB05C77577}" type="datetimeFigureOut">
              <a:rPr lang="en-US" smtClean="0"/>
              <a:t>10/20/2021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E6337A-1214-4F64-B2A8-3C4404D9A6A5}" type="slidenum">
              <a:rPr lang="en-US" smtClean="0"/>
              <a:t>‹#›</a:t>
            </a:fld>
            <a:endParaRPr lang="en-US"/>
          </a:p>
        </p:txBody>
      </p:sp>
    </p:spTree>
    <p:extLst>
      <p:ext uri="{BB962C8B-B14F-4D97-AF65-F5344CB8AC3E}">
        <p14:creationId xmlns:p14="http://schemas.microsoft.com/office/powerpoint/2010/main" val="1026162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88E8EA-5AA1-4D01-93D6-D6FB05C77577}" type="datetimeFigureOut">
              <a:rPr lang="en-US" smtClean="0"/>
              <a:t>10/20/2021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E6337A-1214-4F64-B2A8-3C4404D9A6A5}" type="slidenum">
              <a:rPr lang="en-US" smtClean="0"/>
              <a:t>‹#›</a:t>
            </a:fld>
            <a:endParaRPr lang="en-US"/>
          </a:p>
        </p:txBody>
      </p:sp>
    </p:spTree>
    <p:extLst>
      <p:ext uri="{BB962C8B-B14F-4D97-AF65-F5344CB8AC3E}">
        <p14:creationId xmlns:p14="http://schemas.microsoft.com/office/powerpoint/2010/main" val="3232404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88E8EA-5AA1-4D01-93D6-D6FB05C77577}" type="datetimeFigureOut">
              <a:rPr lang="en-US" smtClean="0"/>
              <a:t>10/20/2021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E6337A-1214-4F64-B2A8-3C4404D9A6A5}" type="slidenum">
              <a:rPr lang="en-US" smtClean="0"/>
              <a:t>‹#›</a:t>
            </a:fld>
            <a:endParaRPr lang="en-US"/>
          </a:p>
        </p:txBody>
      </p:sp>
    </p:spTree>
    <p:extLst>
      <p:ext uri="{BB962C8B-B14F-4D97-AF65-F5344CB8AC3E}">
        <p14:creationId xmlns:p14="http://schemas.microsoft.com/office/powerpoint/2010/main" val="741530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088E8EA-5AA1-4D01-93D6-D6FB05C77577}" type="datetimeFigureOut">
              <a:rPr lang="en-US" smtClean="0"/>
              <a:t>10/20/2021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E6337A-1214-4F64-B2A8-3C4404D9A6A5}" type="slidenum">
              <a:rPr lang="en-US" smtClean="0"/>
              <a:t>‹#›</a:t>
            </a:fld>
            <a:endParaRPr lang="en-US"/>
          </a:p>
        </p:txBody>
      </p:sp>
    </p:spTree>
    <p:extLst>
      <p:ext uri="{BB962C8B-B14F-4D97-AF65-F5344CB8AC3E}">
        <p14:creationId xmlns:p14="http://schemas.microsoft.com/office/powerpoint/2010/main" val="3776556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088E8EA-5AA1-4D01-93D6-D6FB05C77577}" type="datetimeFigureOut">
              <a:rPr lang="en-US" smtClean="0"/>
              <a:t>10/20/2021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E6337A-1214-4F64-B2A8-3C4404D9A6A5}" type="slidenum">
              <a:rPr lang="en-US" smtClean="0"/>
              <a:t>‹#›</a:t>
            </a:fld>
            <a:endParaRPr lang="en-US"/>
          </a:p>
        </p:txBody>
      </p:sp>
    </p:spTree>
    <p:extLst>
      <p:ext uri="{BB962C8B-B14F-4D97-AF65-F5344CB8AC3E}">
        <p14:creationId xmlns:p14="http://schemas.microsoft.com/office/powerpoint/2010/main" val="448818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88E8EA-5AA1-4D01-93D6-D6FB05C77577}" type="datetimeFigureOut">
              <a:rPr lang="en-US" smtClean="0"/>
              <a:t>10/20/2021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E6337A-1214-4F64-B2A8-3C4404D9A6A5}" type="slidenum">
              <a:rPr lang="en-US" smtClean="0"/>
              <a:t>‹#›</a:t>
            </a:fld>
            <a:endParaRPr lang="en-US"/>
          </a:p>
        </p:txBody>
      </p:sp>
    </p:spTree>
    <p:extLst>
      <p:ext uri="{BB962C8B-B14F-4D97-AF65-F5344CB8AC3E}">
        <p14:creationId xmlns:p14="http://schemas.microsoft.com/office/powerpoint/2010/main" val="1531771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canadacollege.edu/plans/leadership-retreat.php"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Annual (operational) Plan for 2021-22</a:t>
            </a:r>
            <a:endParaRPr lang="en-US" dirty="0"/>
          </a:p>
        </p:txBody>
      </p:sp>
      <p:sp>
        <p:nvSpPr>
          <p:cNvPr id="5" name="Text Placeholder 4"/>
          <p:cNvSpPr>
            <a:spLocks noGrp="1"/>
          </p:cNvSpPr>
          <p:nvPr>
            <p:ph type="body" idx="1"/>
          </p:nvPr>
        </p:nvSpPr>
        <p:spPr/>
        <p:txBody>
          <a:bodyPr/>
          <a:lstStyle/>
          <a:p>
            <a:r>
              <a:rPr lang="en-US" dirty="0" smtClean="0"/>
              <a:t>Presented to PBC for adoption on October </a:t>
            </a:r>
            <a:r>
              <a:rPr lang="en-US" dirty="0" smtClean="0"/>
              <a:t>20, </a:t>
            </a:r>
            <a:r>
              <a:rPr lang="en-US" dirty="0" smtClean="0"/>
              <a:t>2021</a:t>
            </a:r>
            <a:endParaRPr lang="en-US"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7561" y="1159727"/>
            <a:ext cx="3261257" cy="1464489"/>
          </a:xfrm>
          <a:prstGeom prst="rect">
            <a:avLst/>
          </a:prstGeom>
        </p:spPr>
      </p:pic>
    </p:spTree>
    <p:extLst>
      <p:ext uri="{BB962C8B-B14F-4D97-AF65-F5344CB8AC3E}">
        <p14:creationId xmlns:p14="http://schemas.microsoft.com/office/powerpoint/2010/main" val="17358002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College Annual Plan</a:t>
            </a:r>
            <a:endParaRPr lang="en-US" dirty="0"/>
          </a:p>
        </p:txBody>
      </p:sp>
      <p:sp>
        <p:nvSpPr>
          <p:cNvPr id="3" name="Content Placeholder 2"/>
          <p:cNvSpPr>
            <a:spLocks noGrp="1"/>
          </p:cNvSpPr>
          <p:nvPr>
            <p:ph idx="1"/>
          </p:nvPr>
        </p:nvSpPr>
        <p:spPr/>
        <p:txBody>
          <a:bodyPr/>
          <a:lstStyle/>
          <a:p>
            <a:r>
              <a:rPr lang="en-US" dirty="0" smtClean="0"/>
              <a:t>Sets forth the activities to be implemented in one year to support the achievement of the five-year goals articulated in the Education Master Plan, which are in support of achieving the College Mission.</a:t>
            </a:r>
          </a:p>
          <a:p>
            <a:r>
              <a:rPr lang="en-US" dirty="0" smtClean="0"/>
              <a:t>Is a synthesis of objectives, strategic initiatives, and activities of other college plans, grant deliverables, and recent mandates from the State Chancellor’s Office.</a:t>
            </a:r>
          </a:p>
          <a:p>
            <a:pPr marL="0" indent="0">
              <a:buNone/>
            </a:pPr>
            <a:endParaRPr lang="en-US" dirty="0" smtClean="0"/>
          </a:p>
        </p:txBody>
      </p:sp>
    </p:spTree>
    <p:extLst>
      <p:ext uri="{BB962C8B-B14F-4D97-AF65-F5344CB8AC3E}">
        <p14:creationId xmlns:p14="http://schemas.microsoft.com/office/powerpoint/2010/main" val="33182712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61595" y="856446"/>
            <a:ext cx="1857675" cy="5216893"/>
          </a:xfrm>
          <a:prstGeom prst="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0D306E47-65FC-034A-8737-E1EE8A1A3212}"/>
              </a:ext>
            </a:extLst>
          </p:cNvPr>
          <p:cNvSpPr/>
          <p:nvPr/>
        </p:nvSpPr>
        <p:spPr>
          <a:xfrm>
            <a:off x="962528" y="1255459"/>
            <a:ext cx="9154510" cy="735726"/>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chemeClr val="tx1"/>
                </a:solidFill>
              </a:rPr>
              <a:t>Education Master Plan: 2017-2022</a:t>
            </a:r>
          </a:p>
        </p:txBody>
      </p:sp>
      <p:cxnSp>
        <p:nvCxnSpPr>
          <p:cNvPr id="12" name="Straight Connector 11">
            <a:extLst>
              <a:ext uri="{FF2B5EF4-FFF2-40B4-BE49-F238E27FC236}">
                <a16:creationId xmlns:a16="http://schemas.microsoft.com/office/drawing/2014/main" id="{DFFEA069-0333-AE41-B74A-01DE1AE87920}"/>
              </a:ext>
            </a:extLst>
          </p:cNvPr>
          <p:cNvCxnSpPr/>
          <p:nvPr/>
        </p:nvCxnSpPr>
        <p:spPr>
          <a:xfrm>
            <a:off x="3771168" y="1989688"/>
            <a:ext cx="2626" cy="620110"/>
          </a:xfrm>
          <a:prstGeom prst="line">
            <a:avLst/>
          </a:prstGeom>
          <a:ln w="158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A0E5E8E-1FE5-D64A-B57C-DE5A73111C39}"/>
              </a:ext>
            </a:extLst>
          </p:cNvPr>
          <p:cNvCxnSpPr/>
          <p:nvPr/>
        </p:nvCxnSpPr>
        <p:spPr>
          <a:xfrm>
            <a:off x="5375884" y="2001968"/>
            <a:ext cx="2626" cy="620110"/>
          </a:xfrm>
          <a:prstGeom prst="line">
            <a:avLst/>
          </a:prstGeom>
          <a:ln w="158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F11EA6F-BB42-714A-9FE9-1181B4937291}"/>
              </a:ext>
            </a:extLst>
          </p:cNvPr>
          <p:cNvCxnSpPr/>
          <p:nvPr/>
        </p:nvCxnSpPr>
        <p:spPr>
          <a:xfrm>
            <a:off x="6998896" y="2003754"/>
            <a:ext cx="2626" cy="620110"/>
          </a:xfrm>
          <a:prstGeom prst="line">
            <a:avLst/>
          </a:prstGeom>
          <a:ln w="158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38DA8941-2EED-D440-94F7-29E737FB3289}"/>
              </a:ext>
            </a:extLst>
          </p:cNvPr>
          <p:cNvCxnSpPr/>
          <p:nvPr/>
        </p:nvCxnSpPr>
        <p:spPr>
          <a:xfrm>
            <a:off x="8542486" y="2017405"/>
            <a:ext cx="2626" cy="620110"/>
          </a:xfrm>
          <a:prstGeom prst="line">
            <a:avLst/>
          </a:prstGeom>
          <a:ln w="158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3A9D6403-F006-7D4C-A14F-4744D44F4255}"/>
              </a:ext>
            </a:extLst>
          </p:cNvPr>
          <p:cNvSpPr txBox="1"/>
          <p:nvPr/>
        </p:nvSpPr>
        <p:spPr>
          <a:xfrm>
            <a:off x="5831109" y="2004295"/>
            <a:ext cx="957313" cy="646331"/>
          </a:xfrm>
          <a:prstGeom prst="rect">
            <a:avLst/>
          </a:prstGeom>
          <a:noFill/>
        </p:spPr>
        <p:txBody>
          <a:bodyPr wrap="none" rtlCol="0">
            <a:spAutoFit/>
          </a:bodyPr>
          <a:lstStyle/>
          <a:p>
            <a:pPr algn="ctr"/>
            <a:r>
              <a:rPr lang="en-US" i="1" dirty="0"/>
              <a:t>Year 3</a:t>
            </a:r>
          </a:p>
          <a:p>
            <a:pPr algn="ctr"/>
            <a:r>
              <a:rPr lang="en-US" dirty="0"/>
              <a:t>2019-20</a:t>
            </a:r>
          </a:p>
        </p:txBody>
      </p:sp>
      <p:sp>
        <p:nvSpPr>
          <p:cNvPr id="21" name="TextBox 20">
            <a:extLst>
              <a:ext uri="{FF2B5EF4-FFF2-40B4-BE49-F238E27FC236}">
                <a16:creationId xmlns:a16="http://schemas.microsoft.com/office/drawing/2014/main" id="{D65EFEF3-FAE6-7845-817F-E05D07C8D212}"/>
              </a:ext>
            </a:extLst>
          </p:cNvPr>
          <p:cNvSpPr txBox="1"/>
          <p:nvPr/>
        </p:nvSpPr>
        <p:spPr>
          <a:xfrm>
            <a:off x="7398065" y="1987928"/>
            <a:ext cx="957313" cy="646331"/>
          </a:xfrm>
          <a:prstGeom prst="rect">
            <a:avLst/>
          </a:prstGeom>
          <a:noFill/>
        </p:spPr>
        <p:txBody>
          <a:bodyPr wrap="none" rtlCol="0">
            <a:spAutoFit/>
          </a:bodyPr>
          <a:lstStyle/>
          <a:p>
            <a:pPr algn="ctr"/>
            <a:r>
              <a:rPr lang="en-US" i="1" dirty="0"/>
              <a:t>Year 4</a:t>
            </a:r>
          </a:p>
          <a:p>
            <a:pPr algn="ctr"/>
            <a:r>
              <a:rPr lang="en-US" i="1" dirty="0"/>
              <a:t>2020-21</a:t>
            </a:r>
          </a:p>
        </p:txBody>
      </p:sp>
      <p:sp>
        <p:nvSpPr>
          <p:cNvPr id="22" name="TextBox 21">
            <a:extLst>
              <a:ext uri="{FF2B5EF4-FFF2-40B4-BE49-F238E27FC236}">
                <a16:creationId xmlns:a16="http://schemas.microsoft.com/office/drawing/2014/main" id="{2A999BBD-23DD-A747-8EAE-7D7293E68970}"/>
              </a:ext>
            </a:extLst>
          </p:cNvPr>
          <p:cNvSpPr txBox="1"/>
          <p:nvPr/>
        </p:nvSpPr>
        <p:spPr>
          <a:xfrm>
            <a:off x="8917833" y="1976146"/>
            <a:ext cx="957313" cy="646331"/>
          </a:xfrm>
          <a:prstGeom prst="rect">
            <a:avLst/>
          </a:prstGeom>
          <a:noFill/>
        </p:spPr>
        <p:txBody>
          <a:bodyPr wrap="none" rtlCol="0">
            <a:spAutoFit/>
          </a:bodyPr>
          <a:lstStyle/>
          <a:p>
            <a:pPr algn="ctr"/>
            <a:r>
              <a:rPr lang="en-US" i="1" dirty="0"/>
              <a:t>Year 5</a:t>
            </a:r>
          </a:p>
          <a:p>
            <a:pPr algn="ctr"/>
            <a:r>
              <a:rPr lang="en-US" i="1" dirty="0"/>
              <a:t>2021-22</a:t>
            </a:r>
          </a:p>
        </p:txBody>
      </p:sp>
      <p:cxnSp>
        <p:nvCxnSpPr>
          <p:cNvPr id="25" name="Straight Connector 24">
            <a:extLst>
              <a:ext uri="{FF2B5EF4-FFF2-40B4-BE49-F238E27FC236}">
                <a16:creationId xmlns:a16="http://schemas.microsoft.com/office/drawing/2014/main" id="{4A2F55C5-1EF2-1F4D-BA1A-98DE1C8A4565}"/>
              </a:ext>
            </a:extLst>
          </p:cNvPr>
          <p:cNvCxnSpPr/>
          <p:nvPr/>
        </p:nvCxnSpPr>
        <p:spPr>
          <a:xfrm>
            <a:off x="10117038" y="1991185"/>
            <a:ext cx="2626" cy="620110"/>
          </a:xfrm>
          <a:prstGeom prst="line">
            <a:avLst/>
          </a:prstGeom>
          <a:ln w="158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36AD4B8F-9DD7-0A4E-921F-4F02B327F1E0}"/>
              </a:ext>
            </a:extLst>
          </p:cNvPr>
          <p:cNvSpPr txBox="1"/>
          <p:nvPr/>
        </p:nvSpPr>
        <p:spPr>
          <a:xfrm>
            <a:off x="10369265" y="3141728"/>
            <a:ext cx="957313" cy="646331"/>
          </a:xfrm>
          <a:prstGeom prst="rect">
            <a:avLst/>
          </a:prstGeom>
          <a:noFill/>
        </p:spPr>
        <p:txBody>
          <a:bodyPr wrap="none" rtlCol="0">
            <a:spAutoFit/>
          </a:bodyPr>
          <a:lstStyle/>
          <a:p>
            <a:pPr algn="ctr"/>
            <a:r>
              <a:rPr lang="en-US" i="1" dirty="0"/>
              <a:t>Year 3</a:t>
            </a:r>
          </a:p>
          <a:p>
            <a:pPr algn="ctr"/>
            <a:r>
              <a:rPr lang="en-US" dirty="0"/>
              <a:t>2022-23</a:t>
            </a:r>
          </a:p>
        </p:txBody>
      </p:sp>
      <p:sp>
        <p:nvSpPr>
          <p:cNvPr id="28" name="TextBox 27">
            <a:extLst>
              <a:ext uri="{FF2B5EF4-FFF2-40B4-BE49-F238E27FC236}">
                <a16:creationId xmlns:a16="http://schemas.microsoft.com/office/drawing/2014/main" id="{5CB95896-5FD3-BD4C-B206-BB4E698FE794}"/>
              </a:ext>
            </a:extLst>
          </p:cNvPr>
          <p:cNvSpPr txBox="1"/>
          <p:nvPr/>
        </p:nvSpPr>
        <p:spPr>
          <a:xfrm>
            <a:off x="7373867" y="3186234"/>
            <a:ext cx="957313" cy="646331"/>
          </a:xfrm>
          <a:prstGeom prst="rect">
            <a:avLst/>
          </a:prstGeom>
          <a:noFill/>
        </p:spPr>
        <p:txBody>
          <a:bodyPr wrap="none" rtlCol="0">
            <a:spAutoFit/>
          </a:bodyPr>
          <a:lstStyle/>
          <a:p>
            <a:pPr algn="ctr"/>
            <a:r>
              <a:rPr lang="en-US" dirty="0"/>
              <a:t>Year 1</a:t>
            </a:r>
          </a:p>
          <a:p>
            <a:pPr algn="ctr"/>
            <a:r>
              <a:rPr lang="en-US" dirty="0"/>
              <a:t>2020-21</a:t>
            </a:r>
          </a:p>
        </p:txBody>
      </p:sp>
      <p:sp>
        <p:nvSpPr>
          <p:cNvPr id="29" name="TextBox 28">
            <a:extLst>
              <a:ext uri="{FF2B5EF4-FFF2-40B4-BE49-F238E27FC236}">
                <a16:creationId xmlns:a16="http://schemas.microsoft.com/office/drawing/2014/main" id="{8328F971-5953-FA48-9906-87333039BB95}"/>
              </a:ext>
            </a:extLst>
          </p:cNvPr>
          <p:cNvSpPr txBox="1"/>
          <p:nvPr/>
        </p:nvSpPr>
        <p:spPr>
          <a:xfrm>
            <a:off x="8937372" y="3165532"/>
            <a:ext cx="957313" cy="646331"/>
          </a:xfrm>
          <a:prstGeom prst="rect">
            <a:avLst/>
          </a:prstGeom>
          <a:noFill/>
        </p:spPr>
        <p:txBody>
          <a:bodyPr wrap="none" rtlCol="0">
            <a:spAutoFit/>
          </a:bodyPr>
          <a:lstStyle/>
          <a:p>
            <a:pPr algn="ctr"/>
            <a:r>
              <a:rPr lang="en-US" dirty="0"/>
              <a:t>Year 2</a:t>
            </a:r>
          </a:p>
          <a:p>
            <a:pPr algn="ctr"/>
            <a:r>
              <a:rPr lang="en-US" dirty="0"/>
              <a:t>2021-22</a:t>
            </a:r>
          </a:p>
        </p:txBody>
      </p:sp>
      <p:cxnSp>
        <p:nvCxnSpPr>
          <p:cNvPr id="36" name="Straight Connector 35">
            <a:extLst>
              <a:ext uri="{FF2B5EF4-FFF2-40B4-BE49-F238E27FC236}">
                <a16:creationId xmlns:a16="http://schemas.microsoft.com/office/drawing/2014/main" id="{DACA73E4-2844-E445-B1C1-AFD4D6EA10AF}"/>
              </a:ext>
            </a:extLst>
          </p:cNvPr>
          <p:cNvCxnSpPr/>
          <p:nvPr/>
        </p:nvCxnSpPr>
        <p:spPr>
          <a:xfrm>
            <a:off x="7012416" y="3190173"/>
            <a:ext cx="0" cy="684502"/>
          </a:xfrm>
          <a:prstGeom prst="line">
            <a:avLst/>
          </a:prstGeom>
          <a:ln w="158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3702BA0B-2E2F-7B45-8AA2-2A7F82A93CDD}"/>
              </a:ext>
            </a:extLst>
          </p:cNvPr>
          <p:cNvCxnSpPr/>
          <p:nvPr/>
        </p:nvCxnSpPr>
        <p:spPr>
          <a:xfrm>
            <a:off x="8545112" y="3180253"/>
            <a:ext cx="14421" cy="694422"/>
          </a:xfrm>
          <a:prstGeom prst="line">
            <a:avLst/>
          </a:prstGeom>
          <a:ln w="158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D3A67C46-C05E-0E4D-9F93-B596E41DE5A9}"/>
              </a:ext>
            </a:extLst>
          </p:cNvPr>
          <p:cNvCxnSpPr/>
          <p:nvPr/>
        </p:nvCxnSpPr>
        <p:spPr>
          <a:xfrm>
            <a:off x="10134104" y="3191753"/>
            <a:ext cx="6808" cy="682922"/>
          </a:xfrm>
          <a:prstGeom prst="line">
            <a:avLst/>
          </a:prstGeom>
          <a:ln w="158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FD66F787-8CAE-DB4A-B0AC-1317A9389F26}"/>
              </a:ext>
            </a:extLst>
          </p:cNvPr>
          <p:cNvSpPr txBox="1"/>
          <p:nvPr/>
        </p:nvSpPr>
        <p:spPr>
          <a:xfrm>
            <a:off x="4226393" y="1975747"/>
            <a:ext cx="957313" cy="646331"/>
          </a:xfrm>
          <a:prstGeom prst="rect">
            <a:avLst/>
          </a:prstGeom>
          <a:noFill/>
        </p:spPr>
        <p:txBody>
          <a:bodyPr wrap="none" rtlCol="0">
            <a:spAutoFit/>
          </a:bodyPr>
          <a:lstStyle/>
          <a:p>
            <a:pPr algn="ctr"/>
            <a:r>
              <a:rPr lang="en-US" i="1" dirty="0"/>
              <a:t>Year 2</a:t>
            </a:r>
          </a:p>
          <a:p>
            <a:pPr algn="ctr"/>
            <a:r>
              <a:rPr lang="en-US" i="1" dirty="0"/>
              <a:t>2018-19</a:t>
            </a:r>
          </a:p>
        </p:txBody>
      </p:sp>
      <p:cxnSp>
        <p:nvCxnSpPr>
          <p:cNvPr id="56" name="Straight Connector 55">
            <a:extLst>
              <a:ext uri="{FF2B5EF4-FFF2-40B4-BE49-F238E27FC236}">
                <a16:creationId xmlns:a16="http://schemas.microsoft.com/office/drawing/2014/main" id="{85BB82FB-A48F-154D-A261-04D3667883C5}"/>
              </a:ext>
            </a:extLst>
          </p:cNvPr>
          <p:cNvCxnSpPr/>
          <p:nvPr/>
        </p:nvCxnSpPr>
        <p:spPr>
          <a:xfrm>
            <a:off x="2263851" y="2003754"/>
            <a:ext cx="2626" cy="620110"/>
          </a:xfrm>
          <a:prstGeom prst="line">
            <a:avLst/>
          </a:prstGeom>
          <a:ln w="158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5E76B050-3785-7549-9D7A-3F75417B61AA}"/>
              </a:ext>
            </a:extLst>
          </p:cNvPr>
          <p:cNvSpPr txBox="1"/>
          <p:nvPr/>
        </p:nvSpPr>
        <p:spPr>
          <a:xfrm>
            <a:off x="2717157" y="1962760"/>
            <a:ext cx="957313" cy="646331"/>
          </a:xfrm>
          <a:prstGeom prst="rect">
            <a:avLst/>
          </a:prstGeom>
          <a:noFill/>
        </p:spPr>
        <p:txBody>
          <a:bodyPr wrap="none" rtlCol="0">
            <a:spAutoFit/>
          </a:bodyPr>
          <a:lstStyle/>
          <a:p>
            <a:pPr algn="ctr"/>
            <a:r>
              <a:rPr lang="en-US" i="1" dirty="0"/>
              <a:t>Year 1</a:t>
            </a:r>
          </a:p>
          <a:p>
            <a:pPr algn="ctr"/>
            <a:r>
              <a:rPr lang="en-US" dirty="0"/>
              <a:t>2017-18</a:t>
            </a:r>
          </a:p>
        </p:txBody>
      </p:sp>
      <p:sp>
        <p:nvSpPr>
          <p:cNvPr id="64" name="TextBox 63">
            <a:extLst>
              <a:ext uri="{FF2B5EF4-FFF2-40B4-BE49-F238E27FC236}">
                <a16:creationId xmlns:a16="http://schemas.microsoft.com/office/drawing/2014/main" id="{5D65581B-91ED-F942-AA29-BD847B521F2D}"/>
              </a:ext>
            </a:extLst>
          </p:cNvPr>
          <p:cNvSpPr txBox="1"/>
          <p:nvPr/>
        </p:nvSpPr>
        <p:spPr>
          <a:xfrm>
            <a:off x="10262585" y="3368244"/>
            <a:ext cx="237566" cy="369332"/>
          </a:xfrm>
          <a:prstGeom prst="rect">
            <a:avLst/>
          </a:prstGeom>
          <a:noFill/>
        </p:spPr>
        <p:txBody>
          <a:bodyPr wrap="none" rtlCol="0">
            <a:spAutoFit/>
          </a:bodyPr>
          <a:lstStyle/>
          <a:p>
            <a:r>
              <a:rPr lang="en-US" dirty="0"/>
              <a:t> </a:t>
            </a:r>
          </a:p>
        </p:txBody>
      </p:sp>
      <p:sp>
        <p:nvSpPr>
          <p:cNvPr id="76" name="TextBox 75">
            <a:extLst>
              <a:ext uri="{FF2B5EF4-FFF2-40B4-BE49-F238E27FC236}">
                <a16:creationId xmlns:a16="http://schemas.microsoft.com/office/drawing/2014/main" id="{57FFEE49-6B62-9B4C-A757-66D2A2BFDA6C}"/>
              </a:ext>
            </a:extLst>
          </p:cNvPr>
          <p:cNvSpPr txBox="1"/>
          <p:nvPr/>
        </p:nvSpPr>
        <p:spPr>
          <a:xfrm>
            <a:off x="10569824" y="2670048"/>
            <a:ext cx="290464" cy="369332"/>
          </a:xfrm>
          <a:prstGeom prst="rect">
            <a:avLst/>
          </a:prstGeom>
          <a:noFill/>
        </p:spPr>
        <p:txBody>
          <a:bodyPr wrap="none" rtlCol="0">
            <a:spAutoFit/>
          </a:bodyPr>
          <a:lstStyle/>
          <a:p>
            <a:r>
              <a:rPr lang="en-US" dirty="0"/>
              <a:t>  </a:t>
            </a:r>
          </a:p>
        </p:txBody>
      </p:sp>
      <p:cxnSp>
        <p:nvCxnSpPr>
          <p:cNvPr id="85" name="Straight Connector 84">
            <a:extLst>
              <a:ext uri="{FF2B5EF4-FFF2-40B4-BE49-F238E27FC236}">
                <a16:creationId xmlns:a16="http://schemas.microsoft.com/office/drawing/2014/main" id="{4DD8178F-B9F7-6046-AFB1-E950F9A57B99}"/>
              </a:ext>
            </a:extLst>
          </p:cNvPr>
          <p:cNvCxnSpPr/>
          <p:nvPr/>
        </p:nvCxnSpPr>
        <p:spPr>
          <a:xfrm>
            <a:off x="11554931" y="3175792"/>
            <a:ext cx="0" cy="698883"/>
          </a:xfrm>
          <a:prstGeom prst="line">
            <a:avLst/>
          </a:prstGeom>
          <a:ln w="158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7012416" y="4758790"/>
            <a:ext cx="1530070" cy="861774"/>
          </a:xfrm>
          <a:prstGeom prst="rect">
            <a:avLst/>
          </a:prstGeom>
          <a:solidFill>
            <a:srgbClr val="006342"/>
          </a:solidFill>
        </p:spPr>
        <p:txBody>
          <a:bodyPr wrap="square" rtlCol="0">
            <a:spAutoFit/>
          </a:bodyPr>
          <a:lstStyle/>
          <a:p>
            <a:pPr algn="ctr"/>
            <a:r>
              <a:rPr lang="en-US" sz="1600" dirty="0" smtClean="0"/>
              <a:t>Annual Strategic Plan</a:t>
            </a:r>
          </a:p>
          <a:p>
            <a:pPr algn="ctr"/>
            <a:r>
              <a:rPr lang="en-US" sz="1600" dirty="0" smtClean="0"/>
              <a:t>(operational)</a:t>
            </a:r>
            <a:endParaRPr lang="en-US" sz="1600" dirty="0"/>
          </a:p>
        </p:txBody>
      </p:sp>
      <p:sp>
        <p:nvSpPr>
          <p:cNvPr id="48" name="TextBox 47"/>
          <p:cNvSpPr txBox="1"/>
          <p:nvPr/>
        </p:nvSpPr>
        <p:spPr>
          <a:xfrm>
            <a:off x="8503563" y="4758790"/>
            <a:ext cx="1530070" cy="861774"/>
          </a:xfrm>
          <a:prstGeom prst="rect">
            <a:avLst/>
          </a:prstGeom>
          <a:solidFill>
            <a:srgbClr val="006342"/>
          </a:solidFill>
          <a:ln>
            <a:solidFill>
              <a:schemeClr val="bg1"/>
            </a:solidFill>
          </a:ln>
        </p:spPr>
        <p:txBody>
          <a:bodyPr wrap="square" rtlCol="0">
            <a:spAutoFit/>
          </a:bodyPr>
          <a:lstStyle/>
          <a:p>
            <a:pPr algn="ctr"/>
            <a:r>
              <a:rPr lang="en-US" sz="1600" dirty="0" smtClean="0">
                <a:solidFill>
                  <a:schemeClr val="bg1"/>
                </a:solidFill>
              </a:rPr>
              <a:t>Annual Strategic Plan</a:t>
            </a:r>
          </a:p>
          <a:p>
            <a:pPr algn="ctr"/>
            <a:r>
              <a:rPr lang="en-US" sz="1600" dirty="0" smtClean="0">
                <a:solidFill>
                  <a:schemeClr val="bg1"/>
                </a:solidFill>
              </a:rPr>
              <a:t>(operational)</a:t>
            </a:r>
            <a:endParaRPr lang="en-US" sz="1600" dirty="0">
              <a:solidFill>
                <a:schemeClr val="bg1"/>
              </a:solidFill>
            </a:endParaRPr>
          </a:p>
        </p:txBody>
      </p:sp>
      <p:sp>
        <p:nvSpPr>
          <p:cNvPr id="49" name="TextBox 48"/>
          <p:cNvSpPr txBox="1"/>
          <p:nvPr/>
        </p:nvSpPr>
        <p:spPr>
          <a:xfrm>
            <a:off x="10038382" y="4758790"/>
            <a:ext cx="1530070" cy="861774"/>
          </a:xfrm>
          <a:prstGeom prst="rect">
            <a:avLst/>
          </a:prstGeom>
          <a:solidFill>
            <a:srgbClr val="006342"/>
          </a:solidFill>
        </p:spPr>
        <p:txBody>
          <a:bodyPr wrap="square" rtlCol="0">
            <a:spAutoFit/>
          </a:bodyPr>
          <a:lstStyle/>
          <a:p>
            <a:pPr algn="ctr"/>
            <a:r>
              <a:rPr lang="en-US" sz="1600" dirty="0" smtClean="0"/>
              <a:t>Annual Strategic Plan</a:t>
            </a:r>
          </a:p>
          <a:p>
            <a:pPr algn="ctr"/>
            <a:r>
              <a:rPr lang="en-US" sz="1600" dirty="0" smtClean="0"/>
              <a:t>(operational)</a:t>
            </a:r>
            <a:endParaRPr lang="en-US" sz="1600" dirty="0"/>
          </a:p>
        </p:txBody>
      </p:sp>
      <p:sp>
        <p:nvSpPr>
          <p:cNvPr id="19" name="Right Arrow 18"/>
          <p:cNvSpPr/>
          <p:nvPr/>
        </p:nvSpPr>
        <p:spPr>
          <a:xfrm>
            <a:off x="4303517" y="5055754"/>
            <a:ext cx="2319688" cy="26784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1650802" y="4919685"/>
            <a:ext cx="2556341" cy="461665"/>
          </a:xfrm>
          <a:prstGeom prst="rect">
            <a:avLst/>
          </a:prstGeom>
          <a:noFill/>
        </p:spPr>
        <p:txBody>
          <a:bodyPr wrap="none" rtlCol="0">
            <a:spAutoFit/>
          </a:bodyPr>
          <a:lstStyle/>
          <a:p>
            <a:r>
              <a:rPr lang="en-US" sz="2400" dirty="0" smtClean="0"/>
              <a:t>Where we are now</a:t>
            </a:r>
            <a:endParaRPr lang="en-US" sz="2400" dirty="0"/>
          </a:p>
        </p:txBody>
      </p:sp>
      <p:sp>
        <p:nvSpPr>
          <p:cNvPr id="46" name="Rectangle 45">
            <a:extLst>
              <a:ext uri="{FF2B5EF4-FFF2-40B4-BE49-F238E27FC236}">
                <a16:creationId xmlns:a16="http://schemas.microsoft.com/office/drawing/2014/main" id="{8C5A5B32-2025-C841-B01D-8E7E2F47BE20}"/>
              </a:ext>
            </a:extLst>
          </p:cNvPr>
          <p:cNvSpPr/>
          <p:nvPr/>
        </p:nvSpPr>
        <p:spPr>
          <a:xfrm>
            <a:off x="7012416" y="3874675"/>
            <a:ext cx="4556035" cy="884115"/>
          </a:xfrm>
          <a:prstGeom prst="rect">
            <a:avLst/>
          </a:prstGeom>
          <a:solidFill>
            <a:schemeClr val="accent2">
              <a:lumMod val="40000"/>
              <a:lumOff val="60000"/>
              <a:alpha val="39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   </a:t>
            </a:r>
            <a:r>
              <a:rPr lang="en-US" sz="1600" b="1" dirty="0">
                <a:solidFill>
                  <a:schemeClr val="tx1"/>
                </a:solidFill>
              </a:rPr>
              <a:t>College Committee Planning</a:t>
            </a:r>
            <a:r>
              <a:rPr lang="en-US" sz="1600" dirty="0">
                <a:solidFill>
                  <a:schemeClr val="tx1"/>
                </a:solidFill>
              </a:rPr>
              <a:t>:  2020-2023</a:t>
            </a:r>
            <a:endParaRPr lang="en-US" sz="1600" dirty="0"/>
          </a:p>
          <a:p>
            <a:pPr algn="ctr"/>
            <a:r>
              <a:rPr lang="en-US" sz="1600" dirty="0"/>
              <a:t>   </a:t>
            </a:r>
            <a:r>
              <a:rPr lang="en-US" sz="1600" i="1" dirty="0">
                <a:solidFill>
                  <a:schemeClr val="tx1"/>
                </a:solidFill>
              </a:rPr>
              <a:t>Align 3-year planning as appropriate per committee</a:t>
            </a:r>
          </a:p>
        </p:txBody>
      </p:sp>
      <p:sp>
        <p:nvSpPr>
          <p:cNvPr id="52" name="Rectangle 51">
            <a:extLst>
              <a:ext uri="{FF2B5EF4-FFF2-40B4-BE49-F238E27FC236}">
                <a16:creationId xmlns:a16="http://schemas.microsoft.com/office/drawing/2014/main" id="{2C29BFBA-1849-CF4C-ACC4-CA71D7E83ECF}"/>
              </a:ext>
            </a:extLst>
          </p:cNvPr>
          <p:cNvSpPr/>
          <p:nvPr/>
        </p:nvSpPr>
        <p:spPr>
          <a:xfrm>
            <a:off x="2263851" y="2622908"/>
            <a:ext cx="9291080" cy="546538"/>
          </a:xfrm>
          <a:prstGeom prst="rect">
            <a:avLst/>
          </a:prstGeom>
          <a:solidFill>
            <a:schemeClr val="accent5">
              <a:lumMod val="40000"/>
              <a:lumOff val="60000"/>
              <a:alpha val="50196"/>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a:p>
            <a:pPr algn="ctr"/>
            <a:r>
              <a:rPr lang="en-US" i="1" dirty="0">
                <a:solidFill>
                  <a:schemeClr val="accent3">
                    <a:lumMod val="20000"/>
                    <a:lumOff val="80000"/>
                  </a:schemeClr>
                </a:solidFill>
              </a:rPr>
              <a:t>Strategic Enrollment Planning</a:t>
            </a:r>
            <a:r>
              <a:rPr lang="en-US" dirty="0">
                <a:solidFill>
                  <a:schemeClr val="accent3">
                    <a:lumMod val="20000"/>
                    <a:lumOff val="80000"/>
                  </a:schemeClr>
                </a:solidFill>
              </a:rPr>
              <a:t>              </a:t>
            </a:r>
            <a:r>
              <a:rPr lang="en-US" sz="2000" b="1" dirty="0">
                <a:solidFill>
                  <a:schemeClr val="tx1"/>
                </a:solidFill>
              </a:rPr>
              <a:t>Strategic Enrollment Management Plan: 2020-23</a:t>
            </a:r>
          </a:p>
          <a:p>
            <a:pPr algn="ctr"/>
            <a:endParaRPr lang="en-US" sz="2000" dirty="0">
              <a:solidFill>
                <a:schemeClr val="tx1"/>
              </a:solidFill>
            </a:endParaRPr>
          </a:p>
        </p:txBody>
      </p:sp>
      <p:sp>
        <p:nvSpPr>
          <p:cNvPr id="3" name="TextBox 2"/>
          <p:cNvSpPr txBox="1"/>
          <p:nvPr/>
        </p:nvSpPr>
        <p:spPr>
          <a:xfrm>
            <a:off x="1991599" y="3585056"/>
            <a:ext cx="4477875" cy="923330"/>
          </a:xfrm>
          <a:prstGeom prst="rect">
            <a:avLst/>
          </a:prstGeom>
          <a:noFill/>
          <a:ln>
            <a:solidFill>
              <a:schemeClr val="accent6">
                <a:lumMod val="75000"/>
              </a:schemeClr>
            </a:solidFill>
          </a:ln>
        </p:spPr>
        <p:txBody>
          <a:bodyPr wrap="square" rtlCol="0">
            <a:spAutoFit/>
          </a:bodyPr>
          <a:lstStyle/>
          <a:p>
            <a:pPr algn="ctr"/>
            <a:r>
              <a:rPr lang="en-US" dirty="0" smtClean="0"/>
              <a:t>Antiracism Task Force &amp; Cultural Center Focus Group recommendations also considered in 2021</a:t>
            </a:r>
            <a:endParaRPr lang="en-US" dirty="0"/>
          </a:p>
        </p:txBody>
      </p:sp>
    </p:spTree>
    <p:extLst>
      <p:ext uri="{BB962C8B-B14F-4D97-AF65-F5344CB8AC3E}">
        <p14:creationId xmlns:p14="http://schemas.microsoft.com/office/powerpoint/2010/main" val="36235809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6" name="Title 1"/>
          <p:cNvSpPr txBox="1">
            <a:spLocks/>
          </p:cNvSpPr>
          <p:nvPr/>
        </p:nvSpPr>
        <p:spPr>
          <a:xfrm>
            <a:off x="733704" y="323024"/>
            <a:ext cx="10515600" cy="528108"/>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smtClean="0">
                <a:solidFill>
                  <a:schemeClr val="bg1"/>
                </a:solidFill>
                <a:effectLst>
                  <a:outerShdw blurRad="50800" dist="50800" dir="5400000" algn="ctr" rotWithShape="0">
                    <a:srgbClr val="000000">
                      <a:alpha val="43137"/>
                    </a:srgbClr>
                  </a:outerShdw>
                </a:effectLst>
                <a:latin typeface="Franklin Gothic Book" panose="020B0503020102020204" pitchFamily="34" charset="0"/>
              </a:rPr>
              <a:t>Input from the Campus</a:t>
            </a:r>
            <a:endParaRPr lang="en-US" sz="3600" b="1" dirty="0">
              <a:solidFill>
                <a:schemeClr val="bg1"/>
              </a:solidFill>
              <a:effectLst>
                <a:outerShdw blurRad="50800" dist="50800" dir="5400000" algn="ctr" rotWithShape="0">
                  <a:srgbClr val="000000">
                    <a:alpha val="43137"/>
                  </a:srgbClr>
                </a:outerShdw>
              </a:effectLst>
              <a:latin typeface="Franklin Gothic Book" panose="020B0503020102020204" pitchFamily="34" charset="0"/>
            </a:endParaRPr>
          </a:p>
        </p:txBody>
      </p:sp>
      <p:sp>
        <p:nvSpPr>
          <p:cNvPr id="7"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dirty="0"/>
          </a:p>
        </p:txBody>
      </p:sp>
      <p:sp>
        <p:nvSpPr>
          <p:cNvPr id="3" name="Rectangle 2"/>
          <p:cNvSpPr/>
          <p:nvPr/>
        </p:nvSpPr>
        <p:spPr>
          <a:xfrm>
            <a:off x="1203157" y="1745447"/>
            <a:ext cx="8799096" cy="1938992"/>
          </a:xfrm>
          <a:prstGeom prst="rect">
            <a:avLst/>
          </a:prstGeom>
        </p:spPr>
        <p:txBody>
          <a:bodyPr wrap="square">
            <a:spAutoFit/>
          </a:bodyPr>
          <a:lstStyle/>
          <a:p>
            <a:pPr marL="285750" indent="-285750">
              <a:buFont typeface="Arial" panose="020B0604020202020204" pitchFamily="34" charset="0"/>
              <a:buChar char="•"/>
            </a:pPr>
            <a:r>
              <a:rPr lang="en-US" sz="2400" dirty="0"/>
              <a:t>More than 40 faculty, staff and student leaders who participated in our </a:t>
            </a:r>
            <a:r>
              <a:rPr lang="en-US" sz="2400" dirty="0">
                <a:hlinkClick r:id="rId2"/>
              </a:rPr>
              <a:t>Leadership Retreat </a:t>
            </a:r>
            <a:r>
              <a:rPr lang="en-US" sz="2400" dirty="0"/>
              <a:t>this </a:t>
            </a:r>
            <a:r>
              <a:rPr lang="en-US" sz="2400" dirty="0" smtClean="0"/>
              <a:t>summer.</a:t>
            </a:r>
          </a:p>
          <a:p>
            <a:pPr marL="285750" indent="-285750">
              <a:buFont typeface="Arial" panose="020B0604020202020204" pitchFamily="34" charset="0"/>
              <a:buChar char="•"/>
            </a:pPr>
            <a:r>
              <a:rPr lang="en-US" sz="2400" dirty="0" smtClean="0"/>
              <a:t>Antiracism </a:t>
            </a:r>
            <a:r>
              <a:rPr lang="en-US" sz="2400" dirty="0"/>
              <a:t>Task Force and </a:t>
            </a:r>
            <a:r>
              <a:rPr lang="en-US" sz="2400" dirty="0" smtClean="0"/>
              <a:t>ACES</a:t>
            </a:r>
          </a:p>
          <a:p>
            <a:pPr marL="285750" indent="-285750">
              <a:buFont typeface="Arial" panose="020B0604020202020204" pitchFamily="34" charset="0"/>
              <a:buChar char="•"/>
            </a:pPr>
            <a:r>
              <a:rPr lang="en-US" sz="2400" dirty="0" err="1" smtClean="0"/>
              <a:t>iDeans</a:t>
            </a:r>
            <a:endParaRPr lang="en-US" sz="2400" dirty="0" smtClean="0"/>
          </a:p>
          <a:p>
            <a:pPr marL="285750" indent="-285750">
              <a:buFont typeface="Arial" panose="020B0604020202020204" pitchFamily="34" charset="0"/>
              <a:buChar char="•"/>
            </a:pPr>
            <a:r>
              <a:rPr lang="en-US" sz="2400" dirty="0" smtClean="0"/>
              <a:t>Guided </a:t>
            </a:r>
            <a:r>
              <a:rPr lang="en-US" sz="2400" dirty="0"/>
              <a:t>Pathways Steering Committee</a:t>
            </a:r>
          </a:p>
        </p:txBody>
      </p:sp>
    </p:spTree>
    <p:extLst>
      <p:ext uri="{BB962C8B-B14F-4D97-AF65-F5344CB8AC3E}">
        <p14:creationId xmlns:p14="http://schemas.microsoft.com/office/powerpoint/2010/main" val="40438672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977217" y="3244334"/>
            <a:ext cx="237566" cy="369332"/>
          </a:xfrm>
          <a:prstGeom prst="rect">
            <a:avLst/>
          </a:prstGeom>
        </p:spPr>
        <p:txBody>
          <a:bodyPr wrap="none">
            <a:spAutoFit/>
          </a:bodyPr>
          <a:lstStyle/>
          <a:p>
            <a:r>
              <a:rPr lang="en-US" dirty="0"/>
              <a:t> </a:t>
            </a:r>
          </a:p>
        </p:txBody>
      </p:sp>
      <p:graphicFrame>
        <p:nvGraphicFramePr>
          <p:cNvPr id="8" name="Diagram 7"/>
          <p:cNvGraphicFramePr/>
          <p:nvPr>
            <p:extLst/>
          </p:nvPr>
        </p:nvGraphicFramePr>
        <p:xfrm>
          <a:off x="567559" y="1072055"/>
          <a:ext cx="11466786" cy="5612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3"/>
          <p:cNvSpPr>
            <a:spLocks noGrp="1"/>
          </p:cNvSpPr>
          <p:nvPr>
            <p:ph type="title"/>
          </p:nvPr>
        </p:nvSpPr>
        <p:spPr>
          <a:xfrm>
            <a:off x="1081958" y="182437"/>
            <a:ext cx="4250163" cy="970450"/>
          </a:xfrm>
        </p:spPr>
        <p:txBody>
          <a:bodyPr>
            <a:normAutofit/>
          </a:bodyPr>
          <a:lstStyle/>
          <a:p>
            <a:r>
              <a:rPr lang="en-US" sz="3200" dirty="0" smtClean="0">
                <a:latin typeface="Franklin Gothic Book" panose="020B0503020102020204" pitchFamily="34" charset="0"/>
              </a:rPr>
              <a:t>Proposed priority…</a:t>
            </a:r>
            <a:endParaRPr lang="en-US" sz="3200" dirty="0">
              <a:latin typeface="Franklin Gothic Book" panose="020B0503020102020204" pitchFamily="34" charset="0"/>
            </a:endParaRPr>
          </a:p>
        </p:txBody>
      </p:sp>
      <p:sp>
        <p:nvSpPr>
          <p:cNvPr id="10" name="Title 3"/>
          <p:cNvSpPr txBox="1">
            <a:spLocks/>
          </p:cNvSpPr>
          <p:nvPr/>
        </p:nvSpPr>
        <p:spPr>
          <a:xfrm>
            <a:off x="4639711" y="101605"/>
            <a:ext cx="3836881"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dirty="0"/>
          </a:p>
        </p:txBody>
      </p:sp>
      <p:sp>
        <p:nvSpPr>
          <p:cNvPr id="11" name="Title 3"/>
          <p:cNvSpPr txBox="1">
            <a:spLocks/>
          </p:cNvSpPr>
          <p:nvPr/>
        </p:nvSpPr>
        <p:spPr>
          <a:xfrm>
            <a:off x="4213437" y="173421"/>
            <a:ext cx="7660323" cy="970450"/>
          </a:xfrm>
          <a:prstGeom prst="rect">
            <a:avLst/>
          </a:prstGeom>
          <a:effectLst>
            <a:outerShdw blurRad="25400" dir="17880000">
              <a:srgbClr val="000000">
                <a:alpha val="46000"/>
              </a:srgbClr>
            </a:outerShdw>
          </a:effectLst>
        </p:spPr>
        <p:txBody>
          <a:bodyPr vert="horz" lIns="91440" tIns="45720" rIns="91440" bIns="45720" rtlCol="0" anchor="ctr">
            <a:noAutofit/>
          </a:bodyPr>
          <a:lst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dirty="0">
                <a:solidFill>
                  <a:schemeClr val="tx1"/>
                </a:solidFill>
                <a:latin typeface="Franklin Gothic Book" panose="020B0503020102020204" pitchFamily="34" charset="0"/>
                <a:cs typeface="+mj-cs"/>
              </a:rPr>
              <a:t>supports these EMP strategic initiatives</a:t>
            </a:r>
          </a:p>
        </p:txBody>
      </p:sp>
      <p:sp>
        <p:nvSpPr>
          <p:cNvPr id="12" name="7-Point Star 11"/>
          <p:cNvSpPr/>
          <p:nvPr/>
        </p:nvSpPr>
        <p:spPr>
          <a:xfrm>
            <a:off x="10300138" y="1219200"/>
            <a:ext cx="1573622" cy="1439917"/>
          </a:xfrm>
          <a:prstGeom prst="star7">
            <a:avLst/>
          </a:prstGeom>
          <a:solidFill>
            <a:srgbClr val="0066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EMP Goal 3</a:t>
            </a:r>
            <a:endParaRPr lang="en-US" dirty="0"/>
          </a:p>
        </p:txBody>
      </p:sp>
      <p:sp>
        <p:nvSpPr>
          <p:cNvPr id="13" name="7-Point Star 12"/>
          <p:cNvSpPr/>
          <p:nvPr/>
        </p:nvSpPr>
        <p:spPr>
          <a:xfrm>
            <a:off x="10300138" y="3158358"/>
            <a:ext cx="1573622" cy="1439917"/>
          </a:xfrm>
          <a:prstGeom prst="star7">
            <a:avLst/>
          </a:prstGeom>
          <a:solidFill>
            <a:srgbClr val="0066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EMP Goals 1,2,3</a:t>
            </a:r>
            <a:endParaRPr lang="en-US" dirty="0"/>
          </a:p>
        </p:txBody>
      </p:sp>
      <p:sp>
        <p:nvSpPr>
          <p:cNvPr id="14" name="7-Point Star 13"/>
          <p:cNvSpPr/>
          <p:nvPr/>
        </p:nvSpPr>
        <p:spPr>
          <a:xfrm>
            <a:off x="10300138" y="5018689"/>
            <a:ext cx="1573622" cy="1439917"/>
          </a:xfrm>
          <a:prstGeom prst="star7">
            <a:avLst/>
          </a:prstGeom>
          <a:solidFill>
            <a:srgbClr val="0066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EMP Goals</a:t>
            </a:r>
          </a:p>
          <a:p>
            <a:pPr algn="ctr"/>
            <a:r>
              <a:rPr lang="en-US" dirty="0" smtClean="0"/>
              <a:t> 1 &amp; 3</a:t>
            </a:r>
            <a:endParaRPr lang="en-US" dirty="0"/>
          </a:p>
        </p:txBody>
      </p:sp>
    </p:spTree>
    <p:extLst>
      <p:ext uri="{BB962C8B-B14F-4D97-AF65-F5344CB8AC3E}">
        <p14:creationId xmlns:p14="http://schemas.microsoft.com/office/powerpoint/2010/main" val="16645043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820472667"/>
              </p:ext>
            </p:extLst>
          </p:nvPr>
        </p:nvGraphicFramePr>
        <p:xfrm>
          <a:off x="732323" y="1279817"/>
          <a:ext cx="11049000" cy="4311650"/>
        </p:xfrm>
        <a:graphic>
          <a:graphicData uri="http://schemas.openxmlformats.org/drawingml/2006/table">
            <a:tbl>
              <a:tblPr/>
              <a:tblGrid>
                <a:gridCol w="7141143">
                  <a:extLst>
                    <a:ext uri="{9D8B030D-6E8A-4147-A177-3AD203B41FA5}">
                      <a16:colId xmlns:a16="http://schemas.microsoft.com/office/drawing/2014/main" val="3995427184"/>
                    </a:ext>
                  </a:extLst>
                </a:gridCol>
                <a:gridCol w="327259">
                  <a:extLst>
                    <a:ext uri="{9D8B030D-6E8A-4147-A177-3AD203B41FA5}">
                      <a16:colId xmlns:a16="http://schemas.microsoft.com/office/drawing/2014/main" val="3396589110"/>
                    </a:ext>
                  </a:extLst>
                </a:gridCol>
                <a:gridCol w="1607419">
                  <a:extLst>
                    <a:ext uri="{9D8B030D-6E8A-4147-A177-3AD203B41FA5}">
                      <a16:colId xmlns:a16="http://schemas.microsoft.com/office/drawing/2014/main" val="4238655251"/>
                    </a:ext>
                  </a:extLst>
                </a:gridCol>
                <a:gridCol w="1973179">
                  <a:extLst>
                    <a:ext uri="{9D8B030D-6E8A-4147-A177-3AD203B41FA5}">
                      <a16:colId xmlns:a16="http://schemas.microsoft.com/office/drawing/2014/main" val="2305251787"/>
                    </a:ext>
                  </a:extLst>
                </a:gridCol>
              </a:tblGrid>
              <a:tr h="527050">
                <a:tc>
                  <a:txBody>
                    <a:bodyPr/>
                    <a:lstStyle/>
                    <a:p>
                      <a:pPr algn="l" fontAlgn="ctr"/>
                      <a:r>
                        <a:rPr lang="en-US" sz="2400" b="0" i="0" u="none" strike="noStrike" dirty="0">
                          <a:solidFill>
                            <a:srgbClr val="000000"/>
                          </a:solidFill>
                          <a:effectLst/>
                          <a:latin typeface="Calibri" panose="020F0502020204030204" pitchFamily="34" charset="0"/>
                        </a:rPr>
                        <a:t>Equity and Antiracism:  Internal Policies and Processes</a:t>
                      </a:r>
                    </a:p>
                  </a:txBody>
                  <a:tcPr marL="6350" marR="6350" marT="6350" marB="0" anchor="ctr">
                    <a:lnL>
                      <a:noFill/>
                    </a:lnL>
                    <a:lnR>
                      <a:noFill/>
                    </a:lnR>
                    <a:lnT>
                      <a:noFill/>
                    </a:lnT>
                    <a:lnB>
                      <a:noFill/>
                    </a:lnB>
                    <a:solidFill>
                      <a:srgbClr val="E7E6E6"/>
                    </a:solidFill>
                  </a:tcPr>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ctr"/>
                      <a:r>
                        <a:rPr lang="en-US" sz="2000" b="0" i="0" u="none" strike="noStrike" dirty="0">
                          <a:solidFill>
                            <a:srgbClr val="000000"/>
                          </a:solidFill>
                          <a:effectLst/>
                          <a:latin typeface="Calibri" panose="020F0502020204030204" pitchFamily="34" charset="0"/>
                        </a:rPr>
                        <a:t>Administrative Lead</a:t>
                      </a:r>
                    </a:p>
                  </a:txBody>
                  <a:tcPr marL="6350" marR="6350" marT="6350" marB="0" anchor="ctr">
                    <a:lnL>
                      <a:noFill/>
                    </a:lnL>
                    <a:lnR>
                      <a:noFill/>
                    </a:lnR>
                    <a:lnT>
                      <a:noFill/>
                    </a:lnT>
                    <a:lnB>
                      <a:noFill/>
                    </a:lnB>
                    <a:solidFill>
                      <a:srgbClr val="E7E6E6"/>
                    </a:solidFill>
                  </a:tcPr>
                </a:tc>
                <a:tc>
                  <a:txBody>
                    <a:bodyPr/>
                    <a:lstStyle/>
                    <a:p>
                      <a:pPr algn="ctr" fontAlgn="ctr"/>
                      <a:r>
                        <a:rPr lang="en-US" sz="2000" b="0" i="0" u="none" strike="noStrike" dirty="0">
                          <a:solidFill>
                            <a:srgbClr val="000000"/>
                          </a:solidFill>
                          <a:effectLst/>
                          <a:latin typeface="Calibri" panose="020F0502020204030204" pitchFamily="34" charset="0"/>
                        </a:rPr>
                        <a:t>Council/ Committee</a:t>
                      </a:r>
                    </a:p>
                  </a:txBody>
                  <a:tcPr marL="6350" marR="6350" marT="6350" marB="0" anchor="ctr">
                    <a:lnL>
                      <a:noFill/>
                    </a:lnL>
                    <a:lnR>
                      <a:noFill/>
                    </a:lnR>
                    <a:lnT>
                      <a:noFill/>
                    </a:lnT>
                    <a:lnB>
                      <a:noFill/>
                    </a:lnB>
                    <a:solidFill>
                      <a:srgbClr val="E7E6E6"/>
                    </a:solidFill>
                  </a:tcPr>
                </a:tc>
                <a:extLst>
                  <a:ext uri="{0D108BD9-81ED-4DB2-BD59-A6C34878D82A}">
                    <a16:rowId xmlns:a16="http://schemas.microsoft.com/office/drawing/2014/main" val="685673910"/>
                  </a:ext>
                </a:extLst>
              </a:tr>
              <a:tr h="95250">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ctr"/>
                      <a:endParaRPr lang="en-US" sz="1600" b="0" i="0" u="none" strike="noStrike">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extLst>
                  <a:ext uri="{0D108BD9-81ED-4DB2-BD59-A6C34878D82A}">
                    <a16:rowId xmlns:a16="http://schemas.microsoft.com/office/drawing/2014/main" val="2723381567"/>
                  </a:ext>
                </a:extLst>
              </a:tr>
              <a:tr h="368300">
                <a:tc>
                  <a:txBody>
                    <a:bodyPr/>
                    <a:lstStyle/>
                    <a:p>
                      <a:pPr algn="l" fontAlgn="b"/>
                      <a:r>
                        <a:rPr lang="en-US" sz="1600" b="1" i="0" u="none" strike="noStrike" dirty="0">
                          <a:solidFill>
                            <a:srgbClr val="000000"/>
                          </a:solidFill>
                          <a:effectLst/>
                          <a:latin typeface="Calibri" panose="020F0502020204030204" pitchFamily="34" charset="0"/>
                        </a:rPr>
                        <a:t>PRIORITY ACTION 1</a:t>
                      </a:r>
                      <a:r>
                        <a:rPr lang="en-US" sz="1600" b="0" i="0" u="none" strike="noStrike" dirty="0">
                          <a:solidFill>
                            <a:srgbClr val="000000"/>
                          </a:solidFill>
                          <a:effectLst/>
                          <a:latin typeface="Calibri" panose="020F0502020204030204" pitchFamily="34" charset="0"/>
                        </a:rPr>
                        <a:t>: Address diversification of faculty and staff hiring practices that recognize both traditional and nontraditional experiences and qualifications and reach out to a broader pool of applicants to ensure a diverse pool of faculty and staff applicants. </a:t>
                      </a:r>
                    </a:p>
                  </a:txBody>
                  <a:tcPr marL="6350" marR="6350" marT="6350" marB="0" anchor="ctr">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ctr"/>
                      <a:r>
                        <a:rPr lang="en-US" sz="1600" b="0" i="0" u="none" strike="noStrike">
                          <a:solidFill>
                            <a:srgbClr val="000000"/>
                          </a:solidFill>
                          <a:effectLst/>
                          <a:latin typeface="Calibri" panose="020F0502020204030204" pitchFamily="34" charset="0"/>
                        </a:rPr>
                        <a:t>Robinson</a:t>
                      </a:r>
                    </a:p>
                  </a:txBody>
                  <a:tcPr marL="6350" marR="6350" marT="6350" marB="0" anchor="ctr">
                    <a:lnL>
                      <a:noFill/>
                    </a:lnL>
                    <a:lnR>
                      <a:noFill/>
                    </a:lnR>
                    <a:lnT>
                      <a:noFill/>
                    </a:lnT>
                    <a:lnB>
                      <a:noFill/>
                    </a:lnB>
                  </a:tcPr>
                </a:tc>
                <a:tc>
                  <a:txBody>
                    <a:bodyPr/>
                    <a:lstStyle/>
                    <a:p>
                      <a:pPr algn="ctr" fontAlgn="ctr"/>
                      <a:r>
                        <a:rPr lang="en-US" sz="1600" b="0" i="0" u="none" strike="noStrike">
                          <a:solidFill>
                            <a:srgbClr val="000000"/>
                          </a:solidFill>
                          <a:effectLst/>
                          <a:latin typeface="Calibri" panose="020F0502020204030204" pitchFamily="34" charset="0"/>
                        </a:rPr>
                        <a:t>District Antiracism Council and Cañada </a:t>
                      </a:r>
                    </a:p>
                  </a:txBody>
                  <a:tcPr marL="6350" marR="6350" marT="6350" marB="0" anchor="ctr">
                    <a:lnL>
                      <a:noFill/>
                    </a:lnL>
                    <a:lnR>
                      <a:noFill/>
                    </a:lnR>
                    <a:lnT>
                      <a:noFill/>
                    </a:lnT>
                    <a:lnB>
                      <a:noFill/>
                    </a:lnB>
                  </a:tcPr>
                </a:tc>
                <a:extLst>
                  <a:ext uri="{0D108BD9-81ED-4DB2-BD59-A6C34878D82A}">
                    <a16:rowId xmlns:a16="http://schemas.microsoft.com/office/drawing/2014/main" val="3624636829"/>
                  </a:ext>
                </a:extLst>
              </a:tr>
              <a:tr h="95250">
                <a:tc>
                  <a:txBody>
                    <a:bodyPr/>
                    <a:lstStyle/>
                    <a:p>
                      <a:pPr algn="l" fontAlgn="b"/>
                      <a:endParaRPr lang="en-US" sz="1600" b="0" i="0" u="none" strike="noStrike" dirty="0">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ctr"/>
                      <a:endParaRPr lang="en-US" sz="1600" b="0" i="0" u="none" strike="noStrike">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tc>
                  <a:txBody>
                    <a:bodyPr/>
                    <a:lstStyle/>
                    <a:p>
                      <a:pPr algn="ctr" fontAlgn="ctr"/>
                      <a:endParaRPr lang="en-US" sz="1600" b="0" i="0" u="none" strike="noStrike">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extLst>
                  <a:ext uri="{0D108BD9-81ED-4DB2-BD59-A6C34878D82A}">
                    <a16:rowId xmlns:a16="http://schemas.microsoft.com/office/drawing/2014/main" val="2713773630"/>
                  </a:ext>
                </a:extLst>
              </a:tr>
              <a:tr h="336550">
                <a:tc>
                  <a:txBody>
                    <a:bodyPr/>
                    <a:lstStyle/>
                    <a:p>
                      <a:pPr algn="l" fontAlgn="b"/>
                      <a:r>
                        <a:rPr lang="en-US" sz="1600" b="1" i="0" u="none" strike="noStrike" dirty="0">
                          <a:solidFill>
                            <a:srgbClr val="000000"/>
                          </a:solidFill>
                          <a:effectLst/>
                          <a:latin typeface="Calibri" panose="020F0502020204030204" pitchFamily="34" charset="0"/>
                        </a:rPr>
                        <a:t>PRIORITY ACTION 2</a:t>
                      </a:r>
                      <a:r>
                        <a:rPr lang="en-US" sz="1600" b="0" i="0" u="none" strike="noStrike" dirty="0">
                          <a:solidFill>
                            <a:srgbClr val="000000"/>
                          </a:solidFill>
                          <a:effectLst/>
                          <a:latin typeface="Calibri" panose="020F0502020204030204" pitchFamily="34" charset="0"/>
                        </a:rPr>
                        <a:t>: Support faculty to re-envision curricula and pedagogy across disciplines to be antiracist and equity-centered in order to support diverse students in the classroom.</a:t>
                      </a:r>
                    </a:p>
                  </a:txBody>
                  <a:tcPr marL="6350" marR="6350" marT="6350" marB="0" anchor="ctr">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ctr"/>
                      <a:r>
                        <a:rPr lang="en-US" sz="1600" b="0" i="0" u="none" strike="noStrike" dirty="0">
                          <a:solidFill>
                            <a:srgbClr val="000000"/>
                          </a:solidFill>
                          <a:effectLst/>
                          <a:latin typeface="Calibri" panose="020F0502020204030204" pitchFamily="34" charset="0"/>
                        </a:rPr>
                        <a:t>Robinson</a:t>
                      </a:r>
                    </a:p>
                  </a:txBody>
                  <a:tcPr marL="6350" marR="6350" marT="6350" marB="0" anchor="ctr">
                    <a:lnL>
                      <a:noFill/>
                    </a:lnL>
                    <a:lnR>
                      <a:noFill/>
                    </a:lnR>
                    <a:lnT>
                      <a:noFill/>
                    </a:lnT>
                    <a:lnB>
                      <a:noFill/>
                    </a:lnB>
                  </a:tcPr>
                </a:tc>
                <a:tc>
                  <a:txBody>
                    <a:bodyPr/>
                    <a:lstStyle/>
                    <a:p>
                      <a:pPr algn="ctr" fontAlgn="ctr"/>
                      <a:r>
                        <a:rPr lang="en-US" sz="1600" b="0" i="0" u="none" strike="noStrike">
                          <a:solidFill>
                            <a:srgbClr val="000000"/>
                          </a:solidFill>
                          <a:effectLst/>
                          <a:latin typeface="Calibri" panose="020F0502020204030204" pitchFamily="34" charset="0"/>
                        </a:rPr>
                        <a:t>Academic Senate</a:t>
                      </a:r>
                    </a:p>
                  </a:txBody>
                  <a:tcPr marL="6350" marR="6350" marT="6350" marB="0" anchor="ctr">
                    <a:lnL>
                      <a:noFill/>
                    </a:lnL>
                    <a:lnR>
                      <a:noFill/>
                    </a:lnR>
                    <a:lnT>
                      <a:noFill/>
                    </a:lnT>
                    <a:lnB>
                      <a:noFill/>
                    </a:lnB>
                  </a:tcPr>
                </a:tc>
                <a:extLst>
                  <a:ext uri="{0D108BD9-81ED-4DB2-BD59-A6C34878D82A}">
                    <a16:rowId xmlns:a16="http://schemas.microsoft.com/office/drawing/2014/main" val="2115752390"/>
                  </a:ext>
                </a:extLst>
              </a:tr>
              <a:tr h="95250">
                <a:tc>
                  <a:txBody>
                    <a:bodyPr/>
                    <a:lstStyle/>
                    <a:p>
                      <a:pPr algn="l" fontAlgn="b"/>
                      <a:endParaRPr lang="en-US" sz="1600" b="0" i="0" u="none" strike="noStrike" dirty="0">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ctr"/>
                      <a:endParaRPr lang="en-US" sz="1600" b="0" i="0" u="none" strike="noStrike" dirty="0">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tc>
                  <a:txBody>
                    <a:bodyPr/>
                    <a:lstStyle/>
                    <a:p>
                      <a:pPr algn="ctr" fontAlgn="ctr"/>
                      <a:endParaRPr lang="en-US" sz="1600" b="0" i="0" u="none" strike="noStrike" dirty="0">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extLst>
                  <a:ext uri="{0D108BD9-81ED-4DB2-BD59-A6C34878D82A}">
                    <a16:rowId xmlns:a16="http://schemas.microsoft.com/office/drawing/2014/main" val="224997355"/>
                  </a:ext>
                </a:extLst>
              </a:tr>
              <a:tr h="666750">
                <a:tc>
                  <a:txBody>
                    <a:bodyPr/>
                    <a:lstStyle/>
                    <a:p>
                      <a:pPr algn="l" fontAlgn="b"/>
                      <a:r>
                        <a:rPr lang="en-US" sz="1600" b="1" i="0" u="none" strike="noStrike" dirty="0">
                          <a:solidFill>
                            <a:srgbClr val="000000"/>
                          </a:solidFill>
                          <a:effectLst/>
                          <a:latin typeface="Calibri" panose="020F0502020204030204" pitchFamily="34" charset="0"/>
                        </a:rPr>
                        <a:t>PRIORITY ACTION 3</a:t>
                      </a:r>
                      <a:r>
                        <a:rPr lang="en-US" sz="1600" b="0" i="0" u="none" strike="noStrike" dirty="0">
                          <a:solidFill>
                            <a:srgbClr val="000000"/>
                          </a:solidFill>
                          <a:effectLst/>
                          <a:latin typeface="Calibri" panose="020F0502020204030204" pitchFamily="34" charset="0"/>
                        </a:rPr>
                        <a:t>: Create an Equity and Antiracism Leadership Group to help monitor and support the implementation of the Antiracism Task Force and Cultural Center focus group’s recommendations and to remove barriers to students’ registration and enrollment, with a strong emphasis on BIPOC, LGBTQIA+, low income, disabled, undocumented and historically marginalized/</a:t>
                      </a:r>
                      <a:r>
                        <a:rPr lang="en-US" sz="1600" b="0" i="0" u="none" strike="noStrike" dirty="0" err="1">
                          <a:solidFill>
                            <a:srgbClr val="000000"/>
                          </a:solidFill>
                          <a:effectLst/>
                          <a:latin typeface="Calibri" panose="020F0502020204030204" pitchFamily="34" charset="0"/>
                        </a:rPr>
                        <a:t>minoritized</a:t>
                      </a:r>
                      <a:r>
                        <a:rPr lang="en-US" sz="1600" b="0" i="0" u="none" strike="noStrike" dirty="0">
                          <a:solidFill>
                            <a:srgbClr val="000000"/>
                          </a:solidFill>
                          <a:effectLst/>
                          <a:latin typeface="Calibri" panose="020F0502020204030204" pitchFamily="34" charset="0"/>
                        </a:rPr>
                        <a:t> students.</a:t>
                      </a:r>
                    </a:p>
                  </a:txBody>
                  <a:tcPr marL="6350" marR="6350" marT="6350" marB="0" anchor="ctr">
                    <a:lnL>
                      <a:noFill/>
                    </a:lnL>
                    <a:lnR>
                      <a:noFill/>
                    </a:lnR>
                    <a:lnT>
                      <a:noFill/>
                    </a:lnT>
                    <a:lnB>
                      <a:noFill/>
                    </a:lnB>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ctr"/>
                      <a:r>
                        <a:rPr lang="en-US" sz="1600" b="0" i="0" u="none" strike="noStrike" dirty="0">
                          <a:solidFill>
                            <a:srgbClr val="000000"/>
                          </a:solidFill>
                          <a:effectLst/>
                          <a:latin typeface="Calibri" panose="020F0502020204030204" pitchFamily="34" charset="0"/>
                        </a:rPr>
                        <a:t>Pérez</a:t>
                      </a:r>
                    </a:p>
                  </a:txBody>
                  <a:tcPr marL="6350" marR="6350" marT="6350" marB="0" anchor="ctr">
                    <a:lnL>
                      <a:noFill/>
                    </a:lnL>
                    <a:lnR>
                      <a:noFill/>
                    </a:lnR>
                    <a:lnT>
                      <a:noFill/>
                    </a:lnT>
                    <a:lnB>
                      <a:noFill/>
                    </a:lnB>
                  </a:tcPr>
                </a:tc>
                <a:tc>
                  <a:txBody>
                    <a:bodyPr/>
                    <a:lstStyle/>
                    <a:p>
                      <a:pPr algn="ctr" fontAlgn="ctr"/>
                      <a:r>
                        <a:rPr lang="en-US" sz="1600" b="0" i="0" u="none" strike="noStrike" dirty="0">
                          <a:solidFill>
                            <a:srgbClr val="000000"/>
                          </a:solidFill>
                          <a:effectLst/>
                          <a:latin typeface="Calibri" panose="020F0502020204030204" pitchFamily="34" charset="0"/>
                        </a:rPr>
                        <a:t>ACES/College Anti-Racism Task Force</a:t>
                      </a:r>
                    </a:p>
                  </a:txBody>
                  <a:tcPr marL="6350" marR="6350" marT="6350" marB="0" anchor="ctr">
                    <a:lnL>
                      <a:noFill/>
                    </a:lnL>
                    <a:lnR>
                      <a:noFill/>
                    </a:lnR>
                    <a:lnT>
                      <a:noFill/>
                    </a:lnT>
                    <a:lnB>
                      <a:noFill/>
                    </a:lnB>
                  </a:tcPr>
                </a:tc>
                <a:extLst>
                  <a:ext uri="{0D108BD9-81ED-4DB2-BD59-A6C34878D82A}">
                    <a16:rowId xmlns:a16="http://schemas.microsoft.com/office/drawing/2014/main" val="2445621013"/>
                  </a:ext>
                </a:extLst>
              </a:tr>
            </a:tbl>
          </a:graphicData>
        </a:graphic>
      </p:graphicFrame>
    </p:spTree>
    <p:extLst>
      <p:ext uri="{BB962C8B-B14F-4D97-AF65-F5344CB8AC3E}">
        <p14:creationId xmlns:p14="http://schemas.microsoft.com/office/powerpoint/2010/main" val="35586193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74749202"/>
              </p:ext>
            </p:extLst>
          </p:nvPr>
        </p:nvGraphicFramePr>
        <p:xfrm>
          <a:off x="279133" y="895308"/>
          <a:ext cx="11338559" cy="5408930"/>
        </p:xfrm>
        <a:graphic>
          <a:graphicData uri="http://schemas.openxmlformats.org/drawingml/2006/table">
            <a:tbl>
              <a:tblPr/>
              <a:tblGrid>
                <a:gridCol w="8022512">
                  <a:extLst>
                    <a:ext uri="{9D8B030D-6E8A-4147-A177-3AD203B41FA5}">
                      <a16:colId xmlns:a16="http://schemas.microsoft.com/office/drawing/2014/main" val="3092215472"/>
                    </a:ext>
                  </a:extLst>
                </a:gridCol>
                <a:gridCol w="158379">
                  <a:extLst>
                    <a:ext uri="{9D8B030D-6E8A-4147-A177-3AD203B41FA5}">
                      <a16:colId xmlns:a16="http://schemas.microsoft.com/office/drawing/2014/main" val="2858568691"/>
                    </a:ext>
                  </a:extLst>
                </a:gridCol>
                <a:gridCol w="1763466">
                  <a:extLst>
                    <a:ext uri="{9D8B030D-6E8A-4147-A177-3AD203B41FA5}">
                      <a16:colId xmlns:a16="http://schemas.microsoft.com/office/drawing/2014/main" val="2626163883"/>
                    </a:ext>
                  </a:extLst>
                </a:gridCol>
                <a:gridCol w="1394202">
                  <a:extLst>
                    <a:ext uri="{9D8B030D-6E8A-4147-A177-3AD203B41FA5}">
                      <a16:colId xmlns:a16="http://schemas.microsoft.com/office/drawing/2014/main" val="746526815"/>
                    </a:ext>
                  </a:extLst>
                </a:gridCol>
              </a:tblGrid>
              <a:tr h="520700">
                <a:tc>
                  <a:txBody>
                    <a:bodyPr/>
                    <a:lstStyle/>
                    <a:p>
                      <a:pPr marL="0" algn="l" defTabSz="914400" rtl="0" eaLnBrk="1" fontAlgn="ctr" latinLnBrk="0" hangingPunct="1"/>
                      <a:r>
                        <a:rPr lang="en-US" sz="2400" b="0" i="0" u="none" strike="noStrike" kern="1200" dirty="0">
                          <a:solidFill>
                            <a:srgbClr val="000000"/>
                          </a:solidFill>
                          <a:effectLst/>
                          <a:latin typeface="Calibri" panose="020F0502020204030204" pitchFamily="34" charset="0"/>
                          <a:ea typeface="+mn-ea"/>
                          <a:cs typeface="+mn-cs"/>
                        </a:rPr>
                        <a:t>Equity &amp; Antiracism:  Guided Pathways - creating a sense of belonging and connection</a:t>
                      </a:r>
                    </a:p>
                  </a:txBody>
                  <a:tcPr marL="6350" marR="6350" marT="6350" marB="0" anchor="ctr">
                    <a:lnL>
                      <a:noFill/>
                    </a:lnL>
                    <a:lnR>
                      <a:noFill/>
                    </a:lnR>
                    <a:lnT>
                      <a:noFill/>
                    </a:lnT>
                    <a:lnB>
                      <a:noFill/>
                    </a:lnB>
                    <a:solidFill>
                      <a:srgbClr val="E7E6E6"/>
                    </a:solidFill>
                  </a:tcPr>
                </a:tc>
                <a:tc>
                  <a:txBody>
                    <a:bodyPr/>
                    <a:lstStyle/>
                    <a:p>
                      <a:pPr marL="0" algn="ctr" defTabSz="914400" rtl="0" eaLnBrk="1" fontAlgn="ctr" latinLnBrk="0" hangingPunct="1"/>
                      <a:endParaRPr lang="en-US" sz="2400" b="0" i="0" u="none" strike="noStrike" kern="1200">
                        <a:solidFill>
                          <a:srgbClr val="000000"/>
                        </a:solidFill>
                        <a:effectLst/>
                        <a:latin typeface="Calibri" panose="020F0502020204030204" pitchFamily="34" charset="0"/>
                        <a:ea typeface="+mn-ea"/>
                        <a:cs typeface="+mn-cs"/>
                      </a:endParaRPr>
                    </a:p>
                  </a:txBody>
                  <a:tcPr marL="6350" marR="6350" marT="6350" marB="0" anchor="b">
                    <a:lnL>
                      <a:noFill/>
                    </a:lnL>
                    <a:lnR>
                      <a:noFill/>
                    </a:lnR>
                    <a:lnT>
                      <a:noFill/>
                    </a:lnT>
                    <a:lnB>
                      <a:noFill/>
                    </a:lnB>
                  </a:tcPr>
                </a:tc>
                <a:tc>
                  <a:txBody>
                    <a:bodyPr/>
                    <a:lstStyle/>
                    <a:p>
                      <a:pPr marL="0" algn="ctr" defTabSz="914400" rtl="0" eaLnBrk="1" fontAlgn="ctr" latinLnBrk="0" hangingPunct="1"/>
                      <a:r>
                        <a:rPr lang="en-US" sz="2000" b="0" i="0" u="none" strike="noStrike" kern="1200" dirty="0">
                          <a:solidFill>
                            <a:srgbClr val="000000"/>
                          </a:solidFill>
                          <a:effectLst/>
                          <a:latin typeface="Calibri" panose="020F0502020204030204" pitchFamily="34" charset="0"/>
                          <a:ea typeface="+mn-ea"/>
                          <a:cs typeface="+mn-cs"/>
                        </a:rPr>
                        <a:t>Administrative Lead</a:t>
                      </a:r>
                    </a:p>
                  </a:txBody>
                  <a:tcPr marL="6350" marR="6350" marT="6350" marB="0" anchor="ctr">
                    <a:lnL>
                      <a:noFill/>
                    </a:lnL>
                    <a:lnR>
                      <a:noFill/>
                    </a:lnR>
                    <a:lnT>
                      <a:noFill/>
                    </a:lnT>
                    <a:lnB>
                      <a:noFill/>
                    </a:lnB>
                    <a:solidFill>
                      <a:srgbClr val="E7E6E6"/>
                    </a:solidFill>
                  </a:tcPr>
                </a:tc>
                <a:tc>
                  <a:txBody>
                    <a:bodyPr/>
                    <a:lstStyle/>
                    <a:p>
                      <a:pPr marL="0" algn="ctr" defTabSz="914400" rtl="0" eaLnBrk="1" fontAlgn="ctr" latinLnBrk="0" hangingPunct="1"/>
                      <a:r>
                        <a:rPr lang="en-US" sz="2000" b="0" i="0" u="none" strike="noStrike" kern="1200" dirty="0">
                          <a:solidFill>
                            <a:srgbClr val="000000"/>
                          </a:solidFill>
                          <a:effectLst/>
                          <a:latin typeface="Calibri" panose="020F0502020204030204" pitchFamily="34" charset="0"/>
                          <a:ea typeface="+mn-ea"/>
                          <a:cs typeface="+mn-cs"/>
                        </a:rPr>
                        <a:t>Council/ Committee</a:t>
                      </a:r>
                    </a:p>
                  </a:txBody>
                  <a:tcPr marL="6350" marR="6350" marT="6350" marB="0" anchor="ctr">
                    <a:lnL>
                      <a:noFill/>
                    </a:lnL>
                    <a:lnR>
                      <a:noFill/>
                    </a:lnR>
                    <a:lnT>
                      <a:noFill/>
                    </a:lnT>
                    <a:lnB>
                      <a:noFill/>
                    </a:lnB>
                    <a:solidFill>
                      <a:srgbClr val="E7E6E6"/>
                    </a:solidFill>
                  </a:tcPr>
                </a:tc>
                <a:extLst>
                  <a:ext uri="{0D108BD9-81ED-4DB2-BD59-A6C34878D82A}">
                    <a16:rowId xmlns:a16="http://schemas.microsoft.com/office/drawing/2014/main" val="3472972592"/>
                  </a:ext>
                </a:extLst>
              </a:tr>
              <a:tr h="107390">
                <a:tc>
                  <a:txBody>
                    <a:bodyPr/>
                    <a:lstStyle/>
                    <a:p>
                      <a:pPr marL="0" algn="ctr" defTabSz="914400" rtl="0" eaLnBrk="1" fontAlgn="ctr" latinLnBrk="0" hangingPunct="1"/>
                      <a:endParaRPr lang="en-US" sz="1600" b="0" i="0" u="none" strike="noStrike" kern="1200">
                        <a:solidFill>
                          <a:srgbClr val="000000"/>
                        </a:solidFill>
                        <a:effectLst/>
                        <a:latin typeface="Calibri" panose="020F0502020204030204" pitchFamily="34" charset="0"/>
                        <a:ea typeface="+mn-ea"/>
                        <a:cs typeface="+mn-cs"/>
                      </a:endParaRPr>
                    </a:p>
                  </a:txBody>
                  <a:tcPr marL="6350" marR="6350" marT="6350" marB="0" anchor="b">
                    <a:lnL>
                      <a:noFill/>
                    </a:lnL>
                    <a:lnR>
                      <a:noFill/>
                    </a:lnR>
                    <a:lnT>
                      <a:noFill/>
                    </a:lnT>
                    <a:lnB>
                      <a:noFill/>
                    </a:lnB>
                  </a:tcPr>
                </a:tc>
                <a:tc>
                  <a:txBody>
                    <a:bodyPr/>
                    <a:lstStyle/>
                    <a:p>
                      <a:pPr marL="0" algn="ctr" defTabSz="914400" rtl="0" eaLnBrk="1" fontAlgn="ctr" latinLnBrk="0" hangingPunct="1"/>
                      <a:endParaRPr lang="en-US" sz="1600" b="0" i="0" u="none" strike="noStrike" kern="1200">
                        <a:solidFill>
                          <a:srgbClr val="000000"/>
                        </a:solidFill>
                        <a:effectLst/>
                        <a:latin typeface="Calibri" panose="020F0502020204030204" pitchFamily="34" charset="0"/>
                        <a:ea typeface="+mn-ea"/>
                        <a:cs typeface="+mn-cs"/>
                      </a:endParaRPr>
                    </a:p>
                  </a:txBody>
                  <a:tcPr marL="6350" marR="6350" marT="6350" marB="0" anchor="b">
                    <a:lnL>
                      <a:noFill/>
                    </a:lnL>
                    <a:lnR>
                      <a:noFill/>
                    </a:lnR>
                    <a:lnT>
                      <a:noFill/>
                    </a:lnT>
                    <a:lnB>
                      <a:noFill/>
                    </a:lnB>
                  </a:tcPr>
                </a:tc>
                <a:tc>
                  <a:txBody>
                    <a:bodyPr/>
                    <a:lstStyle/>
                    <a:p>
                      <a:pPr marL="0" algn="ctr" defTabSz="914400" rtl="0" eaLnBrk="1" fontAlgn="ctr" latinLnBrk="0" hangingPunct="1"/>
                      <a:endParaRPr lang="en-US" sz="1600" b="0" i="0" u="none" strike="noStrike" kern="1200">
                        <a:solidFill>
                          <a:srgbClr val="000000"/>
                        </a:solidFill>
                        <a:effectLst/>
                        <a:latin typeface="Calibri" panose="020F0502020204030204" pitchFamily="34" charset="0"/>
                        <a:ea typeface="+mn-ea"/>
                        <a:cs typeface="+mn-cs"/>
                      </a:endParaRPr>
                    </a:p>
                  </a:txBody>
                  <a:tcPr marL="6350" marR="6350" marT="6350" marB="0" anchor="ctr">
                    <a:lnL>
                      <a:noFill/>
                    </a:lnL>
                    <a:lnR>
                      <a:noFill/>
                    </a:lnR>
                    <a:lnT>
                      <a:noFill/>
                    </a:lnT>
                    <a:lnB>
                      <a:noFill/>
                    </a:lnB>
                  </a:tcPr>
                </a:tc>
                <a:tc>
                  <a:txBody>
                    <a:bodyPr/>
                    <a:lstStyle/>
                    <a:p>
                      <a:pPr marL="0" algn="ctr" defTabSz="914400" rtl="0" eaLnBrk="1" fontAlgn="ctr" latinLnBrk="0" hangingPunct="1"/>
                      <a:endParaRPr lang="en-US" sz="1600" b="0" i="0" u="none" strike="noStrike" kern="1200">
                        <a:solidFill>
                          <a:srgbClr val="000000"/>
                        </a:solidFill>
                        <a:effectLst/>
                        <a:latin typeface="Calibri" panose="020F0502020204030204" pitchFamily="34" charset="0"/>
                        <a:ea typeface="+mn-ea"/>
                        <a:cs typeface="+mn-cs"/>
                      </a:endParaRPr>
                    </a:p>
                  </a:txBody>
                  <a:tcPr marL="6350" marR="6350" marT="6350" marB="0" anchor="ctr">
                    <a:lnL>
                      <a:noFill/>
                    </a:lnL>
                    <a:lnR>
                      <a:noFill/>
                    </a:lnR>
                    <a:lnT>
                      <a:noFill/>
                    </a:lnT>
                    <a:lnB>
                      <a:noFill/>
                    </a:lnB>
                  </a:tcPr>
                </a:tc>
                <a:extLst>
                  <a:ext uri="{0D108BD9-81ED-4DB2-BD59-A6C34878D82A}">
                    <a16:rowId xmlns:a16="http://schemas.microsoft.com/office/drawing/2014/main" val="1180642257"/>
                  </a:ext>
                </a:extLst>
              </a:tr>
              <a:tr h="736600">
                <a:tc>
                  <a:txBody>
                    <a:bodyPr/>
                    <a:lstStyle/>
                    <a:p>
                      <a:pPr marL="0" algn="l" defTabSz="914400" rtl="0" eaLnBrk="1" fontAlgn="ctr" latinLnBrk="0" hangingPunct="1"/>
                      <a:r>
                        <a:rPr lang="en-US" sz="1600" b="1" i="0" u="none" strike="noStrike" kern="1200" dirty="0">
                          <a:solidFill>
                            <a:srgbClr val="000000"/>
                          </a:solidFill>
                          <a:effectLst/>
                          <a:latin typeface="Calibri" panose="020F0502020204030204" pitchFamily="34" charset="0"/>
                          <a:ea typeface="+mn-ea"/>
                          <a:cs typeface="+mn-cs"/>
                        </a:rPr>
                        <a:t>PRIORITY ACTION 1</a:t>
                      </a:r>
                      <a:r>
                        <a:rPr lang="en-US" sz="1600" b="0" i="0" u="none" strike="noStrike" kern="1200" dirty="0">
                          <a:solidFill>
                            <a:srgbClr val="000000"/>
                          </a:solidFill>
                          <a:effectLst/>
                          <a:latin typeface="Calibri" panose="020F0502020204030204" pitchFamily="34" charset="0"/>
                          <a:ea typeface="+mn-ea"/>
                          <a:cs typeface="+mn-cs"/>
                        </a:rPr>
                        <a:t>: Fully implement the Success Teams and the ability of lead faculty, retention specialists, counselors and others to ensure all students with a strong emphasis on BIPOC, LGBTQIA+, low income, disabled, undocumented and historically marginalized/</a:t>
                      </a:r>
                      <a:r>
                        <a:rPr lang="en-US" sz="1600" b="0" i="0" u="none" strike="noStrike" kern="1200" dirty="0" err="1">
                          <a:solidFill>
                            <a:srgbClr val="000000"/>
                          </a:solidFill>
                          <a:effectLst/>
                          <a:latin typeface="Calibri" panose="020F0502020204030204" pitchFamily="34" charset="0"/>
                          <a:ea typeface="+mn-ea"/>
                          <a:cs typeface="+mn-cs"/>
                        </a:rPr>
                        <a:t>minoritized</a:t>
                      </a:r>
                      <a:r>
                        <a:rPr lang="en-US" sz="1600" b="0" i="0" u="none" strike="noStrike" kern="1200" dirty="0">
                          <a:solidFill>
                            <a:srgbClr val="000000"/>
                          </a:solidFill>
                          <a:effectLst/>
                          <a:latin typeface="Calibri" panose="020F0502020204030204" pitchFamily="34" charset="0"/>
                          <a:ea typeface="+mn-ea"/>
                          <a:cs typeface="+mn-cs"/>
                        </a:rPr>
                        <a:t> students (communities disproportionately impacted during the pandemic) get consistent support and messaging across special programs and Interest </a:t>
                      </a:r>
                      <a:r>
                        <a:rPr lang="en-US" sz="1600" b="0" i="0" u="none" strike="noStrike" kern="1200" dirty="0" smtClean="0">
                          <a:solidFill>
                            <a:srgbClr val="000000"/>
                          </a:solidFill>
                          <a:effectLst/>
                          <a:latin typeface="Calibri" panose="020F0502020204030204" pitchFamily="34" charset="0"/>
                          <a:ea typeface="+mn-ea"/>
                          <a:cs typeface="+mn-cs"/>
                        </a:rPr>
                        <a:t>Areas. </a:t>
                      </a:r>
                      <a:r>
                        <a:rPr lang="en-US" sz="1600" b="0" i="0" u="none" strike="noStrike" kern="1200" dirty="0" smtClean="0">
                          <a:solidFill>
                            <a:srgbClr val="FF0000"/>
                          </a:solidFill>
                          <a:effectLst/>
                          <a:latin typeface="Calibri" panose="020F0502020204030204" pitchFamily="34" charset="0"/>
                          <a:ea typeface="+mn-ea"/>
                          <a:cs typeface="+mn-cs"/>
                        </a:rPr>
                        <a:t>Success Teams to ensure part-time students feel as connected and supported as full-time students. </a:t>
                      </a:r>
                      <a:endParaRPr lang="en-US" sz="1600" b="0" i="0" u="none" strike="noStrike" kern="1200" dirty="0">
                        <a:solidFill>
                          <a:srgbClr val="FF0000"/>
                        </a:solidFill>
                        <a:effectLst/>
                        <a:latin typeface="Calibri" panose="020F0502020204030204" pitchFamily="34" charset="0"/>
                        <a:ea typeface="+mn-ea"/>
                        <a:cs typeface="+mn-cs"/>
                      </a:endParaRPr>
                    </a:p>
                  </a:txBody>
                  <a:tcPr marL="6350" marR="6350" marT="6350" marB="0" anchor="b">
                    <a:lnL>
                      <a:noFill/>
                    </a:lnL>
                    <a:lnR>
                      <a:noFill/>
                    </a:lnR>
                    <a:lnT>
                      <a:noFill/>
                    </a:lnT>
                    <a:lnB>
                      <a:noFill/>
                    </a:lnB>
                  </a:tcPr>
                </a:tc>
                <a:tc>
                  <a:txBody>
                    <a:bodyPr/>
                    <a:lstStyle/>
                    <a:p>
                      <a:pPr marL="0" algn="ctr" defTabSz="914400" rtl="0" eaLnBrk="1" fontAlgn="ctr" latinLnBrk="0" hangingPunct="1"/>
                      <a:endParaRPr lang="en-US" sz="1600" b="0" i="0" u="none" strike="noStrike" kern="1200">
                        <a:solidFill>
                          <a:srgbClr val="000000"/>
                        </a:solidFill>
                        <a:effectLst/>
                        <a:latin typeface="Calibri" panose="020F0502020204030204" pitchFamily="34" charset="0"/>
                        <a:ea typeface="+mn-ea"/>
                        <a:cs typeface="+mn-cs"/>
                      </a:endParaRPr>
                    </a:p>
                  </a:txBody>
                  <a:tcPr marL="6350" marR="6350" marT="6350" marB="0" anchor="b">
                    <a:lnL>
                      <a:noFill/>
                    </a:lnL>
                    <a:lnR>
                      <a:noFill/>
                    </a:lnR>
                    <a:lnT>
                      <a:noFill/>
                    </a:lnT>
                    <a:lnB>
                      <a:noFill/>
                    </a:lnB>
                  </a:tcPr>
                </a:tc>
                <a:tc>
                  <a:txBody>
                    <a:bodyPr/>
                    <a:lstStyle/>
                    <a:p>
                      <a:pPr marL="0" algn="ctr" defTabSz="914400" rtl="0" eaLnBrk="1" fontAlgn="ctr" latinLnBrk="0" hangingPunct="1"/>
                      <a:r>
                        <a:rPr lang="en-US" sz="1600" b="0" i="0" u="none" strike="noStrike" kern="1200" dirty="0" smtClean="0">
                          <a:solidFill>
                            <a:srgbClr val="000000"/>
                          </a:solidFill>
                          <a:effectLst/>
                          <a:latin typeface="Calibri" panose="020F0502020204030204" pitchFamily="34" charset="0"/>
                          <a:ea typeface="+mn-ea"/>
                          <a:cs typeface="+mn-cs"/>
                        </a:rPr>
                        <a:t>Pérez/Baez</a:t>
                      </a:r>
                      <a:endParaRPr lang="en-US" sz="1600" b="0" i="0" u="none" strike="noStrike" kern="1200" dirty="0">
                        <a:solidFill>
                          <a:srgbClr val="000000"/>
                        </a:solidFill>
                        <a:effectLst/>
                        <a:latin typeface="Calibri" panose="020F0502020204030204" pitchFamily="34" charset="0"/>
                        <a:ea typeface="+mn-ea"/>
                        <a:cs typeface="+mn-cs"/>
                      </a:endParaRPr>
                    </a:p>
                  </a:txBody>
                  <a:tcPr marL="6350" marR="6350" marT="6350" marB="0" anchor="ctr">
                    <a:lnL>
                      <a:noFill/>
                    </a:lnL>
                    <a:lnR>
                      <a:noFill/>
                    </a:lnR>
                    <a:lnT>
                      <a:noFill/>
                    </a:lnT>
                    <a:lnB>
                      <a:noFill/>
                    </a:lnB>
                  </a:tcPr>
                </a:tc>
                <a:tc>
                  <a:txBody>
                    <a:bodyPr/>
                    <a:lstStyle/>
                    <a:p>
                      <a:pPr marL="0" algn="ctr" defTabSz="914400" rtl="0" eaLnBrk="1" fontAlgn="ctr" latinLnBrk="0" hangingPunct="1"/>
                      <a:r>
                        <a:rPr lang="en-US" sz="1600" b="0" i="0" u="none" strike="noStrike" kern="1200">
                          <a:solidFill>
                            <a:srgbClr val="000000"/>
                          </a:solidFill>
                          <a:effectLst/>
                          <a:latin typeface="Calibri" panose="020F0502020204030204" pitchFamily="34" charset="0"/>
                          <a:ea typeface="+mn-ea"/>
                          <a:cs typeface="+mn-cs"/>
                        </a:rPr>
                        <a:t>Guided Pathways Steering Committee</a:t>
                      </a:r>
                    </a:p>
                  </a:txBody>
                  <a:tcPr marL="6350" marR="6350" marT="6350" marB="0" anchor="ctr">
                    <a:lnL>
                      <a:noFill/>
                    </a:lnL>
                    <a:lnR>
                      <a:noFill/>
                    </a:lnR>
                    <a:lnT>
                      <a:noFill/>
                    </a:lnT>
                    <a:lnB>
                      <a:noFill/>
                    </a:lnB>
                  </a:tcPr>
                </a:tc>
                <a:extLst>
                  <a:ext uri="{0D108BD9-81ED-4DB2-BD59-A6C34878D82A}">
                    <a16:rowId xmlns:a16="http://schemas.microsoft.com/office/drawing/2014/main" val="1099005723"/>
                  </a:ext>
                </a:extLst>
              </a:tr>
              <a:tr h="95250">
                <a:tc>
                  <a:txBody>
                    <a:bodyPr/>
                    <a:lstStyle/>
                    <a:p>
                      <a:pPr marL="0" algn="l" defTabSz="914400" rtl="0" eaLnBrk="1" fontAlgn="ctr" latinLnBrk="0" hangingPunct="1"/>
                      <a:endParaRPr lang="en-US" sz="1600" b="0" i="0" u="none" strike="noStrike" kern="1200" dirty="0">
                        <a:solidFill>
                          <a:srgbClr val="000000"/>
                        </a:solidFill>
                        <a:effectLst/>
                        <a:latin typeface="Calibri" panose="020F0502020204030204" pitchFamily="34" charset="0"/>
                        <a:ea typeface="+mn-ea"/>
                        <a:cs typeface="+mn-cs"/>
                      </a:endParaRPr>
                    </a:p>
                  </a:txBody>
                  <a:tcPr marL="6350" marR="6350" marT="6350" marB="0" anchor="b">
                    <a:lnL>
                      <a:noFill/>
                    </a:lnL>
                    <a:lnR>
                      <a:noFill/>
                    </a:lnR>
                    <a:lnT>
                      <a:noFill/>
                    </a:lnT>
                    <a:lnB>
                      <a:noFill/>
                    </a:lnB>
                  </a:tcPr>
                </a:tc>
                <a:tc>
                  <a:txBody>
                    <a:bodyPr/>
                    <a:lstStyle/>
                    <a:p>
                      <a:pPr marL="0" algn="ctr" defTabSz="914400" rtl="0" eaLnBrk="1" fontAlgn="ctr" latinLnBrk="0" hangingPunct="1"/>
                      <a:endParaRPr lang="en-US" sz="1600" b="0" i="0" u="none" strike="noStrike" kern="1200">
                        <a:solidFill>
                          <a:srgbClr val="000000"/>
                        </a:solidFill>
                        <a:effectLst/>
                        <a:latin typeface="Calibri" panose="020F0502020204030204" pitchFamily="34" charset="0"/>
                        <a:ea typeface="+mn-ea"/>
                        <a:cs typeface="+mn-cs"/>
                      </a:endParaRPr>
                    </a:p>
                  </a:txBody>
                  <a:tcPr marL="6350" marR="6350" marT="6350" marB="0" anchor="b">
                    <a:lnL>
                      <a:noFill/>
                    </a:lnL>
                    <a:lnR>
                      <a:noFill/>
                    </a:lnR>
                    <a:lnT>
                      <a:noFill/>
                    </a:lnT>
                    <a:lnB>
                      <a:noFill/>
                    </a:lnB>
                  </a:tcPr>
                </a:tc>
                <a:tc>
                  <a:txBody>
                    <a:bodyPr/>
                    <a:lstStyle/>
                    <a:p>
                      <a:pPr marL="0" algn="ctr" defTabSz="914400" rtl="0" eaLnBrk="1" fontAlgn="ctr" latinLnBrk="0" hangingPunct="1"/>
                      <a:endParaRPr lang="en-US" sz="1600" b="0" i="0" u="none" strike="noStrike" kern="1200">
                        <a:solidFill>
                          <a:srgbClr val="000000"/>
                        </a:solidFill>
                        <a:effectLst/>
                        <a:latin typeface="Calibri" panose="020F0502020204030204" pitchFamily="34" charset="0"/>
                        <a:ea typeface="+mn-ea"/>
                        <a:cs typeface="+mn-cs"/>
                      </a:endParaRPr>
                    </a:p>
                  </a:txBody>
                  <a:tcPr marL="6350" marR="6350" marT="6350" marB="0" anchor="ctr">
                    <a:lnL>
                      <a:noFill/>
                    </a:lnL>
                    <a:lnR>
                      <a:noFill/>
                    </a:lnR>
                    <a:lnT>
                      <a:noFill/>
                    </a:lnT>
                    <a:lnB>
                      <a:noFill/>
                    </a:lnB>
                  </a:tcPr>
                </a:tc>
                <a:tc>
                  <a:txBody>
                    <a:bodyPr/>
                    <a:lstStyle/>
                    <a:p>
                      <a:pPr marL="0" algn="ctr" defTabSz="914400" rtl="0" eaLnBrk="1" fontAlgn="ctr" latinLnBrk="0" hangingPunct="1"/>
                      <a:endParaRPr lang="en-US" sz="1600" b="0" i="0" u="none" strike="noStrike" kern="1200">
                        <a:solidFill>
                          <a:srgbClr val="000000"/>
                        </a:solidFill>
                        <a:effectLst/>
                        <a:latin typeface="Calibri" panose="020F0502020204030204" pitchFamily="34" charset="0"/>
                        <a:ea typeface="+mn-ea"/>
                        <a:cs typeface="+mn-cs"/>
                      </a:endParaRPr>
                    </a:p>
                  </a:txBody>
                  <a:tcPr marL="6350" marR="6350" marT="6350" marB="0" anchor="ctr">
                    <a:lnL>
                      <a:noFill/>
                    </a:lnL>
                    <a:lnR>
                      <a:noFill/>
                    </a:lnR>
                    <a:lnT>
                      <a:noFill/>
                    </a:lnT>
                    <a:lnB>
                      <a:noFill/>
                    </a:lnB>
                  </a:tcPr>
                </a:tc>
                <a:extLst>
                  <a:ext uri="{0D108BD9-81ED-4DB2-BD59-A6C34878D82A}">
                    <a16:rowId xmlns:a16="http://schemas.microsoft.com/office/drawing/2014/main" val="3784161416"/>
                  </a:ext>
                </a:extLst>
              </a:tr>
              <a:tr h="368300">
                <a:tc>
                  <a:txBody>
                    <a:bodyPr/>
                    <a:lstStyle/>
                    <a:p>
                      <a:pPr marL="0" algn="l" defTabSz="914400" rtl="0" eaLnBrk="1" fontAlgn="ctr" latinLnBrk="0" hangingPunct="1"/>
                      <a:r>
                        <a:rPr lang="en-US" sz="1600" b="1" i="0" u="none" strike="sngStrike" kern="1200" dirty="0">
                          <a:solidFill>
                            <a:srgbClr val="000000"/>
                          </a:solidFill>
                          <a:effectLst/>
                          <a:latin typeface="Calibri" panose="020F0502020204030204" pitchFamily="34" charset="0"/>
                          <a:ea typeface="+mn-ea"/>
                          <a:cs typeface="+mn-cs"/>
                        </a:rPr>
                        <a:t>PRIORITY ACTION 2</a:t>
                      </a:r>
                      <a:r>
                        <a:rPr lang="en-US" sz="1600" b="0" i="0" u="none" strike="sngStrike" kern="1200" dirty="0">
                          <a:solidFill>
                            <a:srgbClr val="000000"/>
                          </a:solidFill>
                          <a:effectLst/>
                          <a:latin typeface="Calibri" panose="020F0502020204030204" pitchFamily="34" charset="0"/>
                          <a:ea typeface="+mn-ea"/>
                          <a:cs typeface="+mn-cs"/>
                        </a:rPr>
                        <a:t>: Reimagine pathways for our part-time students to ensure they feel as connected and supported as full-time students</a:t>
                      </a:r>
                    </a:p>
                  </a:txBody>
                  <a:tcPr marL="6350" marR="6350" marT="6350" marB="0" anchor="ctr">
                    <a:lnL>
                      <a:noFill/>
                    </a:lnL>
                    <a:lnR>
                      <a:noFill/>
                    </a:lnR>
                    <a:lnT>
                      <a:noFill/>
                    </a:lnT>
                    <a:lnB>
                      <a:noFill/>
                    </a:lnB>
                  </a:tcPr>
                </a:tc>
                <a:tc>
                  <a:txBody>
                    <a:bodyPr/>
                    <a:lstStyle/>
                    <a:p>
                      <a:pPr marL="0" algn="ctr" defTabSz="914400" rtl="0" eaLnBrk="1" fontAlgn="ctr" latinLnBrk="0" hangingPunct="1"/>
                      <a:endParaRPr lang="en-US" sz="1600" b="0" i="0" u="none" strike="sngStrike" kern="1200" dirty="0">
                        <a:solidFill>
                          <a:srgbClr val="000000"/>
                        </a:solidFill>
                        <a:effectLst/>
                        <a:latin typeface="Calibri" panose="020F0502020204030204" pitchFamily="34" charset="0"/>
                        <a:ea typeface="+mn-ea"/>
                        <a:cs typeface="+mn-cs"/>
                      </a:endParaRPr>
                    </a:p>
                  </a:txBody>
                  <a:tcPr marL="6350" marR="6350" marT="6350" marB="0" anchor="b">
                    <a:lnL>
                      <a:noFill/>
                    </a:lnL>
                    <a:lnR>
                      <a:noFill/>
                    </a:lnR>
                    <a:lnT>
                      <a:noFill/>
                    </a:lnT>
                    <a:lnB>
                      <a:noFill/>
                    </a:lnB>
                  </a:tcPr>
                </a:tc>
                <a:tc>
                  <a:txBody>
                    <a:bodyPr/>
                    <a:lstStyle/>
                    <a:p>
                      <a:pPr marL="0" algn="ctr" defTabSz="914400" rtl="0" eaLnBrk="1" fontAlgn="ctr" latinLnBrk="0" hangingPunct="1"/>
                      <a:r>
                        <a:rPr lang="en-US" sz="1600" b="0" i="0" u="none" strike="sngStrike" kern="1200" dirty="0">
                          <a:solidFill>
                            <a:srgbClr val="000000"/>
                          </a:solidFill>
                          <a:effectLst/>
                          <a:latin typeface="Calibri" panose="020F0502020204030204" pitchFamily="34" charset="0"/>
                          <a:ea typeface="+mn-ea"/>
                          <a:cs typeface="+mn-cs"/>
                        </a:rPr>
                        <a:t>Pérez</a:t>
                      </a:r>
                    </a:p>
                  </a:txBody>
                  <a:tcPr marL="6350" marR="6350" marT="6350" marB="0" anchor="ctr">
                    <a:lnL>
                      <a:noFill/>
                    </a:lnL>
                    <a:lnR>
                      <a:noFill/>
                    </a:lnR>
                    <a:lnT>
                      <a:noFill/>
                    </a:lnT>
                    <a:lnB>
                      <a:noFill/>
                    </a:lnB>
                  </a:tcPr>
                </a:tc>
                <a:tc>
                  <a:txBody>
                    <a:bodyPr/>
                    <a:lstStyle/>
                    <a:p>
                      <a:pPr marL="0" algn="ctr" defTabSz="914400" rtl="0" eaLnBrk="1" fontAlgn="ctr" latinLnBrk="0" hangingPunct="1"/>
                      <a:r>
                        <a:rPr lang="en-US" sz="1600" b="0" i="0" u="none" strike="sngStrike" kern="1200" dirty="0">
                          <a:solidFill>
                            <a:srgbClr val="000000"/>
                          </a:solidFill>
                          <a:effectLst/>
                          <a:latin typeface="Calibri" panose="020F0502020204030204" pitchFamily="34" charset="0"/>
                          <a:ea typeface="+mn-ea"/>
                          <a:cs typeface="+mn-cs"/>
                        </a:rPr>
                        <a:t>Guided Pathways Steering Committee</a:t>
                      </a:r>
                    </a:p>
                  </a:txBody>
                  <a:tcPr marL="6350" marR="6350" marT="6350" marB="0" anchor="ctr">
                    <a:lnL>
                      <a:noFill/>
                    </a:lnL>
                    <a:lnR>
                      <a:noFill/>
                    </a:lnR>
                    <a:lnT>
                      <a:noFill/>
                    </a:lnT>
                    <a:lnB>
                      <a:noFill/>
                    </a:lnB>
                  </a:tcPr>
                </a:tc>
                <a:extLst>
                  <a:ext uri="{0D108BD9-81ED-4DB2-BD59-A6C34878D82A}">
                    <a16:rowId xmlns:a16="http://schemas.microsoft.com/office/drawing/2014/main" val="2630934909"/>
                  </a:ext>
                </a:extLst>
              </a:tr>
              <a:tr h="95250">
                <a:tc>
                  <a:txBody>
                    <a:bodyPr/>
                    <a:lstStyle/>
                    <a:p>
                      <a:pPr marL="0" algn="l" defTabSz="914400" rtl="0" eaLnBrk="1" fontAlgn="ctr" latinLnBrk="0" hangingPunct="1"/>
                      <a:endParaRPr lang="en-US" sz="1600" b="0" i="0" u="none" strike="noStrike" kern="1200" dirty="0">
                        <a:solidFill>
                          <a:srgbClr val="000000"/>
                        </a:solidFill>
                        <a:effectLst/>
                        <a:latin typeface="Calibri" panose="020F0502020204030204" pitchFamily="34" charset="0"/>
                        <a:ea typeface="+mn-ea"/>
                        <a:cs typeface="+mn-cs"/>
                      </a:endParaRPr>
                    </a:p>
                  </a:txBody>
                  <a:tcPr marL="6350" marR="6350" marT="6350" marB="0" anchor="b">
                    <a:lnL>
                      <a:noFill/>
                    </a:lnL>
                    <a:lnR>
                      <a:noFill/>
                    </a:lnR>
                    <a:lnT>
                      <a:noFill/>
                    </a:lnT>
                    <a:lnB>
                      <a:noFill/>
                    </a:lnB>
                  </a:tcPr>
                </a:tc>
                <a:tc>
                  <a:txBody>
                    <a:bodyPr/>
                    <a:lstStyle/>
                    <a:p>
                      <a:pPr marL="0" algn="ctr" defTabSz="914400" rtl="0" eaLnBrk="1" fontAlgn="ctr" latinLnBrk="0" hangingPunct="1"/>
                      <a:endParaRPr lang="en-US" sz="1600" b="0" i="0" u="none" strike="noStrike" kern="1200">
                        <a:solidFill>
                          <a:srgbClr val="000000"/>
                        </a:solidFill>
                        <a:effectLst/>
                        <a:latin typeface="Calibri" panose="020F0502020204030204" pitchFamily="34" charset="0"/>
                        <a:ea typeface="+mn-ea"/>
                        <a:cs typeface="+mn-cs"/>
                      </a:endParaRPr>
                    </a:p>
                  </a:txBody>
                  <a:tcPr marL="6350" marR="6350" marT="6350" marB="0" anchor="b">
                    <a:lnL>
                      <a:noFill/>
                    </a:lnL>
                    <a:lnR>
                      <a:noFill/>
                    </a:lnR>
                    <a:lnT>
                      <a:noFill/>
                    </a:lnT>
                    <a:lnB>
                      <a:noFill/>
                    </a:lnB>
                  </a:tcPr>
                </a:tc>
                <a:tc>
                  <a:txBody>
                    <a:bodyPr/>
                    <a:lstStyle/>
                    <a:p>
                      <a:pPr marL="0" algn="ctr" defTabSz="914400" rtl="0" eaLnBrk="1" fontAlgn="ctr" latinLnBrk="0" hangingPunct="1"/>
                      <a:endParaRPr lang="en-US" sz="1600" b="0" i="0" u="none" strike="noStrike" kern="1200" dirty="0">
                        <a:solidFill>
                          <a:srgbClr val="000000"/>
                        </a:solidFill>
                        <a:effectLst/>
                        <a:latin typeface="Calibri" panose="020F0502020204030204" pitchFamily="34" charset="0"/>
                        <a:ea typeface="+mn-ea"/>
                        <a:cs typeface="+mn-cs"/>
                      </a:endParaRPr>
                    </a:p>
                  </a:txBody>
                  <a:tcPr marL="6350" marR="6350" marT="6350" marB="0" anchor="ctr">
                    <a:lnL>
                      <a:noFill/>
                    </a:lnL>
                    <a:lnR>
                      <a:noFill/>
                    </a:lnR>
                    <a:lnT>
                      <a:noFill/>
                    </a:lnT>
                    <a:lnB>
                      <a:noFill/>
                    </a:lnB>
                  </a:tcPr>
                </a:tc>
                <a:tc>
                  <a:txBody>
                    <a:bodyPr/>
                    <a:lstStyle/>
                    <a:p>
                      <a:pPr marL="0" algn="ctr" defTabSz="914400" rtl="0" eaLnBrk="1" fontAlgn="ctr" latinLnBrk="0" hangingPunct="1"/>
                      <a:endParaRPr lang="en-US" sz="1600" b="0" i="0" u="none" strike="noStrike" kern="1200">
                        <a:solidFill>
                          <a:srgbClr val="000000"/>
                        </a:solidFill>
                        <a:effectLst/>
                        <a:latin typeface="Calibri" panose="020F0502020204030204" pitchFamily="34" charset="0"/>
                        <a:ea typeface="+mn-ea"/>
                        <a:cs typeface="+mn-cs"/>
                      </a:endParaRPr>
                    </a:p>
                  </a:txBody>
                  <a:tcPr marL="6350" marR="6350" marT="6350" marB="0" anchor="ctr">
                    <a:lnL>
                      <a:noFill/>
                    </a:lnL>
                    <a:lnR>
                      <a:noFill/>
                    </a:lnR>
                    <a:lnT>
                      <a:noFill/>
                    </a:lnT>
                    <a:lnB>
                      <a:noFill/>
                    </a:lnB>
                  </a:tcPr>
                </a:tc>
                <a:extLst>
                  <a:ext uri="{0D108BD9-81ED-4DB2-BD59-A6C34878D82A}">
                    <a16:rowId xmlns:a16="http://schemas.microsoft.com/office/drawing/2014/main" val="2927675999"/>
                  </a:ext>
                </a:extLst>
              </a:tr>
              <a:tr h="368300">
                <a:tc>
                  <a:txBody>
                    <a:bodyPr/>
                    <a:lstStyle/>
                    <a:p>
                      <a:pPr marL="0" algn="l" defTabSz="914400" rtl="0" eaLnBrk="1" fontAlgn="ctr" latinLnBrk="0" hangingPunct="1"/>
                      <a:r>
                        <a:rPr lang="en-US" sz="1600" b="1" i="0" u="none" strike="noStrike" kern="1200" dirty="0">
                          <a:solidFill>
                            <a:srgbClr val="000000"/>
                          </a:solidFill>
                          <a:effectLst/>
                          <a:latin typeface="Calibri" panose="020F0502020204030204" pitchFamily="34" charset="0"/>
                          <a:ea typeface="+mn-ea"/>
                          <a:cs typeface="+mn-cs"/>
                        </a:rPr>
                        <a:t>PRIORITY ACTION 3:</a:t>
                      </a:r>
                      <a:r>
                        <a:rPr lang="en-US" sz="1600" b="0" i="0" u="none" strike="noStrike" kern="1200" dirty="0">
                          <a:solidFill>
                            <a:srgbClr val="000000"/>
                          </a:solidFill>
                          <a:effectLst/>
                          <a:latin typeface="Calibri" panose="020F0502020204030204" pitchFamily="34" charset="0"/>
                          <a:ea typeface="+mn-ea"/>
                          <a:cs typeface="+mn-cs"/>
                        </a:rPr>
                        <a:t>  </a:t>
                      </a:r>
                      <a:r>
                        <a:rPr lang="en-US" sz="1600" b="0" i="0" u="none" strike="sngStrike" kern="1200" dirty="0">
                          <a:solidFill>
                            <a:srgbClr val="000000"/>
                          </a:solidFill>
                          <a:effectLst/>
                          <a:latin typeface="Calibri" panose="020F0502020204030204" pitchFamily="34" charset="0"/>
                          <a:ea typeface="+mn-ea"/>
                          <a:cs typeface="+mn-cs"/>
                        </a:rPr>
                        <a:t>Support a variety of student journeys and adopt a student-centered approach to defining access and success. </a:t>
                      </a:r>
                      <a:endParaRPr lang="en-US" sz="1600" b="0" i="0" u="none" strike="sngStrike" kern="1200" dirty="0" smtClean="0">
                        <a:solidFill>
                          <a:srgbClr val="000000"/>
                        </a:solidFill>
                        <a:effectLst/>
                        <a:latin typeface="Calibri" panose="020F0502020204030204" pitchFamily="34" charset="0"/>
                        <a:ea typeface="+mn-ea"/>
                        <a:cs typeface="+mn-cs"/>
                      </a:endParaRPr>
                    </a:p>
                    <a:p>
                      <a:pPr marL="0" algn="l" defTabSz="914400" rtl="0" eaLnBrk="1" fontAlgn="ctr" latinLnBrk="0" hangingPunct="1"/>
                      <a:endParaRPr lang="en-US" sz="1600" b="0" i="0" u="none" strike="noStrike" kern="1200" dirty="0" smtClean="0">
                        <a:solidFill>
                          <a:srgbClr val="000000"/>
                        </a:solidFill>
                        <a:effectLst/>
                        <a:latin typeface="Calibri" panose="020F0502020204030204" pitchFamily="34" charset="0"/>
                        <a:ea typeface="+mn-ea"/>
                        <a:cs typeface="+mn-cs"/>
                      </a:endParaRPr>
                    </a:p>
                    <a:p>
                      <a:pPr marL="0" algn="l" defTabSz="914400" rtl="0" eaLnBrk="1" fontAlgn="ctr" latinLnBrk="0" hangingPunct="1"/>
                      <a:r>
                        <a:rPr lang="en-US" sz="1600" b="0" i="0" u="none" strike="noStrike" kern="1200" dirty="0" smtClean="0">
                          <a:solidFill>
                            <a:srgbClr val="000000"/>
                          </a:solidFill>
                          <a:effectLst/>
                          <a:latin typeface="Calibri" panose="020F0502020204030204" pitchFamily="34" charset="0"/>
                          <a:ea typeface="+mn-ea"/>
                          <a:cs typeface="+mn-cs"/>
                        </a:rPr>
                        <a:t>Engage all faculty and staff so they are aware of</a:t>
                      </a:r>
                      <a:r>
                        <a:rPr lang="en-US" sz="1600" b="0" i="0" u="none" strike="noStrike" kern="1200" dirty="0" smtClean="0">
                          <a:solidFill>
                            <a:srgbClr val="FF0000"/>
                          </a:solidFill>
                          <a:effectLst/>
                          <a:latin typeface="Calibri" panose="020F0502020204030204" pitchFamily="34" charset="0"/>
                          <a:ea typeface="+mn-ea"/>
                          <a:cs typeface="+mn-cs"/>
                        </a:rPr>
                        <a:t>,</a:t>
                      </a:r>
                      <a:r>
                        <a:rPr lang="en-US" sz="1600" b="0" i="0" u="none" strike="noStrike" kern="1200" dirty="0" smtClean="0">
                          <a:solidFill>
                            <a:srgbClr val="000000"/>
                          </a:solidFill>
                          <a:effectLst/>
                          <a:latin typeface="Calibri" panose="020F0502020204030204" pitchFamily="34" charset="0"/>
                          <a:ea typeface="+mn-ea"/>
                          <a:cs typeface="+mn-cs"/>
                        </a:rPr>
                        <a:t> </a:t>
                      </a:r>
                      <a:r>
                        <a:rPr lang="en-US" sz="1600" b="0" i="0" u="none" strike="sngStrike" kern="1200" dirty="0" smtClean="0">
                          <a:solidFill>
                            <a:srgbClr val="000000"/>
                          </a:solidFill>
                          <a:effectLst/>
                          <a:latin typeface="Calibri" panose="020F0502020204030204" pitchFamily="34" charset="0"/>
                          <a:ea typeface="+mn-ea"/>
                          <a:cs typeface="+mn-cs"/>
                        </a:rPr>
                        <a:t>and </a:t>
                      </a:r>
                      <a:r>
                        <a:rPr lang="en-US" sz="1600" b="0" i="0" u="none" strike="noStrike" kern="1200" dirty="0" smtClean="0">
                          <a:solidFill>
                            <a:srgbClr val="000000"/>
                          </a:solidFill>
                          <a:effectLst/>
                          <a:latin typeface="Calibri" panose="020F0502020204030204" pitchFamily="34" charset="0"/>
                          <a:ea typeface="+mn-ea"/>
                          <a:cs typeface="+mn-cs"/>
                        </a:rPr>
                        <a:t>help </a:t>
                      </a:r>
                      <a:r>
                        <a:rPr lang="en-US" sz="1600" b="0" i="0" u="none" strike="noStrike" kern="1200" dirty="0" smtClean="0">
                          <a:solidFill>
                            <a:srgbClr val="FF0000"/>
                          </a:solidFill>
                          <a:effectLst/>
                          <a:latin typeface="Calibri" panose="020F0502020204030204" pitchFamily="34" charset="0"/>
                          <a:ea typeface="+mn-ea"/>
                          <a:cs typeface="+mn-cs"/>
                        </a:rPr>
                        <a:t>develop and </a:t>
                      </a:r>
                      <a:r>
                        <a:rPr lang="en-US" sz="1600" b="0" i="0" u="none" strike="noStrike" kern="1200" dirty="0" smtClean="0">
                          <a:solidFill>
                            <a:srgbClr val="000000"/>
                          </a:solidFill>
                          <a:effectLst/>
                          <a:latin typeface="Calibri" panose="020F0502020204030204" pitchFamily="34" charset="0"/>
                          <a:ea typeface="+mn-ea"/>
                          <a:cs typeface="+mn-cs"/>
                        </a:rPr>
                        <a:t>lead first year experience programs</a:t>
                      </a:r>
                      <a:r>
                        <a:rPr lang="en-US" sz="1600" b="0" i="0" u="none" strike="noStrike" kern="1200" dirty="0" smtClean="0">
                          <a:solidFill>
                            <a:srgbClr val="FF0000"/>
                          </a:solidFill>
                          <a:effectLst/>
                          <a:latin typeface="Calibri" panose="020F0502020204030204" pitchFamily="34" charset="0"/>
                          <a:ea typeface="+mn-ea"/>
                          <a:cs typeface="+mn-cs"/>
                        </a:rPr>
                        <a:t>. Collaborate as needed with the </a:t>
                      </a:r>
                      <a:r>
                        <a:rPr lang="en-US" sz="1600" b="0" i="0" u="none" strike="sngStrike" kern="1200" dirty="0" smtClean="0">
                          <a:solidFill>
                            <a:srgbClr val="000000"/>
                          </a:solidFill>
                          <a:effectLst/>
                          <a:latin typeface="Calibri" panose="020F0502020204030204" pitchFamily="34" charset="0"/>
                          <a:ea typeface="+mn-ea"/>
                          <a:cs typeface="+mn-cs"/>
                        </a:rPr>
                        <a:t>, support programs</a:t>
                      </a:r>
                      <a:r>
                        <a:rPr lang="en-US" sz="1600" b="0" i="0" u="none" strike="sngStrike" kern="1200" baseline="0" dirty="0" smtClean="0">
                          <a:solidFill>
                            <a:srgbClr val="000000"/>
                          </a:solidFill>
                          <a:effectLst/>
                          <a:latin typeface="Calibri" panose="020F0502020204030204" pitchFamily="34" charset="0"/>
                          <a:ea typeface="+mn-ea"/>
                          <a:cs typeface="+mn-cs"/>
                        </a:rPr>
                        <a:t> and Success Teams, </a:t>
                      </a:r>
                      <a:r>
                        <a:rPr lang="en-US" sz="1600" b="0" i="0" u="none" strike="noStrike" kern="1200" baseline="0" dirty="0" smtClean="0">
                          <a:solidFill>
                            <a:srgbClr val="000000"/>
                          </a:solidFill>
                          <a:effectLst/>
                          <a:latin typeface="Calibri" panose="020F0502020204030204" pitchFamily="34" charset="0"/>
                          <a:ea typeface="+mn-ea"/>
                          <a:cs typeface="+mn-cs"/>
                        </a:rPr>
                        <a:t>Career Exploration </a:t>
                      </a:r>
                      <a:r>
                        <a:rPr lang="en-US" sz="1600" b="0" i="0" u="none" strike="sngStrike" kern="1200" baseline="0" dirty="0" smtClean="0">
                          <a:solidFill>
                            <a:srgbClr val="000000"/>
                          </a:solidFill>
                          <a:effectLst/>
                          <a:latin typeface="Calibri" panose="020F0502020204030204" pitchFamily="34" charset="0"/>
                          <a:ea typeface="+mn-ea"/>
                          <a:cs typeface="+mn-cs"/>
                        </a:rPr>
                        <a:t>opportunities, </a:t>
                      </a:r>
                      <a:r>
                        <a:rPr lang="en-US" sz="1600" b="0" i="0" u="none" strike="noStrike" kern="1200" baseline="0" dirty="0" smtClean="0">
                          <a:solidFill>
                            <a:srgbClr val="FF0000"/>
                          </a:solidFill>
                          <a:effectLst/>
                          <a:latin typeface="Calibri" panose="020F0502020204030204" pitchFamily="34" charset="0"/>
                          <a:ea typeface="+mn-ea"/>
                          <a:cs typeface="+mn-cs"/>
                        </a:rPr>
                        <a:t>Work Group.</a:t>
                      </a:r>
                      <a:endParaRPr lang="en-US" sz="1600" b="0" i="0" u="none" strike="noStrike" kern="1200" dirty="0">
                        <a:solidFill>
                          <a:srgbClr val="000000"/>
                        </a:solidFill>
                        <a:effectLst/>
                        <a:latin typeface="Calibri" panose="020F0502020204030204" pitchFamily="34" charset="0"/>
                        <a:ea typeface="+mn-ea"/>
                        <a:cs typeface="+mn-cs"/>
                      </a:endParaRPr>
                    </a:p>
                  </a:txBody>
                  <a:tcPr marL="6350" marR="6350" marT="6350" marB="0" anchor="b">
                    <a:lnL>
                      <a:noFill/>
                    </a:lnL>
                    <a:lnR>
                      <a:noFill/>
                    </a:lnR>
                    <a:lnT>
                      <a:noFill/>
                    </a:lnT>
                    <a:lnB>
                      <a:noFill/>
                    </a:lnB>
                  </a:tcPr>
                </a:tc>
                <a:tc>
                  <a:txBody>
                    <a:bodyPr/>
                    <a:lstStyle/>
                    <a:p>
                      <a:pPr marL="0" algn="ctr" defTabSz="914400" rtl="0" eaLnBrk="1" fontAlgn="ctr" latinLnBrk="0" hangingPunct="1"/>
                      <a:endParaRPr lang="en-US" sz="1600" b="0" i="0" u="none" strike="noStrike" kern="1200" dirty="0">
                        <a:solidFill>
                          <a:srgbClr val="000000"/>
                        </a:solidFill>
                        <a:effectLst/>
                        <a:latin typeface="Calibri" panose="020F0502020204030204" pitchFamily="34" charset="0"/>
                        <a:ea typeface="+mn-ea"/>
                        <a:cs typeface="+mn-cs"/>
                      </a:endParaRPr>
                    </a:p>
                  </a:txBody>
                  <a:tcPr marL="6350" marR="6350" marT="6350" marB="0" anchor="b">
                    <a:lnL>
                      <a:noFill/>
                    </a:lnL>
                    <a:lnR>
                      <a:noFill/>
                    </a:lnR>
                    <a:lnT>
                      <a:noFill/>
                    </a:lnT>
                    <a:lnB>
                      <a:noFill/>
                    </a:lnB>
                  </a:tcPr>
                </a:tc>
                <a:tc>
                  <a:txBody>
                    <a:bodyPr/>
                    <a:lstStyle/>
                    <a:p>
                      <a:pPr marL="0" algn="ctr" defTabSz="914400" rtl="0" eaLnBrk="1" fontAlgn="ctr" latinLnBrk="0" hangingPunct="1"/>
                      <a:r>
                        <a:rPr lang="en-US" sz="1600" b="0" i="0" u="none" strike="noStrike" kern="1200" dirty="0" smtClean="0">
                          <a:solidFill>
                            <a:srgbClr val="000000"/>
                          </a:solidFill>
                          <a:effectLst/>
                          <a:latin typeface="Calibri" panose="020F0502020204030204" pitchFamily="34" charset="0"/>
                          <a:ea typeface="+mn-ea"/>
                          <a:cs typeface="+mn-cs"/>
                        </a:rPr>
                        <a:t>Pérez/Baez</a:t>
                      </a:r>
                      <a:endParaRPr lang="en-US" sz="1600" b="0" i="0" u="none" strike="noStrike" kern="1200" dirty="0">
                        <a:solidFill>
                          <a:srgbClr val="000000"/>
                        </a:solidFill>
                        <a:effectLst/>
                        <a:latin typeface="Calibri" panose="020F0502020204030204" pitchFamily="34" charset="0"/>
                        <a:ea typeface="+mn-ea"/>
                        <a:cs typeface="+mn-cs"/>
                      </a:endParaRPr>
                    </a:p>
                  </a:txBody>
                  <a:tcPr marL="6350" marR="6350" marT="6350" marB="0" anchor="ctr">
                    <a:lnL>
                      <a:noFill/>
                    </a:lnL>
                    <a:lnR>
                      <a:noFill/>
                    </a:lnR>
                    <a:lnT>
                      <a:noFill/>
                    </a:lnT>
                    <a:lnB>
                      <a:noFill/>
                    </a:lnB>
                  </a:tcPr>
                </a:tc>
                <a:tc>
                  <a:txBody>
                    <a:bodyPr/>
                    <a:lstStyle/>
                    <a:p>
                      <a:pPr marL="0" algn="ctr" defTabSz="914400" rtl="0" eaLnBrk="1" fontAlgn="ctr" latinLnBrk="0" hangingPunct="1"/>
                      <a:r>
                        <a:rPr lang="en-US" sz="1600" b="0" i="0" u="none" strike="noStrike" kern="1200" dirty="0">
                          <a:solidFill>
                            <a:srgbClr val="000000"/>
                          </a:solidFill>
                          <a:effectLst/>
                          <a:latin typeface="Calibri" panose="020F0502020204030204" pitchFamily="34" charset="0"/>
                          <a:ea typeface="+mn-ea"/>
                          <a:cs typeface="+mn-cs"/>
                        </a:rPr>
                        <a:t>Guided Pathways Steering Committee</a:t>
                      </a:r>
                    </a:p>
                  </a:txBody>
                  <a:tcPr marL="6350" marR="6350" marT="6350" marB="0" anchor="ctr">
                    <a:lnL>
                      <a:noFill/>
                    </a:lnL>
                    <a:lnR>
                      <a:noFill/>
                    </a:lnR>
                    <a:lnT>
                      <a:noFill/>
                    </a:lnT>
                    <a:lnB>
                      <a:noFill/>
                    </a:lnB>
                  </a:tcPr>
                </a:tc>
                <a:extLst>
                  <a:ext uri="{0D108BD9-81ED-4DB2-BD59-A6C34878D82A}">
                    <a16:rowId xmlns:a16="http://schemas.microsoft.com/office/drawing/2014/main" val="3785041032"/>
                  </a:ext>
                </a:extLst>
              </a:tr>
            </a:tbl>
          </a:graphicData>
        </a:graphic>
      </p:graphicFrame>
    </p:spTree>
    <p:extLst>
      <p:ext uri="{BB962C8B-B14F-4D97-AF65-F5344CB8AC3E}">
        <p14:creationId xmlns:p14="http://schemas.microsoft.com/office/powerpoint/2010/main" val="2223543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685128530"/>
              </p:ext>
            </p:extLst>
          </p:nvPr>
        </p:nvGraphicFramePr>
        <p:xfrm>
          <a:off x="664477" y="375854"/>
          <a:ext cx="10941986" cy="6073140"/>
        </p:xfrm>
        <a:graphic>
          <a:graphicData uri="http://schemas.openxmlformats.org/drawingml/2006/table">
            <a:tbl>
              <a:tblPr/>
              <a:tblGrid>
                <a:gridCol w="7880426">
                  <a:extLst>
                    <a:ext uri="{9D8B030D-6E8A-4147-A177-3AD203B41FA5}">
                      <a16:colId xmlns:a16="http://schemas.microsoft.com/office/drawing/2014/main" val="3053992775"/>
                    </a:ext>
                  </a:extLst>
                </a:gridCol>
                <a:gridCol w="101791">
                  <a:extLst>
                    <a:ext uri="{9D8B030D-6E8A-4147-A177-3AD203B41FA5}">
                      <a16:colId xmlns:a16="http://schemas.microsoft.com/office/drawing/2014/main" val="104016029"/>
                    </a:ext>
                  </a:extLst>
                </a:gridCol>
                <a:gridCol w="1614330">
                  <a:extLst>
                    <a:ext uri="{9D8B030D-6E8A-4147-A177-3AD203B41FA5}">
                      <a16:colId xmlns:a16="http://schemas.microsoft.com/office/drawing/2014/main" val="1756594535"/>
                    </a:ext>
                  </a:extLst>
                </a:gridCol>
                <a:gridCol w="1345439">
                  <a:extLst>
                    <a:ext uri="{9D8B030D-6E8A-4147-A177-3AD203B41FA5}">
                      <a16:colId xmlns:a16="http://schemas.microsoft.com/office/drawing/2014/main" val="171585407"/>
                    </a:ext>
                  </a:extLst>
                </a:gridCol>
              </a:tblGrid>
              <a:tr h="533400">
                <a:tc>
                  <a:txBody>
                    <a:bodyPr/>
                    <a:lstStyle/>
                    <a:p>
                      <a:pPr algn="l" fontAlgn="ctr"/>
                      <a:r>
                        <a:rPr lang="en-US" sz="2400" b="0" i="0" u="none" strike="noStrike">
                          <a:solidFill>
                            <a:srgbClr val="000000"/>
                          </a:solidFill>
                          <a:effectLst/>
                          <a:latin typeface="Calibri" panose="020F0502020204030204" pitchFamily="34" charset="0"/>
                        </a:rPr>
                        <a:t>Equity &amp; Antiracism:  Guided Pathways - building pathways from K-12 to careers</a:t>
                      </a:r>
                    </a:p>
                  </a:txBody>
                  <a:tcPr marL="6350" marR="6350" marT="6350" marB="0" anchor="ctr">
                    <a:lnL>
                      <a:noFill/>
                    </a:lnL>
                    <a:lnR>
                      <a:noFill/>
                    </a:lnR>
                    <a:lnT>
                      <a:noFill/>
                    </a:lnT>
                    <a:lnB>
                      <a:noFill/>
                    </a:lnB>
                    <a:solidFill>
                      <a:srgbClr val="E7E6E6"/>
                    </a:solidFill>
                  </a:tcPr>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ctr"/>
                      <a:r>
                        <a:rPr lang="en-US" sz="2000" b="0" i="0" u="none" strike="noStrike" dirty="0">
                          <a:solidFill>
                            <a:srgbClr val="000000"/>
                          </a:solidFill>
                          <a:effectLst/>
                          <a:latin typeface="Calibri" panose="020F0502020204030204" pitchFamily="34" charset="0"/>
                        </a:rPr>
                        <a:t>Administrative </a:t>
                      </a:r>
                      <a:r>
                        <a:rPr lang="en-US" sz="2000" b="0" i="0" u="none" strike="noStrike" dirty="0" smtClean="0">
                          <a:solidFill>
                            <a:srgbClr val="000000"/>
                          </a:solidFill>
                          <a:effectLst/>
                          <a:latin typeface="Calibri" panose="020F0502020204030204" pitchFamily="34" charset="0"/>
                        </a:rPr>
                        <a:t>Lead(s)</a:t>
                      </a:r>
                      <a:endParaRPr lang="en-US" sz="2000" b="0" i="0" u="none" strike="noStrike" dirty="0">
                        <a:solidFill>
                          <a:srgbClr val="000000"/>
                        </a:solidFill>
                        <a:effectLst/>
                        <a:latin typeface="Calibri" panose="020F0502020204030204" pitchFamily="34" charset="0"/>
                      </a:endParaRPr>
                    </a:p>
                  </a:txBody>
                  <a:tcPr marL="6350" marR="6350" marT="6350" marB="0" anchor="ctr">
                    <a:lnL>
                      <a:noFill/>
                    </a:lnL>
                    <a:lnR>
                      <a:noFill/>
                    </a:lnR>
                    <a:lnT>
                      <a:noFill/>
                    </a:lnT>
                    <a:lnB>
                      <a:noFill/>
                    </a:lnB>
                    <a:solidFill>
                      <a:srgbClr val="E7E6E6"/>
                    </a:solidFill>
                  </a:tcPr>
                </a:tc>
                <a:tc>
                  <a:txBody>
                    <a:bodyPr/>
                    <a:lstStyle/>
                    <a:p>
                      <a:pPr algn="ctr" fontAlgn="ctr"/>
                      <a:r>
                        <a:rPr lang="en-US" sz="2000" b="0" i="0" u="none" strike="noStrike" dirty="0">
                          <a:solidFill>
                            <a:srgbClr val="000000"/>
                          </a:solidFill>
                          <a:effectLst/>
                          <a:latin typeface="Calibri" panose="020F0502020204030204" pitchFamily="34" charset="0"/>
                        </a:rPr>
                        <a:t>Council/ Committee</a:t>
                      </a:r>
                    </a:p>
                  </a:txBody>
                  <a:tcPr marL="6350" marR="6350" marT="6350" marB="0" anchor="ctr">
                    <a:lnL>
                      <a:noFill/>
                    </a:lnL>
                    <a:lnR>
                      <a:noFill/>
                    </a:lnR>
                    <a:lnT>
                      <a:noFill/>
                    </a:lnT>
                    <a:lnB>
                      <a:noFill/>
                    </a:lnB>
                    <a:solidFill>
                      <a:srgbClr val="E7E6E6"/>
                    </a:solidFill>
                  </a:tcPr>
                </a:tc>
                <a:extLst>
                  <a:ext uri="{0D108BD9-81ED-4DB2-BD59-A6C34878D82A}">
                    <a16:rowId xmlns:a16="http://schemas.microsoft.com/office/drawing/2014/main" val="2426839497"/>
                  </a:ext>
                </a:extLst>
              </a:tr>
              <a:tr h="95250">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ctr"/>
                      <a:endParaRPr lang="en-US" sz="1600" b="0" i="0" u="none" strike="noStrike">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tc>
                  <a:txBody>
                    <a:bodyPr/>
                    <a:lstStyle/>
                    <a:p>
                      <a:pPr algn="ctr" fontAlgn="ctr"/>
                      <a:endParaRPr lang="en-US" sz="1600" b="0" i="0" u="none" strike="noStrike">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extLst>
                  <a:ext uri="{0D108BD9-81ED-4DB2-BD59-A6C34878D82A}">
                    <a16:rowId xmlns:a16="http://schemas.microsoft.com/office/drawing/2014/main" val="1646362941"/>
                  </a:ext>
                </a:extLst>
              </a:tr>
              <a:tr h="36830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b="1" i="0" u="none" strike="noStrike" dirty="0">
                          <a:solidFill>
                            <a:srgbClr val="000000"/>
                          </a:solidFill>
                          <a:effectLst/>
                          <a:latin typeface="Calibri" panose="020F0502020204030204" pitchFamily="34" charset="0"/>
                        </a:rPr>
                        <a:t>PRIORITY ACTION </a:t>
                      </a:r>
                      <a:r>
                        <a:rPr lang="en-US" sz="1600" b="1" i="0" u="none" strike="noStrike" dirty="0" smtClean="0">
                          <a:solidFill>
                            <a:srgbClr val="000000"/>
                          </a:solidFill>
                          <a:effectLst/>
                          <a:latin typeface="Calibri" panose="020F0502020204030204" pitchFamily="34" charset="0"/>
                        </a:rPr>
                        <a:t>1: </a:t>
                      </a:r>
                      <a:r>
                        <a:rPr lang="en-US" sz="1600" b="0" i="0" u="none" strike="noStrike" dirty="0">
                          <a:solidFill>
                            <a:srgbClr val="000000"/>
                          </a:solidFill>
                          <a:effectLst/>
                          <a:latin typeface="Calibri" panose="020F0502020204030204" pitchFamily="34" charset="0"/>
                        </a:rPr>
                        <a:t>Develop dual enrollment and early college </a:t>
                      </a:r>
                      <a:r>
                        <a:rPr lang="en-US" sz="1600" b="0" i="0" u="none" strike="noStrike" dirty="0" smtClean="0">
                          <a:solidFill>
                            <a:srgbClr val="FF0000"/>
                          </a:solidFill>
                          <a:effectLst/>
                          <a:latin typeface="Calibri" panose="020F0502020204030204" pitchFamily="34" charset="0"/>
                        </a:rPr>
                        <a:t>courses and </a:t>
                      </a:r>
                      <a:r>
                        <a:rPr lang="en-US" sz="1600" b="0" i="0" u="none" strike="noStrike" dirty="0" smtClean="0">
                          <a:solidFill>
                            <a:srgbClr val="000000"/>
                          </a:solidFill>
                          <a:effectLst/>
                          <a:latin typeface="Calibri" panose="020F0502020204030204" pitchFamily="34" charset="0"/>
                        </a:rPr>
                        <a:t>outreach </a:t>
                      </a:r>
                      <a:r>
                        <a:rPr lang="en-US" sz="1600" b="0" i="0" u="none" strike="noStrike" dirty="0">
                          <a:solidFill>
                            <a:srgbClr val="000000"/>
                          </a:solidFill>
                          <a:effectLst/>
                          <a:latin typeface="Calibri" panose="020F0502020204030204" pitchFamily="34" charset="0"/>
                        </a:rPr>
                        <a:t>campaigns </a:t>
                      </a:r>
                      <a:r>
                        <a:rPr lang="en-US" sz="1600" b="0" i="0" u="none" strike="noStrike" dirty="0" smtClean="0">
                          <a:solidFill>
                            <a:srgbClr val="000000"/>
                          </a:solidFill>
                          <a:effectLst/>
                          <a:latin typeface="Calibri" panose="020F0502020204030204" pitchFamily="34" charset="0"/>
                        </a:rPr>
                        <a:t>to </a:t>
                      </a:r>
                      <a:r>
                        <a:rPr lang="en-US" sz="1600" b="0" i="0" u="none" strike="noStrike" dirty="0">
                          <a:solidFill>
                            <a:srgbClr val="000000"/>
                          </a:solidFill>
                          <a:effectLst/>
                          <a:latin typeface="Calibri" panose="020F0502020204030204" pitchFamily="34" charset="0"/>
                        </a:rPr>
                        <a:t>match the needs of our feeder school districts with high concentrations of Black, Indigenous and People of Color communities. </a:t>
                      </a:r>
                      <a:r>
                        <a:rPr lang="en-US" sz="1600" b="0" i="0" u="none" strike="noStrike" dirty="0" smtClean="0">
                          <a:solidFill>
                            <a:srgbClr val="000000"/>
                          </a:solidFill>
                          <a:effectLst/>
                          <a:latin typeface="Calibri" panose="020F0502020204030204" pitchFamily="34" charset="0"/>
                        </a:rPr>
                        <a:t>Orient more Cañada, K-12 and community partners about the benefits of early college experiences and </a:t>
                      </a:r>
                      <a:r>
                        <a:rPr lang="en-US" sz="1600" b="0" i="0" u="none" strike="noStrike" dirty="0" smtClean="0">
                          <a:solidFill>
                            <a:srgbClr val="FF0000"/>
                          </a:solidFill>
                          <a:effectLst/>
                          <a:latin typeface="Calibri" panose="020F0502020204030204" pitchFamily="34" charset="0"/>
                        </a:rPr>
                        <a:t>scale</a:t>
                      </a:r>
                      <a:r>
                        <a:rPr lang="en-US" sz="1600" b="0" i="0" u="none" strike="noStrike" baseline="0" dirty="0" smtClean="0">
                          <a:solidFill>
                            <a:srgbClr val="FF0000"/>
                          </a:solidFill>
                          <a:effectLst/>
                          <a:latin typeface="Calibri" panose="020F0502020204030204" pitchFamily="34" charset="0"/>
                        </a:rPr>
                        <a:t> </a:t>
                      </a:r>
                      <a:r>
                        <a:rPr lang="en-US" sz="1600" b="0" i="0" u="none" strike="noStrike" dirty="0" smtClean="0">
                          <a:solidFill>
                            <a:srgbClr val="000000"/>
                          </a:solidFill>
                          <a:effectLst/>
                          <a:latin typeface="Calibri" panose="020F0502020204030204" pitchFamily="34" charset="0"/>
                        </a:rPr>
                        <a:t>dual enrollment </a:t>
                      </a:r>
                      <a:r>
                        <a:rPr lang="en-US" sz="1600" b="0" i="0" u="none" strike="noStrike" dirty="0" smtClean="0">
                          <a:solidFill>
                            <a:srgbClr val="FF0000"/>
                          </a:solidFill>
                          <a:effectLst/>
                          <a:latin typeface="Calibri" panose="020F0502020204030204" pitchFamily="34" charset="0"/>
                        </a:rPr>
                        <a:t>course taking opportunities during all terms, including summer. Consider more on-campus cohorts of high school students during summer term. </a:t>
                      </a:r>
                      <a:r>
                        <a:rPr lang="en-US" sz="1600" b="0" i="0" u="none" strike="sngStrike" dirty="0" smtClean="0">
                          <a:solidFill>
                            <a:srgbClr val="000000"/>
                          </a:solidFill>
                          <a:effectLst/>
                          <a:latin typeface="Calibri" panose="020F0502020204030204" pitchFamily="34" charset="0"/>
                        </a:rPr>
                        <a:t>and scale opportunities for both.</a:t>
                      </a:r>
                    </a:p>
                  </a:txBody>
                  <a:tcPr marL="6350" marR="6350" marT="6350" marB="0" anchor="ctr">
                    <a:lnL>
                      <a:noFill/>
                    </a:lnL>
                    <a:lnR>
                      <a:noFill/>
                    </a:lnR>
                    <a:lnT>
                      <a:noFill/>
                    </a:lnT>
                    <a:lnB>
                      <a:noFill/>
                    </a:lnB>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tc>
                  <a:txBody>
                    <a:bodyPr/>
                    <a:lstStyle/>
                    <a:p>
                      <a:pPr algn="ctr" fontAlgn="ctr"/>
                      <a:r>
                        <a:rPr lang="en-US" sz="1600" b="0" i="0" u="none" strike="noStrike" dirty="0">
                          <a:solidFill>
                            <a:srgbClr val="000000"/>
                          </a:solidFill>
                          <a:effectLst/>
                          <a:latin typeface="Calibri" panose="020F0502020204030204" pitchFamily="34" charset="0"/>
                        </a:rPr>
                        <a:t>Pérez/Robinson</a:t>
                      </a:r>
                    </a:p>
                  </a:txBody>
                  <a:tcPr marL="6350" marR="6350" marT="6350" marB="0" anchor="ctr">
                    <a:lnL>
                      <a:noFill/>
                    </a:lnL>
                    <a:lnR>
                      <a:noFill/>
                    </a:lnR>
                    <a:lnT>
                      <a:noFill/>
                    </a:lnT>
                    <a:lnB>
                      <a:noFill/>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600" b="0" i="0" u="none" strike="noStrike" dirty="0" smtClean="0">
                          <a:solidFill>
                            <a:srgbClr val="000000"/>
                          </a:solidFill>
                          <a:effectLst/>
                          <a:latin typeface="Calibri" panose="020F0502020204030204" pitchFamily="34" charset="0"/>
                        </a:rPr>
                        <a:t>Guided Pathways Steering Committee</a:t>
                      </a:r>
                    </a:p>
                    <a:p>
                      <a:pPr algn="ctr" fontAlgn="ctr"/>
                      <a:endParaRPr lang="en-US" sz="1600" b="0" i="0" u="none" strike="noStrike" dirty="0">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extLst>
                  <a:ext uri="{0D108BD9-81ED-4DB2-BD59-A6C34878D82A}">
                    <a16:rowId xmlns:a16="http://schemas.microsoft.com/office/drawing/2014/main" val="1279043522"/>
                  </a:ext>
                </a:extLst>
              </a:tr>
              <a:tr h="95250">
                <a:tc>
                  <a:txBody>
                    <a:bodyPr/>
                    <a:lstStyle/>
                    <a:p>
                      <a:pPr algn="l" fontAlgn="b"/>
                      <a:endParaRPr lang="en-US" sz="16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ctr"/>
                      <a:endParaRPr lang="en-US" sz="1600" b="0" i="0" u="none" strike="noStrike">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tc>
                  <a:txBody>
                    <a:bodyPr/>
                    <a:lstStyle/>
                    <a:p>
                      <a:pPr algn="ctr" fontAlgn="ctr"/>
                      <a:endParaRPr lang="en-US" sz="1600" b="0" i="0" u="none" strike="noStrike">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extLst>
                  <a:ext uri="{0D108BD9-81ED-4DB2-BD59-A6C34878D82A}">
                    <a16:rowId xmlns:a16="http://schemas.microsoft.com/office/drawing/2014/main" val="24280279"/>
                  </a:ext>
                </a:extLst>
              </a:tr>
              <a:tr h="687747">
                <a:tc>
                  <a:txBody>
                    <a:bodyPr/>
                    <a:lstStyle/>
                    <a:p>
                      <a:pPr algn="l" fontAlgn="b"/>
                      <a:r>
                        <a:rPr lang="en-US" sz="1600" b="1" i="0" u="none" strike="noStrike" dirty="0" smtClean="0">
                          <a:solidFill>
                            <a:srgbClr val="000000"/>
                          </a:solidFill>
                          <a:effectLst/>
                          <a:latin typeface="Calibri" panose="020F0502020204030204" pitchFamily="34" charset="0"/>
                        </a:rPr>
                        <a:t>PRIORITY</a:t>
                      </a:r>
                      <a:r>
                        <a:rPr lang="en-US" sz="1600" b="1" i="0" u="none" strike="noStrike" baseline="0" dirty="0" smtClean="0">
                          <a:solidFill>
                            <a:srgbClr val="000000"/>
                          </a:solidFill>
                          <a:effectLst/>
                          <a:latin typeface="Calibri" panose="020F0502020204030204" pitchFamily="34" charset="0"/>
                        </a:rPr>
                        <a:t> ACTION 2: </a:t>
                      </a:r>
                      <a:r>
                        <a:rPr lang="en-US" sz="1600" b="0" i="0" u="none" strike="noStrike" dirty="0" smtClean="0">
                          <a:solidFill>
                            <a:srgbClr val="000000"/>
                          </a:solidFill>
                          <a:effectLst/>
                          <a:latin typeface="Calibri" panose="020F0502020204030204" pitchFamily="34" charset="0"/>
                        </a:rPr>
                        <a:t>In each Interest Area,</a:t>
                      </a:r>
                      <a:r>
                        <a:rPr lang="en-US" sz="1600" b="0" i="0" u="none" strike="noStrike" baseline="0" dirty="0" smtClean="0">
                          <a:solidFill>
                            <a:srgbClr val="000000"/>
                          </a:solidFill>
                          <a:effectLst/>
                          <a:latin typeface="Calibri" panose="020F0502020204030204" pitchFamily="34" charset="0"/>
                        </a:rPr>
                        <a:t> e</a:t>
                      </a:r>
                      <a:r>
                        <a:rPr lang="en-US" sz="1600" b="0" i="0" u="none" strike="noStrike" dirty="0" smtClean="0">
                          <a:solidFill>
                            <a:srgbClr val="000000"/>
                          </a:solidFill>
                          <a:effectLst/>
                          <a:latin typeface="Calibri" panose="020F0502020204030204" pitchFamily="34" charset="0"/>
                        </a:rPr>
                        <a:t>stablish specific career exploration opportunities and orientation for students at each step of their journey so that they can refine their program of study and educational goals. </a:t>
                      </a:r>
                      <a:r>
                        <a:rPr lang="en-US" sz="1600" b="0" i="0" u="none" strike="noStrike" dirty="0" smtClean="0">
                          <a:solidFill>
                            <a:srgbClr val="FF0000"/>
                          </a:solidFill>
                          <a:effectLst/>
                          <a:latin typeface="Calibri" panose="020F0502020204030204" pitchFamily="34" charset="0"/>
                        </a:rPr>
                        <a:t>Collaborate with the FYE Work Group</a:t>
                      </a:r>
                      <a:r>
                        <a:rPr lang="en-US" sz="1600" b="0" i="0" u="none" strike="noStrike" baseline="0" dirty="0" smtClean="0">
                          <a:solidFill>
                            <a:srgbClr val="FF0000"/>
                          </a:solidFill>
                          <a:effectLst/>
                          <a:latin typeface="Calibri" panose="020F0502020204030204" pitchFamily="34" charset="0"/>
                        </a:rPr>
                        <a:t> Work Group in order to incorporate career exploration into the students’ First Year Experience.</a:t>
                      </a:r>
                      <a:endParaRPr lang="en-US" sz="1600" b="0" i="0" u="none" strike="noStrike" dirty="0" smtClean="0">
                        <a:solidFill>
                          <a:srgbClr val="000000"/>
                        </a:solidFill>
                        <a:effectLst/>
                        <a:latin typeface="Calibri" panose="020F0502020204030204" pitchFamily="34" charset="0"/>
                      </a:endParaRPr>
                    </a:p>
                    <a:p>
                      <a:pPr algn="l" fontAlgn="b"/>
                      <a:endParaRPr lang="en-US" sz="16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ctr"/>
                      <a:r>
                        <a:rPr lang="en-US" sz="1600" b="0" i="0" u="none" strike="noStrike" dirty="0" smtClean="0">
                          <a:solidFill>
                            <a:srgbClr val="000000"/>
                          </a:solidFill>
                          <a:effectLst/>
                          <a:latin typeface="Calibri" panose="020F0502020204030204" pitchFamily="34" charset="0"/>
                        </a:rPr>
                        <a:t>Pérez/Lacefield</a:t>
                      </a:r>
                      <a:endParaRPr lang="en-US" sz="1600" b="0" i="0" u="none" strike="noStrike" dirty="0">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600" b="0" i="0" u="none" strike="noStrike" dirty="0" smtClean="0">
                          <a:solidFill>
                            <a:srgbClr val="000000"/>
                          </a:solidFill>
                          <a:effectLst/>
                          <a:latin typeface="Calibri" panose="020F0502020204030204" pitchFamily="34" charset="0"/>
                        </a:rPr>
                        <a:t>Guided Pathways Steering Committee</a:t>
                      </a:r>
                    </a:p>
                    <a:p>
                      <a:pPr algn="ctr" fontAlgn="ctr"/>
                      <a:endParaRPr lang="en-US" sz="1600" b="0" i="0" u="none" strike="noStrike" dirty="0">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extLst>
                  <a:ext uri="{0D108BD9-81ED-4DB2-BD59-A6C34878D82A}">
                    <a16:rowId xmlns:a16="http://schemas.microsoft.com/office/drawing/2014/main" val="198263454"/>
                  </a:ext>
                </a:extLst>
              </a:tr>
              <a:tr h="687747">
                <a:tc>
                  <a:txBody>
                    <a:bodyPr/>
                    <a:lstStyle/>
                    <a:p>
                      <a:pPr algn="l" fontAlgn="b"/>
                      <a:r>
                        <a:rPr lang="en-US" sz="1600" b="1" i="0" u="none" strike="noStrike" dirty="0">
                          <a:solidFill>
                            <a:srgbClr val="000000"/>
                          </a:solidFill>
                          <a:effectLst/>
                          <a:latin typeface="Calibri" panose="020F0502020204030204" pitchFamily="34" charset="0"/>
                        </a:rPr>
                        <a:t>PRIORITY ACTION 3</a:t>
                      </a:r>
                      <a:r>
                        <a:rPr lang="en-US" sz="1600" b="0" i="0" u="none" strike="noStrike" dirty="0">
                          <a:solidFill>
                            <a:srgbClr val="000000"/>
                          </a:solidFill>
                          <a:effectLst/>
                          <a:latin typeface="Calibri" panose="020F0502020204030204" pitchFamily="34" charset="0"/>
                        </a:rPr>
                        <a:t>: </a:t>
                      </a:r>
                      <a:r>
                        <a:rPr lang="en-US" sz="1600" b="0" i="0" u="none" strike="sngStrike" dirty="0">
                          <a:solidFill>
                            <a:srgbClr val="000000"/>
                          </a:solidFill>
                          <a:effectLst/>
                          <a:latin typeface="Calibri" panose="020F0502020204030204" pitchFamily="34" charset="0"/>
                        </a:rPr>
                        <a:t>Bring more folks to campus: Kindergarteners, Middle School students, High School students, and community members. Programs such as </a:t>
                      </a:r>
                      <a:r>
                        <a:rPr lang="en-US" sz="1600" b="0" i="0" u="none" strike="sngStrike" dirty="0" err="1">
                          <a:solidFill>
                            <a:srgbClr val="000000"/>
                          </a:solidFill>
                          <a:effectLst/>
                          <a:latin typeface="Calibri" panose="020F0502020204030204" pitchFamily="34" charset="0"/>
                        </a:rPr>
                        <a:t>KinderCaminata</a:t>
                      </a:r>
                      <a:r>
                        <a:rPr lang="en-US" sz="1600" b="0" i="0" u="none" strike="sngStrike" dirty="0">
                          <a:solidFill>
                            <a:srgbClr val="000000"/>
                          </a:solidFill>
                          <a:effectLst/>
                          <a:latin typeface="Calibri" panose="020F0502020204030204" pitchFamily="34" charset="0"/>
                        </a:rPr>
                        <a:t>, Cal Day, and other community oriented events build connections to the </a:t>
                      </a:r>
                      <a:r>
                        <a:rPr lang="en-US" sz="1600" b="0" i="0" u="none" strike="sngStrike" dirty="0" smtClean="0">
                          <a:solidFill>
                            <a:srgbClr val="000000"/>
                          </a:solidFill>
                          <a:effectLst/>
                          <a:latin typeface="Calibri" panose="020F0502020204030204" pitchFamily="34" charset="0"/>
                        </a:rPr>
                        <a:t>community </a:t>
                      </a:r>
                      <a:r>
                        <a:rPr lang="en-US" sz="1800" b="0" i="0" kern="1200" dirty="0" smtClean="0">
                          <a:solidFill>
                            <a:srgbClr val="FF0000"/>
                          </a:solidFill>
                          <a:effectLst/>
                          <a:latin typeface="+mn-lt"/>
                          <a:ea typeface="+mn-ea"/>
                          <a:cs typeface="+mn-cs"/>
                        </a:rPr>
                        <a:t>Help students document their learning for employers and universities through portfolios and other means beyond transcripts. Support the broad adoption of faculty across Interest Areas of promising practices. Connect with the Transfer Center and the Career Center to help students convey to 4-year schools and employers the skills they have developed.</a:t>
                      </a:r>
                      <a:endParaRPr lang="en-US" sz="1600" b="0" i="0" u="none" strike="sngStrike" dirty="0">
                        <a:solidFill>
                          <a:srgbClr val="FF0000"/>
                        </a:solidFill>
                        <a:effectLst/>
                        <a:latin typeface="Calibri" panose="020F0502020204030204" pitchFamily="34" charset="0"/>
                      </a:endParaRPr>
                    </a:p>
                  </a:txBody>
                  <a:tcPr marL="6350" marR="6350" marT="6350" marB="0" anchor="ctr">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ctr"/>
                      <a:r>
                        <a:rPr lang="en-US" sz="1600" b="0" i="0" u="none" strike="noStrike" dirty="0">
                          <a:solidFill>
                            <a:srgbClr val="000000"/>
                          </a:solidFill>
                          <a:effectLst/>
                          <a:latin typeface="Calibri" panose="020F0502020204030204" pitchFamily="34" charset="0"/>
                        </a:rPr>
                        <a:t>Pérez</a:t>
                      </a:r>
                    </a:p>
                  </a:txBody>
                  <a:tcPr marL="6350" marR="6350" marT="6350" marB="0" anchor="ctr">
                    <a:lnL>
                      <a:noFill/>
                    </a:lnL>
                    <a:lnR>
                      <a:noFill/>
                    </a:lnR>
                    <a:lnT>
                      <a:noFill/>
                    </a:lnT>
                    <a:lnB>
                      <a:noFill/>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600" b="0" i="0" u="none" strike="noStrike" dirty="0" smtClean="0">
                          <a:solidFill>
                            <a:srgbClr val="000000"/>
                          </a:solidFill>
                          <a:effectLst/>
                          <a:latin typeface="Calibri" panose="020F0502020204030204" pitchFamily="34" charset="0"/>
                        </a:rPr>
                        <a:t>Guided Pathways Steering Committee</a:t>
                      </a:r>
                    </a:p>
                    <a:p>
                      <a:pPr algn="ctr" fontAlgn="ctr"/>
                      <a:endParaRPr lang="en-US" sz="1600" b="0" i="0" u="none" strike="noStrike" dirty="0">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extLst>
                  <a:ext uri="{0D108BD9-81ED-4DB2-BD59-A6C34878D82A}">
                    <a16:rowId xmlns:a16="http://schemas.microsoft.com/office/drawing/2014/main" val="3710505026"/>
                  </a:ext>
                </a:extLst>
              </a:tr>
            </a:tbl>
          </a:graphicData>
        </a:graphic>
      </p:graphicFrame>
    </p:spTree>
    <p:extLst>
      <p:ext uri="{BB962C8B-B14F-4D97-AF65-F5344CB8AC3E}">
        <p14:creationId xmlns:p14="http://schemas.microsoft.com/office/powerpoint/2010/main" val="36077243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678779906"/>
              </p:ext>
            </p:extLst>
          </p:nvPr>
        </p:nvGraphicFramePr>
        <p:xfrm>
          <a:off x="471639" y="1240912"/>
          <a:ext cx="11203804" cy="5057601"/>
        </p:xfrm>
        <a:graphic>
          <a:graphicData uri="http://schemas.openxmlformats.org/drawingml/2006/table">
            <a:tbl>
              <a:tblPr/>
              <a:tblGrid>
                <a:gridCol w="7817224">
                  <a:extLst>
                    <a:ext uri="{9D8B030D-6E8A-4147-A177-3AD203B41FA5}">
                      <a16:colId xmlns:a16="http://schemas.microsoft.com/office/drawing/2014/main" val="1236705086"/>
                    </a:ext>
                  </a:extLst>
                </a:gridCol>
                <a:gridCol w="217902">
                  <a:extLst>
                    <a:ext uri="{9D8B030D-6E8A-4147-A177-3AD203B41FA5}">
                      <a16:colId xmlns:a16="http://schemas.microsoft.com/office/drawing/2014/main" val="2638350729"/>
                    </a:ext>
                  </a:extLst>
                </a:gridCol>
                <a:gridCol w="1775255">
                  <a:extLst>
                    <a:ext uri="{9D8B030D-6E8A-4147-A177-3AD203B41FA5}">
                      <a16:colId xmlns:a16="http://schemas.microsoft.com/office/drawing/2014/main" val="2908142558"/>
                    </a:ext>
                  </a:extLst>
                </a:gridCol>
                <a:gridCol w="1393423">
                  <a:extLst>
                    <a:ext uri="{9D8B030D-6E8A-4147-A177-3AD203B41FA5}">
                      <a16:colId xmlns:a16="http://schemas.microsoft.com/office/drawing/2014/main" val="3453617305"/>
                    </a:ext>
                  </a:extLst>
                </a:gridCol>
              </a:tblGrid>
              <a:tr h="762916">
                <a:tc>
                  <a:txBody>
                    <a:bodyPr/>
                    <a:lstStyle/>
                    <a:p>
                      <a:pPr algn="l" fontAlgn="ctr"/>
                      <a:r>
                        <a:rPr lang="en-US" sz="2400" b="0" i="0" u="none" strike="noStrike">
                          <a:solidFill>
                            <a:srgbClr val="000000"/>
                          </a:solidFill>
                          <a:effectLst/>
                          <a:latin typeface="Calibri" panose="020F0502020204030204" pitchFamily="34" charset="0"/>
                        </a:rPr>
                        <a:t>Equity &amp; Antiracism:  Strategic Enrollment Management</a:t>
                      </a:r>
                    </a:p>
                  </a:txBody>
                  <a:tcPr marL="6350" marR="6350" marT="6350" marB="0" anchor="ctr">
                    <a:lnL>
                      <a:noFill/>
                    </a:lnL>
                    <a:lnR>
                      <a:noFill/>
                    </a:lnR>
                    <a:lnT>
                      <a:noFill/>
                    </a:lnT>
                    <a:lnB>
                      <a:noFill/>
                    </a:lnB>
                    <a:solidFill>
                      <a:srgbClr val="E7E6E6"/>
                    </a:solidFill>
                  </a:tcPr>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ctr"/>
                      <a:r>
                        <a:rPr lang="en-US" sz="2000" b="0" i="0" u="none" strike="noStrike" dirty="0">
                          <a:solidFill>
                            <a:srgbClr val="000000"/>
                          </a:solidFill>
                          <a:effectLst/>
                          <a:latin typeface="Calibri" panose="020F0502020204030204" pitchFamily="34" charset="0"/>
                        </a:rPr>
                        <a:t>Administrative Lead</a:t>
                      </a:r>
                    </a:p>
                  </a:txBody>
                  <a:tcPr marL="6350" marR="6350" marT="6350" marB="0" anchor="ctr">
                    <a:lnL>
                      <a:noFill/>
                    </a:lnL>
                    <a:lnR>
                      <a:noFill/>
                    </a:lnR>
                    <a:lnT>
                      <a:noFill/>
                    </a:lnT>
                    <a:lnB>
                      <a:noFill/>
                    </a:lnB>
                    <a:solidFill>
                      <a:srgbClr val="E7E6E6"/>
                    </a:solidFill>
                  </a:tcPr>
                </a:tc>
                <a:tc>
                  <a:txBody>
                    <a:bodyPr/>
                    <a:lstStyle/>
                    <a:p>
                      <a:pPr algn="ctr" fontAlgn="ctr"/>
                      <a:r>
                        <a:rPr lang="en-US" sz="2000" b="0" i="0" u="none" strike="noStrike" dirty="0">
                          <a:solidFill>
                            <a:srgbClr val="000000"/>
                          </a:solidFill>
                          <a:effectLst/>
                          <a:latin typeface="Calibri" panose="020F0502020204030204" pitchFamily="34" charset="0"/>
                        </a:rPr>
                        <a:t>Council/ Committee</a:t>
                      </a:r>
                    </a:p>
                  </a:txBody>
                  <a:tcPr marL="6350" marR="6350" marT="6350" marB="0" anchor="ctr">
                    <a:lnL>
                      <a:noFill/>
                    </a:lnL>
                    <a:lnR>
                      <a:noFill/>
                    </a:lnR>
                    <a:lnT>
                      <a:noFill/>
                    </a:lnT>
                    <a:lnB>
                      <a:noFill/>
                    </a:lnB>
                    <a:solidFill>
                      <a:srgbClr val="E7E6E6"/>
                    </a:solidFill>
                  </a:tcPr>
                </a:tc>
                <a:extLst>
                  <a:ext uri="{0D108BD9-81ED-4DB2-BD59-A6C34878D82A}">
                    <a16:rowId xmlns:a16="http://schemas.microsoft.com/office/drawing/2014/main" val="1711888648"/>
                  </a:ext>
                </a:extLst>
              </a:tr>
              <a:tr h="309886">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ctr"/>
                      <a:endParaRPr lang="en-US" sz="1600" b="0" i="0" u="none" strike="noStrike">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tc>
                  <a:txBody>
                    <a:bodyPr/>
                    <a:lstStyle/>
                    <a:p>
                      <a:pPr algn="ctr" fontAlgn="ctr"/>
                      <a:endParaRPr lang="en-US" sz="1600" b="0" i="0" u="none" strike="noStrike">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extLst>
                  <a:ext uri="{0D108BD9-81ED-4DB2-BD59-A6C34878D82A}">
                    <a16:rowId xmlns:a16="http://schemas.microsoft.com/office/drawing/2014/main" val="704986576"/>
                  </a:ext>
                </a:extLst>
              </a:tr>
              <a:tr h="1215947">
                <a:tc>
                  <a:txBody>
                    <a:bodyPr/>
                    <a:lstStyle/>
                    <a:p>
                      <a:pPr algn="l" fontAlgn="b"/>
                      <a:r>
                        <a:rPr lang="en-US" sz="1600" b="1" i="0" u="none" strike="noStrike" dirty="0">
                          <a:solidFill>
                            <a:srgbClr val="000000"/>
                          </a:solidFill>
                          <a:effectLst/>
                          <a:latin typeface="Calibri" panose="020F0502020204030204" pitchFamily="34" charset="0"/>
                        </a:rPr>
                        <a:t>PRIORITY ACTION 1: </a:t>
                      </a:r>
                      <a:r>
                        <a:rPr lang="en-US" sz="1600" b="0" i="0" u="none" strike="noStrike" dirty="0">
                          <a:solidFill>
                            <a:srgbClr val="000000"/>
                          </a:solidFill>
                          <a:effectLst/>
                          <a:latin typeface="Calibri" panose="020F0502020204030204" pitchFamily="34" charset="0"/>
                        </a:rPr>
                        <a:t>Create a student-first course schedule that creates course taking options and flexibility (and reduces course conflicts so that students can get the courses they need). Explore course modality choices; </a:t>
                      </a:r>
                      <a:r>
                        <a:rPr lang="en-US" sz="1600" b="0" i="0" u="none" strike="noStrike" dirty="0" smtClean="0">
                          <a:solidFill>
                            <a:srgbClr val="000000"/>
                          </a:solidFill>
                          <a:effectLst/>
                          <a:latin typeface="Calibri" panose="020F0502020204030204" pitchFamily="34" charset="0"/>
                        </a:rPr>
                        <a:t>explore offering short-term sessions (such as </a:t>
                      </a:r>
                      <a:r>
                        <a:rPr lang="en-US" sz="1600" b="0" i="0" u="none" strike="noStrike" dirty="0">
                          <a:solidFill>
                            <a:srgbClr val="000000"/>
                          </a:solidFill>
                          <a:effectLst/>
                          <a:latin typeface="Calibri" panose="020F0502020204030204" pitchFamily="34" charset="0"/>
                        </a:rPr>
                        <a:t>8-week </a:t>
                      </a:r>
                      <a:r>
                        <a:rPr lang="en-US" sz="1600" b="0" i="0" u="none" strike="noStrike" dirty="0" smtClean="0">
                          <a:solidFill>
                            <a:srgbClr val="000000"/>
                          </a:solidFill>
                          <a:effectLst/>
                          <a:latin typeface="Calibri" panose="020F0502020204030204" pitchFamily="34" charset="0"/>
                        </a:rPr>
                        <a:t>sessions) </a:t>
                      </a:r>
                      <a:r>
                        <a:rPr lang="en-US" sz="1600" b="0" i="0" u="none" strike="noStrike" dirty="0">
                          <a:solidFill>
                            <a:srgbClr val="000000"/>
                          </a:solidFill>
                          <a:effectLst/>
                          <a:latin typeface="Calibri" panose="020F0502020204030204" pitchFamily="34" charset="0"/>
                        </a:rPr>
                        <a:t>per </a:t>
                      </a:r>
                      <a:r>
                        <a:rPr lang="en-US" sz="1600" b="0" i="0" u="none" strike="noStrike" dirty="0" smtClean="0">
                          <a:solidFill>
                            <a:srgbClr val="000000"/>
                          </a:solidFill>
                          <a:effectLst/>
                          <a:latin typeface="Calibri" panose="020F0502020204030204" pitchFamily="34" charset="0"/>
                        </a:rPr>
                        <a:t>term;</a:t>
                      </a:r>
                      <a:r>
                        <a:rPr lang="en-US" sz="1600" b="0" i="0" u="none" strike="noStrike" baseline="0" dirty="0" smtClean="0">
                          <a:solidFill>
                            <a:srgbClr val="000000"/>
                          </a:solidFill>
                          <a:effectLst/>
                          <a:latin typeface="Calibri" panose="020F0502020204030204" pitchFamily="34" charset="0"/>
                        </a:rPr>
                        <a:t> </a:t>
                      </a:r>
                      <a:r>
                        <a:rPr lang="en-US" sz="1600" b="0" i="0" u="none" strike="noStrike" baseline="0" dirty="0" smtClean="0">
                          <a:solidFill>
                            <a:srgbClr val="FF0000"/>
                          </a:solidFill>
                          <a:effectLst/>
                          <a:latin typeface="Calibri" panose="020F0502020204030204" pitchFamily="34" charset="0"/>
                        </a:rPr>
                        <a:t>explore </a:t>
                      </a:r>
                      <a:r>
                        <a:rPr lang="en-US" sz="1600" b="0" i="0" u="none" strike="noStrike" baseline="0" dirty="0" smtClean="0">
                          <a:solidFill>
                            <a:srgbClr val="FF0000"/>
                          </a:solidFill>
                          <a:effectLst/>
                          <a:latin typeface="Calibri" panose="020F0502020204030204" pitchFamily="34" charset="0"/>
                        </a:rPr>
                        <a:t>offering more </a:t>
                      </a:r>
                      <a:r>
                        <a:rPr lang="en-US" sz="1600" b="0" i="0" u="none" strike="noStrike" baseline="0" dirty="0" smtClean="0">
                          <a:solidFill>
                            <a:srgbClr val="FF0000"/>
                          </a:solidFill>
                          <a:effectLst/>
                          <a:latin typeface="Calibri" panose="020F0502020204030204" pitchFamily="34" charset="0"/>
                        </a:rPr>
                        <a:t>courses on Fridays and Saturdays that can serve cohorts of students</a:t>
                      </a:r>
                      <a:r>
                        <a:rPr lang="en-US" sz="1600" b="0" i="0" u="none" strike="noStrike" dirty="0" smtClean="0">
                          <a:solidFill>
                            <a:srgbClr val="FF0000"/>
                          </a:solidFill>
                          <a:effectLst/>
                          <a:latin typeface="Calibri" panose="020F0502020204030204" pitchFamily="34" charset="0"/>
                        </a:rPr>
                        <a:t>.  Consider Student Educational Plans to forecast course demand.</a:t>
                      </a:r>
                      <a:endParaRPr lang="en-US" sz="1600" b="0" i="0" u="none" strike="noStrike" dirty="0">
                        <a:solidFill>
                          <a:srgbClr val="FF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ctr"/>
                      <a:r>
                        <a:rPr lang="en-US" sz="1600" b="0" i="0" u="none" strike="noStrike">
                          <a:solidFill>
                            <a:srgbClr val="000000"/>
                          </a:solidFill>
                          <a:effectLst/>
                          <a:latin typeface="Calibri" panose="020F0502020204030204" pitchFamily="34" charset="0"/>
                        </a:rPr>
                        <a:t>Robinson</a:t>
                      </a:r>
                    </a:p>
                  </a:txBody>
                  <a:tcPr marL="6350" marR="6350" marT="6350" marB="0" anchor="ctr">
                    <a:lnL>
                      <a:noFill/>
                    </a:lnL>
                    <a:lnR>
                      <a:noFill/>
                    </a:lnR>
                    <a:lnT>
                      <a:noFill/>
                    </a:lnT>
                    <a:lnB>
                      <a:noFill/>
                    </a:lnB>
                  </a:tcPr>
                </a:tc>
                <a:tc>
                  <a:txBody>
                    <a:bodyPr/>
                    <a:lstStyle/>
                    <a:p>
                      <a:pPr algn="ctr" fontAlgn="ctr"/>
                      <a:r>
                        <a:rPr lang="en-US" sz="1600" b="0" i="0" u="none" strike="noStrike" dirty="0" err="1">
                          <a:solidFill>
                            <a:srgbClr val="000000"/>
                          </a:solidFill>
                          <a:effectLst/>
                          <a:latin typeface="Calibri" panose="020F0502020204030204" pitchFamily="34" charset="0"/>
                        </a:rPr>
                        <a:t>iDeans</a:t>
                      </a:r>
                      <a:r>
                        <a:rPr lang="en-US" sz="1600" b="0" i="0" u="none" strike="noStrike" dirty="0">
                          <a:solidFill>
                            <a:srgbClr val="000000"/>
                          </a:solidFill>
                          <a:effectLst/>
                          <a:latin typeface="Calibri" panose="020F0502020204030204" pitchFamily="34" charset="0"/>
                        </a:rPr>
                        <a:t>  + </a:t>
                      </a:r>
                      <a:r>
                        <a:rPr lang="en-US" sz="1600" b="0" i="0" u="none" strike="noStrike" dirty="0" smtClean="0">
                          <a:solidFill>
                            <a:srgbClr val="000000"/>
                          </a:solidFill>
                          <a:effectLst/>
                          <a:latin typeface="Calibri" panose="020F0502020204030204" pitchFamily="34" charset="0"/>
                        </a:rPr>
                        <a:t>District Academic</a:t>
                      </a:r>
                      <a:r>
                        <a:rPr lang="en-US" sz="1600" b="0" i="0" u="none" strike="noStrike" baseline="0" dirty="0" smtClean="0">
                          <a:solidFill>
                            <a:srgbClr val="000000"/>
                          </a:solidFill>
                          <a:effectLst/>
                          <a:latin typeface="Calibri" panose="020F0502020204030204" pitchFamily="34" charset="0"/>
                        </a:rPr>
                        <a:t> Senate, AFT </a:t>
                      </a:r>
                      <a:endParaRPr lang="en-US" sz="1600" b="0" i="0" u="none" strike="noStrike" dirty="0">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extLst>
                  <a:ext uri="{0D108BD9-81ED-4DB2-BD59-A6C34878D82A}">
                    <a16:rowId xmlns:a16="http://schemas.microsoft.com/office/drawing/2014/main" val="3548197855"/>
                  </a:ext>
                </a:extLst>
              </a:tr>
              <a:tr h="309886">
                <a:tc>
                  <a:txBody>
                    <a:bodyPr/>
                    <a:lstStyle/>
                    <a:p>
                      <a:pPr algn="l" fontAlgn="b"/>
                      <a:endParaRPr lang="en-US" sz="16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ctr"/>
                      <a:endParaRPr lang="en-US" sz="1600" b="0" i="0" u="none" strike="noStrike">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tc>
                  <a:txBody>
                    <a:bodyPr/>
                    <a:lstStyle/>
                    <a:p>
                      <a:pPr algn="ctr" fontAlgn="ctr"/>
                      <a:endParaRPr lang="en-US" sz="1600" b="0" i="0" u="none" strike="noStrike">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extLst>
                  <a:ext uri="{0D108BD9-81ED-4DB2-BD59-A6C34878D82A}">
                    <a16:rowId xmlns:a16="http://schemas.microsoft.com/office/drawing/2014/main" val="4280864348"/>
                  </a:ext>
                </a:extLst>
              </a:tr>
              <a:tr h="913927">
                <a:tc>
                  <a:txBody>
                    <a:bodyPr/>
                    <a:lstStyle/>
                    <a:p>
                      <a:pPr algn="l" fontAlgn="b"/>
                      <a:r>
                        <a:rPr lang="en-US" sz="1600" b="1" i="0" u="none" strike="noStrike" dirty="0">
                          <a:solidFill>
                            <a:srgbClr val="000000"/>
                          </a:solidFill>
                          <a:effectLst/>
                          <a:latin typeface="Calibri" panose="020F0502020204030204" pitchFamily="34" charset="0"/>
                        </a:rPr>
                        <a:t>PRIORITY ACTION 2: </a:t>
                      </a:r>
                      <a:r>
                        <a:rPr lang="en-US" sz="1600" b="0" i="0" u="none" strike="noStrike" dirty="0">
                          <a:solidFill>
                            <a:srgbClr val="000000"/>
                          </a:solidFill>
                          <a:effectLst/>
                          <a:latin typeface="Calibri" panose="020F0502020204030204" pitchFamily="34" charset="0"/>
                        </a:rPr>
                        <a:t>Create more degree and certificate programs available nights, weekends, and </a:t>
                      </a:r>
                      <a:r>
                        <a:rPr lang="en-US" sz="1600" b="0" i="0" u="none" strike="noStrike" dirty="0" smtClean="0">
                          <a:solidFill>
                            <a:srgbClr val="000000"/>
                          </a:solidFill>
                          <a:effectLst/>
                          <a:latin typeface="Calibri" panose="020F0502020204030204" pitchFamily="34" charset="0"/>
                        </a:rPr>
                        <a:t>in </a:t>
                      </a:r>
                      <a:r>
                        <a:rPr lang="en-US" sz="1600" b="0" i="0" u="none" strike="noStrike" dirty="0" smtClean="0">
                          <a:solidFill>
                            <a:srgbClr val="FF0000"/>
                          </a:solidFill>
                          <a:effectLst/>
                          <a:latin typeface="Calibri" panose="020F0502020204030204" pitchFamily="34" charset="0"/>
                        </a:rPr>
                        <a:t>a variety of instructional modalities</a:t>
                      </a:r>
                      <a:r>
                        <a:rPr lang="en-US" sz="1600" b="0" i="0" u="none" strike="noStrike" dirty="0" smtClean="0">
                          <a:solidFill>
                            <a:srgbClr val="000000"/>
                          </a:solidFill>
                          <a:effectLst/>
                          <a:latin typeface="Calibri" panose="020F0502020204030204" pitchFamily="34" charset="0"/>
                        </a:rPr>
                        <a:t> for </a:t>
                      </a:r>
                      <a:r>
                        <a:rPr lang="en-US" sz="1600" b="0" i="0" u="none" strike="noStrike" dirty="0">
                          <a:solidFill>
                            <a:srgbClr val="000000"/>
                          </a:solidFill>
                          <a:effectLst/>
                          <a:latin typeface="Calibri" panose="020F0502020204030204" pitchFamily="34" charset="0"/>
                        </a:rPr>
                        <a:t>cohorts of students who we support like we do College for Working Adults </a:t>
                      </a:r>
                      <a:r>
                        <a:rPr lang="en-US" sz="1600" b="0" i="0" u="none" strike="noStrike" dirty="0" smtClean="0">
                          <a:solidFill>
                            <a:srgbClr val="000000"/>
                          </a:solidFill>
                          <a:effectLst/>
                          <a:latin typeface="Calibri" panose="020F0502020204030204" pitchFamily="34" charset="0"/>
                        </a:rPr>
                        <a:t>students. </a:t>
                      </a:r>
                      <a:r>
                        <a:rPr lang="en-US" sz="1600" b="0" i="0" u="none" strike="noStrike" dirty="0" smtClean="0">
                          <a:solidFill>
                            <a:srgbClr val="FF0000"/>
                          </a:solidFill>
                          <a:effectLst/>
                          <a:latin typeface="Calibri" panose="020F0502020204030204" pitchFamily="34" charset="0"/>
                        </a:rPr>
                        <a:t>Identify and align degree and/or certificate programs and courses to the California Virtual Campus (CVC) standard in order to offer them via the CVC in the future. </a:t>
                      </a:r>
                      <a:endParaRPr lang="en-US" sz="1600" b="0" i="0" u="none" strike="noStrike" dirty="0">
                        <a:solidFill>
                          <a:srgbClr val="FF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ctr"/>
                      <a:r>
                        <a:rPr lang="en-US" sz="1600" b="0" i="0" u="none" strike="noStrike">
                          <a:solidFill>
                            <a:srgbClr val="000000"/>
                          </a:solidFill>
                          <a:effectLst/>
                          <a:latin typeface="Calibri" panose="020F0502020204030204" pitchFamily="34" charset="0"/>
                        </a:rPr>
                        <a:t>Robinson</a:t>
                      </a:r>
                    </a:p>
                  </a:txBody>
                  <a:tcPr marL="6350" marR="6350" marT="6350" marB="0" anchor="ctr">
                    <a:lnL>
                      <a:noFill/>
                    </a:lnL>
                    <a:lnR>
                      <a:noFill/>
                    </a:lnR>
                    <a:lnT>
                      <a:noFill/>
                    </a:lnT>
                    <a:lnB>
                      <a:noFill/>
                    </a:lnB>
                  </a:tcPr>
                </a:tc>
                <a:tc>
                  <a:txBody>
                    <a:bodyPr/>
                    <a:lstStyle/>
                    <a:p>
                      <a:pPr algn="ctr" fontAlgn="ctr"/>
                      <a:r>
                        <a:rPr lang="en-US" sz="1600" b="0" i="0" u="none" strike="noStrike">
                          <a:solidFill>
                            <a:srgbClr val="000000"/>
                          </a:solidFill>
                          <a:effectLst/>
                          <a:latin typeface="Calibri" panose="020F0502020204030204" pitchFamily="34" charset="0"/>
                        </a:rPr>
                        <a:t>iDeans  + ?</a:t>
                      </a:r>
                    </a:p>
                  </a:txBody>
                  <a:tcPr marL="6350" marR="6350" marT="6350" marB="0" anchor="ctr">
                    <a:lnL>
                      <a:noFill/>
                    </a:lnL>
                    <a:lnR>
                      <a:noFill/>
                    </a:lnR>
                    <a:lnT>
                      <a:noFill/>
                    </a:lnT>
                    <a:lnB>
                      <a:noFill/>
                    </a:lnB>
                  </a:tcPr>
                </a:tc>
                <a:extLst>
                  <a:ext uri="{0D108BD9-81ED-4DB2-BD59-A6C34878D82A}">
                    <a16:rowId xmlns:a16="http://schemas.microsoft.com/office/drawing/2014/main" val="417574183"/>
                  </a:ext>
                </a:extLst>
              </a:tr>
              <a:tr h="309886">
                <a:tc>
                  <a:txBody>
                    <a:bodyPr/>
                    <a:lstStyle/>
                    <a:p>
                      <a:pPr algn="l" fontAlgn="b"/>
                      <a:endParaRPr lang="en-US" sz="16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ctr"/>
                      <a:endParaRPr lang="en-US" sz="1600" b="0" i="0" u="none" strike="noStrike">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tc>
                  <a:txBody>
                    <a:bodyPr/>
                    <a:lstStyle/>
                    <a:p>
                      <a:pPr algn="ctr" fontAlgn="ctr"/>
                      <a:endParaRPr lang="en-US" sz="1600" b="0" i="0" u="none" strike="noStrike">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extLst>
                  <a:ext uri="{0D108BD9-81ED-4DB2-BD59-A6C34878D82A}">
                    <a16:rowId xmlns:a16="http://schemas.microsoft.com/office/drawing/2014/main" val="2619974774"/>
                  </a:ext>
                </a:extLst>
              </a:tr>
              <a:tr h="913927">
                <a:tc>
                  <a:txBody>
                    <a:bodyPr/>
                    <a:lstStyle/>
                    <a:p>
                      <a:pPr algn="l" fontAlgn="b"/>
                      <a:r>
                        <a:rPr lang="en-US" sz="1600" b="1" i="0" u="none" strike="noStrike" dirty="0">
                          <a:solidFill>
                            <a:srgbClr val="000000"/>
                          </a:solidFill>
                          <a:effectLst/>
                          <a:latin typeface="Calibri" panose="020F0502020204030204" pitchFamily="34" charset="0"/>
                        </a:rPr>
                        <a:t>PRIORITY ACTION 3</a:t>
                      </a:r>
                      <a:r>
                        <a:rPr lang="en-US" sz="1600" b="0" i="0" u="none" strike="noStrike" dirty="0">
                          <a:solidFill>
                            <a:srgbClr val="000000"/>
                          </a:solidFill>
                          <a:effectLst/>
                          <a:latin typeface="Calibri" panose="020F0502020204030204" pitchFamily="34" charset="0"/>
                        </a:rPr>
                        <a:t>: Bolster our ability to increase the number of our home campus students who receive Pell grants.  (We have about 2500 CCPG B students (2500 low income students) yet only 800 receive Pell grants).</a:t>
                      </a:r>
                    </a:p>
                  </a:txBody>
                  <a:tcPr marL="6350" marR="6350" marT="6350" marB="0" anchor="ctr">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ctr"/>
                      <a:r>
                        <a:rPr lang="en-US" sz="1600" b="0" i="0" u="none" strike="noStrike">
                          <a:solidFill>
                            <a:srgbClr val="000000"/>
                          </a:solidFill>
                          <a:effectLst/>
                          <a:latin typeface="Calibri" panose="020F0502020204030204" pitchFamily="34" charset="0"/>
                        </a:rPr>
                        <a:t>Pérez</a:t>
                      </a:r>
                    </a:p>
                  </a:txBody>
                  <a:tcPr marL="6350" marR="6350" marT="6350" marB="0" anchor="ctr">
                    <a:lnL>
                      <a:noFill/>
                    </a:lnL>
                    <a:lnR>
                      <a:noFill/>
                    </a:lnR>
                    <a:lnT>
                      <a:noFill/>
                    </a:lnT>
                    <a:lnB>
                      <a:noFill/>
                    </a:lnB>
                  </a:tcPr>
                </a:tc>
                <a:tc>
                  <a:txBody>
                    <a:bodyPr/>
                    <a:lstStyle/>
                    <a:p>
                      <a:pPr algn="ctr" fontAlgn="ctr"/>
                      <a:r>
                        <a:rPr lang="en-US" sz="1600" b="0" i="0" u="none" strike="noStrike" dirty="0">
                          <a:solidFill>
                            <a:srgbClr val="000000"/>
                          </a:solidFill>
                          <a:effectLst/>
                          <a:latin typeface="Calibri" panose="020F0502020204030204" pitchFamily="34" charset="0"/>
                        </a:rPr>
                        <a:t>SSPC</a:t>
                      </a:r>
                    </a:p>
                  </a:txBody>
                  <a:tcPr marL="6350" marR="6350" marT="6350" marB="0" anchor="ctr">
                    <a:lnL>
                      <a:noFill/>
                    </a:lnL>
                    <a:lnR>
                      <a:noFill/>
                    </a:lnR>
                    <a:lnT>
                      <a:noFill/>
                    </a:lnT>
                    <a:lnB>
                      <a:noFill/>
                    </a:lnB>
                  </a:tcPr>
                </a:tc>
                <a:extLst>
                  <a:ext uri="{0D108BD9-81ED-4DB2-BD59-A6C34878D82A}">
                    <a16:rowId xmlns:a16="http://schemas.microsoft.com/office/drawing/2014/main" val="2400176627"/>
                  </a:ext>
                </a:extLst>
              </a:tr>
            </a:tbl>
          </a:graphicData>
        </a:graphic>
      </p:graphicFrame>
    </p:spTree>
    <p:extLst>
      <p:ext uri="{BB962C8B-B14F-4D97-AF65-F5344CB8AC3E}">
        <p14:creationId xmlns:p14="http://schemas.microsoft.com/office/powerpoint/2010/main" val="7825028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9551A415522C74CB2195B1A777E9A7C" ma:contentTypeVersion="13" ma:contentTypeDescription="Create a new document." ma:contentTypeScope="" ma:versionID="618bc19bae1ae606cfd6804c8e2176d6">
  <xsd:schema xmlns:xsd="http://www.w3.org/2001/XMLSchema" xmlns:xs="http://www.w3.org/2001/XMLSchema" xmlns:p="http://schemas.microsoft.com/office/2006/metadata/properties" xmlns:ns3="2bc55ecc-363e-43e9-bfac-4ba2e86f45ee" xmlns:ns4="bb5bbb0b-6c89-44d7-be61-0adfe653f983" targetNamespace="http://schemas.microsoft.com/office/2006/metadata/properties" ma:root="true" ma:fieldsID="e0599e1f8396ab867dd6a01ab5d3ef8a" ns3:_="" ns4:_="">
    <xsd:import namespace="2bc55ecc-363e-43e9-bfac-4ba2e86f45ee"/>
    <xsd:import namespace="bb5bbb0b-6c89-44d7-be61-0adfe653f9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c55ecc-363e-43e9-bfac-4ba2e86f45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b5bbb0b-6c89-44d7-be61-0adfe653f9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10E898E-794C-4BF8-B972-4B7106B699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c55ecc-363e-43e9-bfac-4ba2e86f45ee"/>
    <ds:schemaRef ds:uri="bb5bbb0b-6c89-44d7-be61-0adfe653f9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6D16DA1-AAF2-4C66-8650-9E47B068E2FE}">
  <ds:schemaRefs>
    <ds:schemaRef ds:uri="http://schemas.microsoft.com/sharepoint/v3/contenttype/forms"/>
  </ds:schemaRefs>
</ds:datastoreItem>
</file>

<file path=customXml/itemProps3.xml><?xml version="1.0" encoding="utf-8"?>
<ds:datastoreItem xmlns:ds="http://schemas.openxmlformats.org/officeDocument/2006/customXml" ds:itemID="{DA7249CA-6692-436A-A382-F031B3EA63D1}">
  <ds:schemaRefs>
    <ds:schemaRef ds:uri="http://schemas.microsoft.com/office/2006/metadata/properties"/>
    <ds:schemaRef ds:uri="bb5bbb0b-6c89-44d7-be61-0adfe653f983"/>
    <ds:schemaRef ds:uri="http://purl.org/dc/elements/1.1/"/>
    <ds:schemaRef ds:uri="http://www.w3.org/XML/1998/namespace"/>
    <ds:schemaRef ds:uri="http://schemas.openxmlformats.org/package/2006/metadata/core-properties"/>
    <ds:schemaRef ds:uri="http://purl.org/dc/terms/"/>
    <ds:schemaRef ds:uri="http://purl.org/dc/dcmitype/"/>
    <ds:schemaRef ds:uri="http://schemas.microsoft.com/office/2006/documentManagement/types"/>
    <ds:schemaRef ds:uri="http://schemas.microsoft.com/office/infopath/2007/PartnerControls"/>
    <ds:schemaRef ds:uri="2bc55ecc-363e-43e9-bfac-4ba2e86f45ee"/>
  </ds:schemaRefs>
</ds:datastoreItem>
</file>

<file path=docProps/app.xml><?xml version="1.0" encoding="utf-8"?>
<Properties xmlns="http://schemas.openxmlformats.org/officeDocument/2006/extended-properties" xmlns:vt="http://schemas.openxmlformats.org/officeDocument/2006/docPropsVTypes">
  <TotalTime>2093</TotalTime>
  <Words>1156</Words>
  <Application>Microsoft Office PowerPoint</Application>
  <PresentationFormat>Widescreen</PresentationFormat>
  <Paragraphs>113</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Franklin Gothic Book</vt:lpstr>
      <vt:lpstr>Trebuchet MS</vt:lpstr>
      <vt:lpstr>Office Theme</vt:lpstr>
      <vt:lpstr>Annual (operational) Plan for 2021-22</vt:lpstr>
      <vt:lpstr>The College Annual Plan</vt:lpstr>
      <vt:lpstr>PowerPoint Presentation</vt:lpstr>
      <vt:lpstr>PowerPoint Presentation</vt:lpstr>
      <vt:lpstr>Proposed priority…</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(operational) Plan for 2020-21</dc:title>
  <dc:creator>Engel, Karen</dc:creator>
  <cp:lastModifiedBy>Engel, Karen</cp:lastModifiedBy>
  <cp:revision>22</cp:revision>
  <dcterms:created xsi:type="dcterms:W3CDTF">2020-09-11T18:22:26Z</dcterms:created>
  <dcterms:modified xsi:type="dcterms:W3CDTF">2021-10-20T21:58:38Z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0x01010029551A415522C74CB2195B1A777E9A7C</vt:lpwstr>
  </property>
</Properties>
</file>