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69" r:id="rId7"/>
    <p:sldId id="270" r:id="rId8"/>
    <p:sldId id="271" r:id="rId9"/>
    <p:sldId id="272" r:id="rId10"/>
    <p:sldId id="275" r:id="rId11"/>
    <p:sldId id="273" r:id="rId12"/>
    <p:sldId id="274" r:id="rId13"/>
    <p:sldId id="276"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6" autoAdjust="0"/>
    <p:restoredTop sz="94660"/>
  </p:normalViewPr>
  <p:slideViewPr>
    <p:cSldViewPr snapToGrid="0">
      <p:cViewPr varScale="1">
        <p:scale>
          <a:sx n="66" d="100"/>
          <a:sy n="66" d="100"/>
        </p:scale>
        <p:origin x="56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ED39F8-5584-484C-A85E-CA38DFF61CFA}" type="doc">
      <dgm:prSet loTypeId="urn:microsoft.com/office/officeart/2005/8/layout/vList5" loCatId="list" qsTypeId="urn:microsoft.com/office/officeart/2005/8/quickstyle/simple1" qsCatId="simple" csTypeId="urn:microsoft.com/office/officeart/2005/8/colors/colorful5" csCatId="colorful" phldr="1"/>
      <dgm:spPr/>
      <dgm:t>
        <a:bodyPr/>
        <a:lstStyle/>
        <a:p>
          <a:endParaRPr lang="en-US"/>
        </a:p>
      </dgm:t>
    </dgm:pt>
    <dgm:pt modelId="{7A5BBE2B-DF20-4E8D-8250-A00E544F18B0}">
      <dgm:prSet phldrT="[Text]"/>
      <dgm:spPr/>
      <dgm:t>
        <a:bodyPr/>
        <a:lstStyle/>
        <a:p>
          <a:r>
            <a:rPr lang="en-US" dirty="0" smtClean="0"/>
            <a:t>Improve our internal policies and processes</a:t>
          </a:r>
          <a:endParaRPr lang="en-US" dirty="0"/>
        </a:p>
      </dgm:t>
    </dgm:pt>
    <dgm:pt modelId="{6D24CE05-704B-4B08-849C-9289059898E1}" type="parTrans" cxnId="{133D8B0F-B225-49DF-8FD0-A83E8C93690C}">
      <dgm:prSet/>
      <dgm:spPr/>
      <dgm:t>
        <a:bodyPr/>
        <a:lstStyle/>
        <a:p>
          <a:endParaRPr lang="en-US"/>
        </a:p>
      </dgm:t>
    </dgm:pt>
    <dgm:pt modelId="{6C43B46B-4968-4DDD-A8AD-6CF7A7242391}" type="sibTrans" cxnId="{133D8B0F-B225-49DF-8FD0-A83E8C93690C}">
      <dgm:prSet/>
      <dgm:spPr/>
      <dgm:t>
        <a:bodyPr/>
        <a:lstStyle/>
        <a:p>
          <a:endParaRPr lang="en-US"/>
        </a:p>
      </dgm:t>
    </dgm:pt>
    <dgm:pt modelId="{568C5355-370A-49E5-977B-B373E6A570D8}">
      <dgm:prSet phldrT="[Text]"/>
      <dgm:spPr/>
      <dgm:t>
        <a:bodyPr/>
        <a:lstStyle/>
        <a:p>
          <a:r>
            <a:rPr lang="en-US" b="0" i="0" dirty="0" smtClean="0"/>
            <a:t>Promote a climate of inclusivity</a:t>
          </a:r>
          <a:endParaRPr lang="en-US" dirty="0"/>
        </a:p>
      </dgm:t>
    </dgm:pt>
    <dgm:pt modelId="{1DEEF5EC-3953-4AA7-9330-56CA4902C7C9}" type="parTrans" cxnId="{6F8DF73D-8AE0-4A77-8447-ED34993C2D40}">
      <dgm:prSet/>
      <dgm:spPr/>
      <dgm:t>
        <a:bodyPr/>
        <a:lstStyle/>
        <a:p>
          <a:endParaRPr lang="en-US"/>
        </a:p>
      </dgm:t>
    </dgm:pt>
    <dgm:pt modelId="{27CB6870-2A6C-43D5-9102-ACA11007E65D}" type="sibTrans" cxnId="{6F8DF73D-8AE0-4A77-8447-ED34993C2D40}">
      <dgm:prSet/>
      <dgm:spPr/>
      <dgm:t>
        <a:bodyPr/>
        <a:lstStyle/>
        <a:p>
          <a:endParaRPr lang="en-US"/>
        </a:p>
      </dgm:t>
    </dgm:pt>
    <dgm:pt modelId="{9A79E536-BFC7-411C-85CA-D73138C5863B}">
      <dgm:prSet phldrT="[Text]"/>
      <dgm:spPr/>
      <dgm:t>
        <a:bodyPr/>
        <a:lstStyle/>
        <a:p>
          <a:r>
            <a:rPr lang="en-US" b="0" i="0" dirty="0" smtClean="0"/>
            <a:t>Institutionalize effective structures to reduce obligation gaps</a:t>
          </a:r>
          <a:endParaRPr lang="en-US" dirty="0"/>
        </a:p>
      </dgm:t>
    </dgm:pt>
    <dgm:pt modelId="{EC1AB788-DA26-4EF3-B3A1-5A0681B49FA9}" type="parTrans" cxnId="{D2781892-1FF0-44F3-9D28-257BC1D53330}">
      <dgm:prSet/>
      <dgm:spPr/>
      <dgm:t>
        <a:bodyPr/>
        <a:lstStyle/>
        <a:p>
          <a:endParaRPr lang="en-US"/>
        </a:p>
      </dgm:t>
    </dgm:pt>
    <dgm:pt modelId="{CB0BB819-0F3A-4A20-B0AC-9389C5502A80}" type="sibTrans" cxnId="{D2781892-1FF0-44F3-9D28-257BC1D53330}">
      <dgm:prSet/>
      <dgm:spPr/>
      <dgm:t>
        <a:bodyPr/>
        <a:lstStyle/>
        <a:p>
          <a:endParaRPr lang="en-US"/>
        </a:p>
      </dgm:t>
    </dgm:pt>
    <dgm:pt modelId="{6AB1E712-B2CB-4512-8B6D-49D4E3A68959}">
      <dgm:prSet phldrT="[Text]"/>
      <dgm:spPr/>
      <dgm:t>
        <a:bodyPr/>
        <a:lstStyle/>
        <a:p>
          <a:r>
            <a:rPr lang="en-US" dirty="0" smtClean="0"/>
            <a:t>Fully implement all aspects of Guided Pathways</a:t>
          </a:r>
          <a:endParaRPr lang="en-US" dirty="0"/>
        </a:p>
      </dgm:t>
    </dgm:pt>
    <dgm:pt modelId="{94DDB41C-F908-48D8-A780-658F9C2B4D94}" type="parTrans" cxnId="{AF036D21-7AB8-48FD-9A0F-1EF449CF3C55}">
      <dgm:prSet/>
      <dgm:spPr/>
      <dgm:t>
        <a:bodyPr/>
        <a:lstStyle/>
        <a:p>
          <a:endParaRPr lang="en-US"/>
        </a:p>
      </dgm:t>
    </dgm:pt>
    <dgm:pt modelId="{8C90986D-7F28-4F48-B323-8250DA7CC4CF}" type="sibTrans" cxnId="{AF036D21-7AB8-48FD-9A0F-1EF449CF3C55}">
      <dgm:prSet/>
      <dgm:spPr/>
      <dgm:t>
        <a:bodyPr/>
        <a:lstStyle/>
        <a:p>
          <a:endParaRPr lang="en-US"/>
        </a:p>
      </dgm:t>
    </dgm:pt>
    <dgm:pt modelId="{2897B012-8FA3-4075-99CF-FD732C61839C}">
      <dgm:prSet phldrT="[Text]"/>
      <dgm:spPr/>
      <dgm:t>
        <a:bodyPr/>
        <a:lstStyle/>
        <a:p>
          <a:r>
            <a:rPr lang="en-US" dirty="0" smtClean="0"/>
            <a:t>Implement Guided Pathways</a:t>
          </a:r>
          <a:endParaRPr lang="en-US" dirty="0"/>
        </a:p>
      </dgm:t>
    </dgm:pt>
    <dgm:pt modelId="{791DE447-DAC4-4926-A382-1960ED4A2C97}" type="parTrans" cxnId="{4A264426-667B-4885-9B57-E04B17E54D4A}">
      <dgm:prSet/>
      <dgm:spPr/>
      <dgm:t>
        <a:bodyPr/>
        <a:lstStyle/>
        <a:p>
          <a:endParaRPr lang="en-US"/>
        </a:p>
      </dgm:t>
    </dgm:pt>
    <dgm:pt modelId="{D48E467A-EEA3-4E8E-8BF7-CA82E71A2F68}" type="sibTrans" cxnId="{4A264426-667B-4885-9B57-E04B17E54D4A}">
      <dgm:prSet/>
      <dgm:spPr/>
      <dgm:t>
        <a:bodyPr/>
        <a:lstStyle/>
        <a:p>
          <a:endParaRPr lang="en-US"/>
        </a:p>
      </dgm:t>
    </dgm:pt>
    <dgm:pt modelId="{BC1927B9-9939-42A1-BDBF-25CA1860458B}">
      <dgm:prSet phldrT="[Text]"/>
      <dgm:spPr/>
      <dgm:t>
        <a:bodyPr/>
        <a:lstStyle/>
        <a:p>
          <a:r>
            <a:rPr lang="en-US" dirty="0" smtClean="0"/>
            <a:t>Develop clear pathways</a:t>
          </a:r>
          <a:endParaRPr lang="en-US" dirty="0"/>
        </a:p>
      </dgm:t>
    </dgm:pt>
    <dgm:pt modelId="{380BCC2B-92FF-44A5-A94A-B7957E2C202A}" type="parTrans" cxnId="{CECFF5EE-BA5D-4F7E-AB27-1E704F335E0C}">
      <dgm:prSet/>
      <dgm:spPr/>
      <dgm:t>
        <a:bodyPr/>
        <a:lstStyle/>
        <a:p>
          <a:endParaRPr lang="en-US"/>
        </a:p>
      </dgm:t>
    </dgm:pt>
    <dgm:pt modelId="{07D68B8B-D739-4C3D-9E8D-A46FB7D7AC93}" type="sibTrans" cxnId="{CECFF5EE-BA5D-4F7E-AB27-1E704F335E0C}">
      <dgm:prSet/>
      <dgm:spPr/>
      <dgm:t>
        <a:bodyPr/>
        <a:lstStyle/>
        <a:p>
          <a:endParaRPr lang="en-US"/>
        </a:p>
      </dgm:t>
    </dgm:pt>
    <dgm:pt modelId="{8C3E2433-6992-4FF5-8BB4-F40885E80699}">
      <dgm:prSet phldrT="[Text]"/>
      <dgm:spPr/>
      <dgm:t>
        <a:bodyPr/>
        <a:lstStyle/>
        <a:p>
          <a:r>
            <a:rPr lang="en-US" dirty="0" smtClean="0"/>
            <a:t>Focus on key aspects of strategic enrollment management to enhance equity in access and completion</a:t>
          </a:r>
          <a:endParaRPr lang="en-US" dirty="0"/>
        </a:p>
      </dgm:t>
    </dgm:pt>
    <dgm:pt modelId="{4D766B01-D05B-49F8-9104-CBE6128E2C54}" type="parTrans" cxnId="{255B9B11-FEA0-40BA-8DF7-10195C55341C}">
      <dgm:prSet/>
      <dgm:spPr/>
      <dgm:t>
        <a:bodyPr/>
        <a:lstStyle/>
        <a:p>
          <a:endParaRPr lang="en-US"/>
        </a:p>
      </dgm:t>
    </dgm:pt>
    <dgm:pt modelId="{FF862E54-6E57-4B16-A3EA-B5936AA84F5F}" type="sibTrans" cxnId="{255B9B11-FEA0-40BA-8DF7-10195C55341C}">
      <dgm:prSet/>
      <dgm:spPr/>
      <dgm:t>
        <a:bodyPr/>
        <a:lstStyle/>
        <a:p>
          <a:endParaRPr lang="en-US"/>
        </a:p>
      </dgm:t>
    </dgm:pt>
    <dgm:pt modelId="{256ACB66-33CF-4A98-8D36-3C465E9FE972}">
      <dgm:prSet phldrT="[Text]"/>
      <dgm:spPr/>
      <dgm:t>
        <a:bodyPr/>
        <a:lstStyle/>
        <a:p>
          <a:r>
            <a:rPr lang="en-US" dirty="0" smtClean="0"/>
            <a:t>Improve student completion</a:t>
          </a:r>
          <a:endParaRPr lang="en-US" dirty="0"/>
        </a:p>
      </dgm:t>
    </dgm:pt>
    <dgm:pt modelId="{4DF938E1-251C-462B-AC8A-7A204B08A7AF}" type="parTrans" cxnId="{D9798DAF-AC15-41AB-8503-D652C6057FAB}">
      <dgm:prSet/>
      <dgm:spPr/>
      <dgm:t>
        <a:bodyPr/>
        <a:lstStyle/>
        <a:p>
          <a:endParaRPr lang="en-US"/>
        </a:p>
      </dgm:t>
    </dgm:pt>
    <dgm:pt modelId="{23758944-3D84-41AE-9E6F-AD24CA6BB190}" type="sibTrans" cxnId="{D9798DAF-AC15-41AB-8503-D652C6057FAB}">
      <dgm:prSet/>
      <dgm:spPr/>
      <dgm:t>
        <a:bodyPr/>
        <a:lstStyle/>
        <a:p>
          <a:endParaRPr lang="en-US"/>
        </a:p>
      </dgm:t>
    </dgm:pt>
    <dgm:pt modelId="{9429F731-435E-4646-9B0D-F034B6E7FE5C}">
      <dgm:prSet phldrT="[Text]"/>
      <dgm:spPr/>
      <dgm:t>
        <a:bodyPr/>
        <a:lstStyle/>
        <a:p>
          <a:r>
            <a:rPr lang="en-US" dirty="0" smtClean="0"/>
            <a:t>Institutionalize effective structures to reduce obligation gaps</a:t>
          </a:r>
          <a:endParaRPr lang="en-US" dirty="0"/>
        </a:p>
      </dgm:t>
    </dgm:pt>
    <dgm:pt modelId="{288CC1C7-A65D-445F-B69B-F399F6452D43}" type="parTrans" cxnId="{996B74E6-5CB5-4DF5-84D5-39E2ECC0B24C}">
      <dgm:prSet/>
      <dgm:spPr/>
      <dgm:t>
        <a:bodyPr/>
        <a:lstStyle/>
        <a:p>
          <a:endParaRPr lang="en-US"/>
        </a:p>
      </dgm:t>
    </dgm:pt>
    <dgm:pt modelId="{9D3F3DCB-2747-47DC-A4DD-CCA1732E94C2}" type="sibTrans" cxnId="{996B74E6-5CB5-4DF5-84D5-39E2ECC0B24C}">
      <dgm:prSet/>
      <dgm:spPr/>
      <dgm:t>
        <a:bodyPr/>
        <a:lstStyle/>
        <a:p>
          <a:endParaRPr lang="en-US"/>
        </a:p>
      </dgm:t>
    </dgm:pt>
    <dgm:pt modelId="{E4CD1447-E9AD-44D2-BB2B-29961DA0B852}">
      <dgm:prSet phldrT="[Text]"/>
      <dgm:spPr/>
      <dgm:t>
        <a:bodyPr/>
        <a:lstStyle/>
        <a:p>
          <a:r>
            <a:rPr lang="en-US" b="0" i="0" dirty="0" smtClean="0"/>
            <a:t>Implement professional learning plan</a:t>
          </a:r>
          <a:endParaRPr lang="en-US" dirty="0"/>
        </a:p>
      </dgm:t>
    </dgm:pt>
    <dgm:pt modelId="{981763B0-CCAA-43C3-82C0-708609DD12AB}" type="parTrans" cxnId="{4347D9F6-990D-4131-894E-D0E7F271A6CC}">
      <dgm:prSet/>
      <dgm:spPr/>
      <dgm:t>
        <a:bodyPr/>
        <a:lstStyle/>
        <a:p>
          <a:endParaRPr lang="en-US"/>
        </a:p>
      </dgm:t>
    </dgm:pt>
    <dgm:pt modelId="{EBA2CD8D-5E66-4598-867D-B784D7D1CBD6}" type="sibTrans" cxnId="{4347D9F6-990D-4131-894E-D0E7F271A6CC}">
      <dgm:prSet/>
      <dgm:spPr/>
      <dgm:t>
        <a:bodyPr/>
        <a:lstStyle/>
        <a:p>
          <a:endParaRPr lang="en-US"/>
        </a:p>
      </dgm:t>
    </dgm:pt>
    <dgm:pt modelId="{17A24862-4930-4745-953B-ABB77194C4E3}">
      <dgm:prSet phldrT="[Text]"/>
      <dgm:spPr/>
      <dgm:t>
        <a:bodyPr/>
        <a:lstStyle/>
        <a:p>
          <a:r>
            <a:rPr lang="en-US" dirty="0" smtClean="0"/>
            <a:t>Improve student completion</a:t>
          </a:r>
          <a:endParaRPr lang="en-US" dirty="0"/>
        </a:p>
      </dgm:t>
    </dgm:pt>
    <dgm:pt modelId="{D04ECD0A-3393-4D41-9058-B3CC99323D0D}" type="parTrans" cxnId="{DD91AD4F-A44E-42C2-91F6-5C168463DD32}">
      <dgm:prSet/>
      <dgm:spPr/>
      <dgm:t>
        <a:bodyPr/>
        <a:lstStyle/>
        <a:p>
          <a:endParaRPr lang="en-US"/>
        </a:p>
      </dgm:t>
    </dgm:pt>
    <dgm:pt modelId="{A9A41DA7-6641-4B3F-B4DF-F84B468F00D6}" type="sibTrans" cxnId="{DD91AD4F-A44E-42C2-91F6-5C168463DD32}">
      <dgm:prSet/>
      <dgm:spPr/>
      <dgm:t>
        <a:bodyPr/>
        <a:lstStyle/>
        <a:p>
          <a:endParaRPr lang="en-US"/>
        </a:p>
      </dgm:t>
    </dgm:pt>
    <dgm:pt modelId="{15867C4B-05B0-4076-BACB-D4DC64AB68E9}">
      <dgm:prSet phldrT="[Text]"/>
      <dgm:spPr/>
      <dgm:t>
        <a:bodyPr/>
        <a:lstStyle/>
        <a:p>
          <a:r>
            <a:rPr lang="en-US" dirty="0" smtClean="0"/>
            <a:t>K-12 &amp; Adult School partnerships; Partner with 4-year colleges &amp; universities</a:t>
          </a:r>
          <a:endParaRPr lang="en-US" dirty="0"/>
        </a:p>
      </dgm:t>
    </dgm:pt>
    <dgm:pt modelId="{4C045927-84E5-4FBF-B9B9-95BF6A0D88D1}" type="parTrans" cxnId="{B1AA099D-7470-4781-B639-ED4D1FD4B3DD}">
      <dgm:prSet/>
      <dgm:spPr/>
      <dgm:t>
        <a:bodyPr/>
        <a:lstStyle/>
        <a:p>
          <a:endParaRPr lang="en-US"/>
        </a:p>
      </dgm:t>
    </dgm:pt>
    <dgm:pt modelId="{FD63F346-65A4-4CFA-995D-87CEE374FC99}" type="sibTrans" cxnId="{B1AA099D-7470-4781-B639-ED4D1FD4B3DD}">
      <dgm:prSet/>
      <dgm:spPr/>
      <dgm:t>
        <a:bodyPr/>
        <a:lstStyle/>
        <a:p>
          <a:endParaRPr lang="en-US"/>
        </a:p>
      </dgm:t>
    </dgm:pt>
    <dgm:pt modelId="{681DAAD8-5030-41DE-94AA-3D5F2B6F2AE2}">
      <dgm:prSet phldrT="[Text]"/>
      <dgm:spPr/>
      <dgm:t>
        <a:bodyPr/>
        <a:lstStyle/>
        <a:p>
          <a:r>
            <a:rPr lang="en-US" b="0" i="0" dirty="0" smtClean="0"/>
            <a:t>Institutionalize effective structures to reduce obligation gaps</a:t>
          </a:r>
          <a:endParaRPr lang="en-US" dirty="0"/>
        </a:p>
      </dgm:t>
    </dgm:pt>
    <dgm:pt modelId="{C28948FA-E0E5-4930-905E-DA68ACED3D4C}" type="parTrans" cxnId="{678C50DD-E572-4C27-A6C9-A729A39EC86C}">
      <dgm:prSet/>
      <dgm:spPr/>
      <dgm:t>
        <a:bodyPr/>
        <a:lstStyle/>
        <a:p>
          <a:endParaRPr lang="en-US"/>
        </a:p>
      </dgm:t>
    </dgm:pt>
    <dgm:pt modelId="{69D23267-0415-4F6B-8C1C-2E9533EBF9E4}" type="sibTrans" cxnId="{678C50DD-E572-4C27-A6C9-A729A39EC86C}">
      <dgm:prSet/>
      <dgm:spPr/>
      <dgm:t>
        <a:bodyPr/>
        <a:lstStyle/>
        <a:p>
          <a:endParaRPr lang="en-US"/>
        </a:p>
      </dgm:t>
    </dgm:pt>
    <dgm:pt modelId="{7D74394E-AA13-4B53-B731-BE310F4563AB}">
      <dgm:prSet phldrT="[Text]"/>
      <dgm:spPr/>
      <dgm:t>
        <a:bodyPr/>
        <a:lstStyle/>
        <a:p>
          <a:r>
            <a:rPr lang="en-US" b="0" i="0" dirty="0" smtClean="0"/>
            <a:t>Create process for innovation</a:t>
          </a:r>
          <a:endParaRPr lang="en-US" dirty="0"/>
        </a:p>
      </dgm:t>
    </dgm:pt>
    <dgm:pt modelId="{14130EEC-3B60-48BA-9BCD-593E0C16B17F}" type="parTrans" cxnId="{60C60759-E9DF-41A5-8E9C-280E5F8F9DD7}">
      <dgm:prSet/>
      <dgm:spPr/>
      <dgm:t>
        <a:bodyPr/>
        <a:lstStyle/>
        <a:p>
          <a:endParaRPr lang="en-US"/>
        </a:p>
      </dgm:t>
    </dgm:pt>
    <dgm:pt modelId="{E5C0364D-5A22-48BA-B175-3816AD73BAB1}" type="sibTrans" cxnId="{60C60759-E9DF-41A5-8E9C-280E5F8F9DD7}">
      <dgm:prSet/>
      <dgm:spPr/>
      <dgm:t>
        <a:bodyPr/>
        <a:lstStyle/>
        <a:p>
          <a:endParaRPr lang="en-US"/>
        </a:p>
      </dgm:t>
    </dgm:pt>
    <dgm:pt modelId="{380D813A-DE0E-4ACC-AB21-CC6CCE2E48FA}">
      <dgm:prSet phldrT="[Text]"/>
      <dgm:spPr/>
      <dgm:t>
        <a:bodyPr/>
        <a:lstStyle/>
        <a:p>
          <a:r>
            <a:rPr lang="en-US" dirty="0" smtClean="0"/>
            <a:t>Connect students with Internships, </a:t>
          </a:r>
          <a:r>
            <a:rPr lang="en-US" dirty="0" err="1" smtClean="0"/>
            <a:t>etc</a:t>
          </a:r>
          <a:r>
            <a:rPr lang="en-US" dirty="0" smtClean="0"/>
            <a:t>; Build relationships with employers</a:t>
          </a:r>
          <a:endParaRPr lang="en-US" dirty="0"/>
        </a:p>
      </dgm:t>
    </dgm:pt>
    <dgm:pt modelId="{F4857C68-B5CE-4038-A2E8-A10A956D4A1E}" type="parTrans" cxnId="{FC906815-CCC8-4710-A1F8-BE9B89C2F52B}">
      <dgm:prSet/>
      <dgm:spPr/>
      <dgm:t>
        <a:bodyPr/>
        <a:lstStyle/>
        <a:p>
          <a:endParaRPr lang="en-US"/>
        </a:p>
      </dgm:t>
    </dgm:pt>
    <dgm:pt modelId="{18333547-A330-41BF-9827-D1B27164720F}" type="sibTrans" cxnId="{FC906815-CCC8-4710-A1F8-BE9B89C2F52B}">
      <dgm:prSet/>
      <dgm:spPr/>
      <dgm:t>
        <a:bodyPr/>
        <a:lstStyle/>
        <a:p>
          <a:endParaRPr lang="en-US"/>
        </a:p>
      </dgm:t>
    </dgm:pt>
    <dgm:pt modelId="{5928D5AA-2DC9-4FE5-90D5-BD61360488B4}" type="pres">
      <dgm:prSet presAssocID="{B2ED39F8-5584-484C-A85E-CA38DFF61CFA}" presName="Name0" presStyleCnt="0">
        <dgm:presLayoutVars>
          <dgm:dir/>
          <dgm:animLvl val="lvl"/>
          <dgm:resizeHandles val="exact"/>
        </dgm:presLayoutVars>
      </dgm:prSet>
      <dgm:spPr/>
      <dgm:t>
        <a:bodyPr/>
        <a:lstStyle/>
        <a:p>
          <a:endParaRPr lang="en-US"/>
        </a:p>
      </dgm:t>
    </dgm:pt>
    <dgm:pt modelId="{4E44A90A-E4D3-4ABE-A6E2-86E2B576F9BD}" type="pres">
      <dgm:prSet presAssocID="{7A5BBE2B-DF20-4E8D-8250-A00E544F18B0}" presName="linNode" presStyleCnt="0"/>
      <dgm:spPr/>
      <dgm:t>
        <a:bodyPr/>
        <a:lstStyle/>
        <a:p>
          <a:endParaRPr lang="en-US"/>
        </a:p>
      </dgm:t>
    </dgm:pt>
    <dgm:pt modelId="{FBDC630A-E68C-4B3B-ABBC-81D6C89A97D0}" type="pres">
      <dgm:prSet presAssocID="{7A5BBE2B-DF20-4E8D-8250-A00E544F18B0}" presName="parentText" presStyleLbl="node1" presStyleIdx="0" presStyleCnt="3">
        <dgm:presLayoutVars>
          <dgm:chMax val="1"/>
          <dgm:bulletEnabled val="1"/>
        </dgm:presLayoutVars>
      </dgm:prSet>
      <dgm:spPr/>
      <dgm:t>
        <a:bodyPr/>
        <a:lstStyle/>
        <a:p>
          <a:endParaRPr lang="en-US"/>
        </a:p>
      </dgm:t>
    </dgm:pt>
    <dgm:pt modelId="{F8D665A6-3C4C-494B-9BDA-119FD51FFA34}" type="pres">
      <dgm:prSet presAssocID="{7A5BBE2B-DF20-4E8D-8250-A00E544F18B0}" presName="descendantText" presStyleLbl="alignAccFollowNode1" presStyleIdx="0" presStyleCnt="3">
        <dgm:presLayoutVars>
          <dgm:bulletEnabled val="1"/>
        </dgm:presLayoutVars>
      </dgm:prSet>
      <dgm:spPr/>
      <dgm:t>
        <a:bodyPr/>
        <a:lstStyle/>
        <a:p>
          <a:endParaRPr lang="en-US"/>
        </a:p>
      </dgm:t>
    </dgm:pt>
    <dgm:pt modelId="{D9F0C9E2-943D-40F7-8862-545CDE45BB4C}" type="pres">
      <dgm:prSet presAssocID="{6C43B46B-4968-4DDD-A8AD-6CF7A7242391}" presName="sp" presStyleCnt="0"/>
      <dgm:spPr/>
      <dgm:t>
        <a:bodyPr/>
        <a:lstStyle/>
        <a:p>
          <a:endParaRPr lang="en-US"/>
        </a:p>
      </dgm:t>
    </dgm:pt>
    <dgm:pt modelId="{17D6960D-6CE4-4F96-914F-E5D3BB78B377}" type="pres">
      <dgm:prSet presAssocID="{6AB1E712-B2CB-4512-8B6D-49D4E3A68959}" presName="linNode" presStyleCnt="0"/>
      <dgm:spPr/>
      <dgm:t>
        <a:bodyPr/>
        <a:lstStyle/>
        <a:p>
          <a:endParaRPr lang="en-US"/>
        </a:p>
      </dgm:t>
    </dgm:pt>
    <dgm:pt modelId="{224D0C5F-CB9C-42CC-81FD-B054E9D2DADC}" type="pres">
      <dgm:prSet presAssocID="{6AB1E712-B2CB-4512-8B6D-49D4E3A68959}" presName="parentText" presStyleLbl="node1" presStyleIdx="1" presStyleCnt="3">
        <dgm:presLayoutVars>
          <dgm:chMax val="1"/>
          <dgm:bulletEnabled val="1"/>
        </dgm:presLayoutVars>
      </dgm:prSet>
      <dgm:spPr/>
      <dgm:t>
        <a:bodyPr/>
        <a:lstStyle/>
        <a:p>
          <a:endParaRPr lang="en-US"/>
        </a:p>
      </dgm:t>
    </dgm:pt>
    <dgm:pt modelId="{8EA32E8B-0EB3-4C5F-92FF-0C1F448770EA}" type="pres">
      <dgm:prSet presAssocID="{6AB1E712-B2CB-4512-8B6D-49D4E3A68959}" presName="descendantText" presStyleLbl="alignAccFollowNode1" presStyleIdx="1" presStyleCnt="3">
        <dgm:presLayoutVars>
          <dgm:bulletEnabled val="1"/>
        </dgm:presLayoutVars>
      </dgm:prSet>
      <dgm:spPr/>
      <dgm:t>
        <a:bodyPr/>
        <a:lstStyle/>
        <a:p>
          <a:endParaRPr lang="en-US"/>
        </a:p>
      </dgm:t>
    </dgm:pt>
    <dgm:pt modelId="{8BBF6ABA-7EAA-4892-8CE6-C5F58204CAA0}" type="pres">
      <dgm:prSet presAssocID="{8C90986D-7F28-4F48-B323-8250DA7CC4CF}" presName="sp" presStyleCnt="0"/>
      <dgm:spPr/>
      <dgm:t>
        <a:bodyPr/>
        <a:lstStyle/>
        <a:p>
          <a:endParaRPr lang="en-US"/>
        </a:p>
      </dgm:t>
    </dgm:pt>
    <dgm:pt modelId="{4DC9C3E6-A9A7-47D1-9F81-CF9C945D24D7}" type="pres">
      <dgm:prSet presAssocID="{8C3E2433-6992-4FF5-8BB4-F40885E80699}" presName="linNode" presStyleCnt="0"/>
      <dgm:spPr/>
      <dgm:t>
        <a:bodyPr/>
        <a:lstStyle/>
        <a:p>
          <a:endParaRPr lang="en-US"/>
        </a:p>
      </dgm:t>
    </dgm:pt>
    <dgm:pt modelId="{D8951C6E-08A4-4815-AFC1-0CD7B74E1DEF}" type="pres">
      <dgm:prSet presAssocID="{8C3E2433-6992-4FF5-8BB4-F40885E80699}" presName="parentText" presStyleLbl="node1" presStyleIdx="2" presStyleCnt="3">
        <dgm:presLayoutVars>
          <dgm:chMax val="1"/>
          <dgm:bulletEnabled val="1"/>
        </dgm:presLayoutVars>
      </dgm:prSet>
      <dgm:spPr/>
      <dgm:t>
        <a:bodyPr/>
        <a:lstStyle/>
        <a:p>
          <a:endParaRPr lang="en-US"/>
        </a:p>
      </dgm:t>
    </dgm:pt>
    <dgm:pt modelId="{49FF4B20-C543-4C90-810B-0A513909FD16}" type="pres">
      <dgm:prSet presAssocID="{8C3E2433-6992-4FF5-8BB4-F40885E80699}" presName="descendantText" presStyleLbl="alignAccFollowNode1" presStyleIdx="2" presStyleCnt="3">
        <dgm:presLayoutVars>
          <dgm:bulletEnabled val="1"/>
        </dgm:presLayoutVars>
      </dgm:prSet>
      <dgm:spPr/>
      <dgm:t>
        <a:bodyPr/>
        <a:lstStyle/>
        <a:p>
          <a:endParaRPr lang="en-US"/>
        </a:p>
      </dgm:t>
    </dgm:pt>
  </dgm:ptLst>
  <dgm:cxnLst>
    <dgm:cxn modelId="{6AFB9E4F-5D60-45E9-8E0A-7EC1732796C7}" type="presOf" srcId="{8C3E2433-6992-4FF5-8BB4-F40885E80699}" destId="{D8951C6E-08A4-4815-AFC1-0CD7B74E1DEF}" srcOrd="0" destOrd="0" presId="urn:microsoft.com/office/officeart/2005/8/layout/vList5"/>
    <dgm:cxn modelId="{996B74E6-5CB5-4DF5-84D5-39E2ECC0B24C}" srcId="{8C3E2433-6992-4FF5-8BB4-F40885E80699}" destId="{9429F731-435E-4646-9B0D-F034B6E7FE5C}" srcOrd="1" destOrd="0" parTransId="{288CC1C7-A65D-445F-B69B-F399F6452D43}" sibTransId="{9D3F3DCB-2747-47DC-A4DD-CCA1732E94C2}"/>
    <dgm:cxn modelId="{FFC0D2F4-1155-4FAA-9AE8-0B5B28CB0143}" type="presOf" srcId="{681DAAD8-5030-41DE-94AA-3D5F2B6F2AE2}" destId="{8EA32E8B-0EB3-4C5F-92FF-0C1F448770EA}" srcOrd="0" destOrd="5" presId="urn:microsoft.com/office/officeart/2005/8/layout/vList5"/>
    <dgm:cxn modelId="{6F8DF73D-8AE0-4A77-8447-ED34993C2D40}" srcId="{7A5BBE2B-DF20-4E8D-8250-A00E544F18B0}" destId="{568C5355-370A-49E5-977B-B373E6A570D8}" srcOrd="0" destOrd="0" parTransId="{1DEEF5EC-3953-4AA7-9330-56CA4902C7C9}" sibTransId="{27CB6870-2A6C-43D5-9102-ACA11007E65D}"/>
    <dgm:cxn modelId="{F72E2735-4D89-4442-9383-3FB66B1FE057}" type="presOf" srcId="{256ACB66-33CF-4A98-8D36-3C465E9FE972}" destId="{49FF4B20-C543-4C90-810B-0A513909FD16}" srcOrd="0" destOrd="0" presId="urn:microsoft.com/office/officeart/2005/8/layout/vList5"/>
    <dgm:cxn modelId="{D405F8B2-2313-4FC9-BA19-F51CC580F706}" type="presOf" srcId="{17A24862-4930-4745-953B-ABB77194C4E3}" destId="{8EA32E8B-0EB3-4C5F-92FF-0C1F448770EA}" srcOrd="0" destOrd="2" presId="urn:microsoft.com/office/officeart/2005/8/layout/vList5"/>
    <dgm:cxn modelId="{4EE4CF1D-9CAC-49CE-848C-1E9FEA76F765}" type="presOf" srcId="{B2ED39F8-5584-484C-A85E-CA38DFF61CFA}" destId="{5928D5AA-2DC9-4FE5-90D5-BD61360488B4}" srcOrd="0" destOrd="0" presId="urn:microsoft.com/office/officeart/2005/8/layout/vList5"/>
    <dgm:cxn modelId="{8554C602-A1C5-42BB-AE8A-E8A455E6194C}" type="presOf" srcId="{9429F731-435E-4646-9B0D-F034B6E7FE5C}" destId="{49FF4B20-C543-4C90-810B-0A513909FD16}" srcOrd="0" destOrd="1" presId="urn:microsoft.com/office/officeart/2005/8/layout/vList5"/>
    <dgm:cxn modelId="{255B9B11-FEA0-40BA-8DF7-10195C55341C}" srcId="{B2ED39F8-5584-484C-A85E-CA38DFF61CFA}" destId="{8C3E2433-6992-4FF5-8BB4-F40885E80699}" srcOrd="2" destOrd="0" parTransId="{4D766B01-D05B-49F8-9104-CBE6128E2C54}" sibTransId="{FF862E54-6E57-4B16-A3EA-B5936AA84F5F}"/>
    <dgm:cxn modelId="{D2781892-1FF0-44F3-9D28-257BC1D53330}" srcId="{7A5BBE2B-DF20-4E8D-8250-A00E544F18B0}" destId="{9A79E536-BFC7-411C-85CA-D73138C5863B}" srcOrd="1" destOrd="0" parTransId="{EC1AB788-DA26-4EF3-B3A1-5A0681B49FA9}" sibTransId="{CB0BB819-0F3A-4A20-B0AC-9389C5502A80}"/>
    <dgm:cxn modelId="{FC906815-CCC8-4710-A1F8-BE9B89C2F52B}" srcId="{6AB1E712-B2CB-4512-8B6D-49D4E3A68959}" destId="{380D813A-DE0E-4ACC-AB21-CC6CCE2E48FA}" srcOrd="4" destOrd="0" parTransId="{F4857C68-B5CE-4038-A2E8-A10A956D4A1E}" sibTransId="{18333547-A330-41BF-9827-D1B27164720F}"/>
    <dgm:cxn modelId="{D9798DAF-AC15-41AB-8503-D652C6057FAB}" srcId="{8C3E2433-6992-4FF5-8BB4-F40885E80699}" destId="{256ACB66-33CF-4A98-8D36-3C465E9FE972}" srcOrd="0" destOrd="0" parTransId="{4DF938E1-251C-462B-AC8A-7A204B08A7AF}" sibTransId="{23758944-3D84-41AE-9E6F-AD24CA6BB190}"/>
    <dgm:cxn modelId="{60C60759-E9DF-41A5-8E9C-280E5F8F9DD7}" srcId="{7A5BBE2B-DF20-4E8D-8250-A00E544F18B0}" destId="{7D74394E-AA13-4B53-B731-BE310F4563AB}" srcOrd="3" destOrd="0" parTransId="{14130EEC-3B60-48BA-9BCD-593E0C16B17F}" sibTransId="{E5C0364D-5A22-48BA-B175-3816AD73BAB1}"/>
    <dgm:cxn modelId="{385B7965-C82F-49E4-9F12-A85E423D3F27}" type="presOf" srcId="{7D74394E-AA13-4B53-B731-BE310F4563AB}" destId="{F8D665A6-3C4C-494B-9BDA-119FD51FFA34}" srcOrd="0" destOrd="3" presId="urn:microsoft.com/office/officeart/2005/8/layout/vList5"/>
    <dgm:cxn modelId="{81134FEB-DD84-4288-A580-1D4B9E7D898C}" type="presOf" srcId="{E4CD1447-E9AD-44D2-BB2B-29961DA0B852}" destId="{F8D665A6-3C4C-494B-9BDA-119FD51FFA34}" srcOrd="0" destOrd="2" presId="urn:microsoft.com/office/officeart/2005/8/layout/vList5"/>
    <dgm:cxn modelId="{3FD96E07-8190-4928-9E06-80B210DB5B71}" type="presOf" srcId="{380D813A-DE0E-4ACC-AB21-CC6CCE2E48FA}" destId="{8EA32E8B-0EB3-4C5F-92FF-0C1F448770EA}" srcOrd="0" destOrd="4" presId="urn:microsoft.com/office/officeart/2005/8/layout/vList5"/>
    <dgm:cxn modelId="{FA103871-CB29-4403-9C1F-56F0A1E8C49B}" type="presOf" srcId="{7A5BBE2B-DF20-4E8D-8250-A00E544F18B0}" destId="{FBDC630A-E68C-4B3B-ABBC-81D6C89A97D0}" srcOrd="0" destOrd="0" presId="urn:microsoft.com/office/officeart/2005/8/layout/vList5"/>
    <dgm:cxn modelId="{B1AA099D-7470-4781-B639-ED4D1FD4B3DD}" srcId="{6AB1E712-B2CB-4512-8B6D-49D4E3A68959}" destId="{15867C4B-05B0-4076-BACB-D4DC64AB68E9}" srcOrd="3" destOrd="0" parTransId="{4C045927-84E5-4FBF-B9B9-95BF6A0D88D1}" sibTransId="{FD63F346-65A4-4CFA-995D-87CEE374FC99}"/>
    <dgm:cxn modelId="{133D8B0F-B225-49DF-8FD0-A83E8C93690C}" srcId="{B2ED39F8-5584-484C-A85E-CA38DFF61CFA}" destId="{7A5BBE2B-DF20-4E8D-8250-A00E544F18B0}" srcOrd="0" destOrd="0" parTransId="{6D24CE05-704B-4B08-849C-9289059898E1}" sibTransId="{6C43B46B-4968-4DDD-A8AD-6CF7A7242391}"/>
    <dgm:cxn modelId="{DD91AD4F-A44E-42C2-91F6-5C168463DD32}" srcId="{6AB1E712-B2CB-4512-8B6D-49D4E3A68959}" destId="{17A24862-4930-4745-953B-ABB77194C4E3}" srcOrd="2" destOrd="0" parTransId="{D04ECD0A-3393-4D41-9058-B3CC99323D0D}" sibTransId="{A9A41DA7-6641-4B3F-B4DF-F84B468F00D6}"/>
    <dgm:cxn modelId="{AF036D21-7AB8-48FD-9A0F-1EF449CF3C55}" srcId="{B2ED39F8-5584-484C-A85E-CA38DFF61CFA}" destId="{6AB1E712-B2CB-4512-8B6D-49D4E3A68959}" srcOrd="1" destOrd="0" parTransId="{94DDB41C-F908-48D8-A780-658F9C2B4D94}" sibTransId="{8C90986D-7F28-4F48-B323-8250DA7CC4CF}"/>
    <dgm:cxn modelId="{CAE89E05-0C0C-4944-B51F-2308AFD45C6B}" type="presOf" srcId="{15867C4B-05B0-4076-BACB-D4DC64AB68E9}" destId="{8EA32E8B-0EB3-4C5F-92FF-0C1F448770EA}" srcOrd="0" destOrd="3" presId="urn:microsoft.com/office/officeart/2005/8/layout/vList5"/>
    <dgm:cxn modelId="{678C50DD-E572-4C27-A6C9-A729A39EC86C}" srcId="{6AB1E712-B2CB-4512-8B6D-49D4E3A68959}" destId="{681DAAD8-5030-41DE-94AA-3D5F2B6F2AE2}" srcOrd="5" destOrd="0" parTransId="{C28948FA-E0E5-4930-905E-DA68ACED3D4C}" sibTransId="{69D23267-0415-4F6B-8C1C-2E9533EBF9E4}"/>
    <dgm:cxn modelId="{4347D9F6-990D-4131-894E-D0E7F271A6CC}" srcId="{7A5BBE2B-DF20-4E8D-8250-A00E544F18B0}" destId="{E4CD1447-E9AD-44D2-BB2B-29961DA0B852}" srcOrd="2" destOrd="0" parTransId="{981763B0-CCAA-43C3-82C0-708609DD12AB}" sibTransId="{EBA2CD8D-5E66-4598-867D-B784D7D1CBD6}"/>
    <dgm:cxn modelId="{02E60E7F-5181-4C41-9E74-C97B0968ACAF}" type="presOf" srcId="{9A79E536-BFC7-411C-85CA-D73138C5863B}" destId="{F8D665A6-3C4C-494B-9BDA-119FD51FFA34}" srcOrd="0" destOrd="1" presId="urn:microsoft.com/office/officeart/2005/8/layout/vList5"/>
    <dgm:cxn modelId="{138A0C03-08D1-4B7D-BDE6-478EBFE37091}" type="presOf" srcId="{568C5355-370A-49E5-977B-B373E6A570D8}" destId="{F8D665A6-3C4C-494B-9BDA-119FD51FFA34}" srcOrd="0" destOrd="0" presId="urn:microsoft.com/office/officeart/2005/8/layout/vList5"/>
    <dgm:cxn modelId="{F310254D-A3CE-43D8-B192-46BD48160FAA}" type="presOf" srcId="{2897B012-8FA3-4075-99CF-FD732C61839C}" destId="{8EA32E8B-0EB3-4C5F-92FF-0C1F448770EA}" srcOrd="0" destOrd="0" presId="urn:microsoft.com/office/officeart/2005/8/layout/vList5"/>
    <dgm:cxn modelId="{CECFF5EE-BA5D-4F7E-AB27-1E704F335E0C}" srcId="{6AB1E712-B2CB-4512-8B6D-49D4E3A68959}" destId="{BC1927B9-9939-42A1-BDBF-25CA1860458B}" srcOrd="1" destOrd="0" parTransId="{380BCC2B-92FF-44A5-A94A-B7957E2C202A}" sibTransId="{07D68B8B-D739-4C3D-9E8D-A46FB7D7AC93}"/>
    <dgm:cxn modelId="{4A264426-667B-4885-9B57-E04B17E54D4A}" srcId="{6AB1E712-B2CB-4512-8B6D-49D4E3A68959}" destId="{2897B012-8FA3-4075-99CF-FD732C61839C}" srcOrd="0" destOrd="0" parTransId="{791DE447-DAC4-4926-A382-1960ED4A2C97}" sibTransId="{D48E467A-EEA3-4E8E-8BF7-CA82E71A2F68}"/>
    <dgm:cxn modelId="{442CE415-E801-44F6-AD68-20C18181E414}" type="presOf" srcId="{6AB1E712-B2CB-4512-8B6D-49D4E3A68959}" destId="{224D0C5F-CB9C-42CC-81FD-B054E9D2DADC}" srcOrd="0" destOrd="0" presId="urn:microsoft.com/office/officeart/2005/8/layout/vList5"/>
    <dgm:cxn modelId="{9AC94CB3-5601-4343-B14B-97E83CB1B19D}" type="presOf" srcId="{BC1927B9-9939-42A1-BDBF-25CA1860458B}" destId="{8EA32E8B-0EB3-4C5F-92FF-0C1F448770EA}" srcOrd="0" destOrd="1" presId="urn:microsoft.com/office/officeart/2005/8/layout/vList5"/>
    <dgm:cxn modelId="{B159B0BB-BD5B-4FDF-AC86-94269842E0DA}" type="presParOf" srcId="{5928D5AA-2DC9-4FE5-90D5-BD61360488B4}" destId="{4E44A90A-E4D3-4ABE-A6E2-86E2B576F9BD}" srcOrd="0" destOrd="0" presId="urn:microsoft.com/office/officeart/2005/8/layout/vList5"/>
    <dgm:cxn modelId="{5DD19344-1735-4E1F-95E1-43881AEF944A}" type="presParOf" srcId="{4E44A90A-E4D3-4ABE-A6E2-86E2B576F9BD}" destId="{FBDC630A-E68C-4B3B-ABBC-81D6C89A97D0}" srcOrd="0" destOrd="0" presId="urn:microsoft.com/office/officeart/2005/8/layout/vList5"/>
    <dgm:cxn modelId="{B50979E0-F99C-4974-B092-D12D36735884}" type="presParOf" srcId="{4E44A90A-E4D3-4ABE-A6E2-86E2B576F9BD}" destId="{F8D665A6-3C4C-494B-9BDA-119FD51FFA34}" srcOrd="1" destOrd="0" presId="urn:microsoft.com/office/officeart/2005/8/layout/vList5"/>
    <dgm:cxn modelId="{1BCC8DE3-433C-4722-9A7F-F12F4B9147BF}" type="presParOf" srcId="{5928D5AA-2DC9-4FE5-90D5-BD61360488B4}" destId="{D9F0C9E2-943D-40F7-8862-545CDE45BB4C}" srcOrd="1" destOrd="0" presId="urn:microsoft.com/office/officeart/2005/8/layout/vList5"/>
    <dgm:cxn modelId="{2AA2D4A8-266A-4373-805F-385FAE5FF7CE}" type="presParOf" srcId="{5928D5AA-2DC9-4FE5-90D5-BD61360488B4}" destId="{17D6960D-6CE4-4F96-914F-E5D3BB78B377}" srcOrd="2" destOrd="0" presId="urn:microsoft.com/office/officeart/2005/8/layout/vList5"/>
    <dgm:cxn modelId="{BA1F9B78-203B-4EC6-82E0-06BF526B2775}" type="presParOf" srcId="{17D6960D-6CE4-4F96-914F-E5D3BB78B377}" destId="{224D0C5F-CB9C-42CC-81FD-B054E9D2DADC}" srcOrd="0" destOrd="0" presId="urn:microsoft.com/office/officeart/2005/8/layout/vList5"/>
    <dgm:cxn modelId="{24E0C84D-F74A-467F-ACB4-E2A2FC2DC94C}" type="presParOf" srcId="{17D6960D-6CE4-4F96-914F-E5D3BB78B377}" destId="{8EA32E8B-0EB3-4C5F-92FF-0C1F448770EA}" srcOrd="1" destOrd="0" presId="urn:microsoft.com/office/officeart/2005/8/layout/vList5"/>
    <dgm:cxn modelId="{507CA1B7-455B-46B7-98A7-1AEA2CD237A2}" type="presParOf" srcId="{5928D5AA-2DC9-4FE5-90D5-BD61360488B4}" destId="{8BBF6ABA-7EAA-4892-8CE6-C5F58204CAA0}" srcOrd="3" destOrd="0" presId="urn:microsoft.com/office/officeart/2005/8/layout/vList5"/>
    <dgm:cxn modelId="{CBA55A8E-7834-4A5C-B199-B71F29E3E360}" type="presParOf" srcId="{5928D5AA-2DC9-4FE5-90D5-BD61360488B4}" destId="{4DC9C3E6-A9A7-47D1-9F81-CF9C945D24D7}" srcOrd="4" destOrd="0" presId="urn:microsoft.com/office/officeart/2005/8/layout/vList5"/>
    <dgm:cxn modelId="{74DA816F-BE64-4D49-97D7-6364C60C9582}" type="presParOf" srcId="{4DC9C3E6-A9A7-47D1-9F81-CF9C945D24D7}" destId="{D8951C6E-08A4-4815-AFC1-0CD7B74E1DEF}" srcOrd="0" destOrd="0" presId="urn:microsoft.com/office/officeart/2005/8/layout/vList5"/>
    <dgm:cxn modelId="{8F886F4C-D495-426E-97F0-6255E54B5C28}" type="presParOf" srcId="{4DC9C3E6-A9A7-47D1-9F81-CF9C945D24D7}" destId="{49FF4B20-C543-4C90-810B-0A513909FD1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D665A6-3C4C-494B-9BDA-119FD51FFA34}">
      <dsp:nvSpPr>
        <dsp:cNvPr id="0" name=""/>
        <dsp:cNvSpPr/>
      </dsp:nvSpPr>
      <dsp:spPr>
        <a:xfrm rot="5400000">
          <a:off x="7073925" y="-2762269"/>
          <a:ext cx="1446978" cy="7338743"/>
        </a:xfrm>
        <a:prstGeom prst="round2Same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b="0" i="0" kern="1200" dirty="0" smtClean="0"/>
            <a:t>Promote a climate of inclusivity</a:t>
          </a:r>
          <a:endParaRPr lang="en-US" sz="1300" kern="1200" dirty="0"/>
        </a:p>
        <a:p>
          <a:pPr marL="114300" lvl="1" indent="-114300" algn="l" defTabSz="577850">
            <a:lnSpc>
              <a:spcPct val="90000"/>
            </a:lnSpc>
            <a:spcBef>
              <a:spcPct val="0"/>
            </a:spcBef>
            <a:spcAft>
              <a:spcPct val="15000"/>
            </a:spcAft>
            <a:buChar char="••"/>
          </a:pPr>
          <a:r>
            <a:rPr lang="en-US" sz="1300" b="0" i="0" kern="1200" dirty="0" smtClean="0"/>
            <a:t>Institutionalize effective structures to reduce obligation gaps</a:t>
          </a:r>
          <a:endParaRPr lang="en-US" sz="1300" kern="1200" dirty="0"/>
        </a:p>
        <a:p>
          <a:pPr marL="114300" lvl="1" indent="-114300" algn="l" defTabSz="577850">
            <a:lnSpc>
              <a:spcPct val="90000"/>
            </a:lnSpc>
            <a:spcBef>
              <a:spcPct val="0"/>
            </a:spcBef>
            <a:spcAft>
              <a:spcPct val="15000"/>
            </a:spcAft>
            <a:buChar char="••"/>
          </a:pPr>
          <a:r>
            <a:rPr lang="en-US" sz="1300" b="0" i="0" kern="1200" dirty="0" smtClean="0"/>
            <a:t>Implement professional learning plan</a:t>
          </a:r>
          <a:endParaRPr lang="en-US" sz="1300" kern="1200" dirty="0"/>
        </a:p>
        <a:p>
          <a:pPr marL="114300" lvl="1" indent="-114300" algn="l" defTabSz="577850">
            <a:lnSpc>
              <a:spcPct val="90000"/>
            </a:lnSpc>
            <a:spcBef>
              <a:spcPct val="0"/>
            </a:spcBef>
            <a:spcAft>
              <a:spcPct val="15000"/>
            </a:spcAft>
            <a:buChar char="••"/>
          </a:pPr>
          <a:r>
            <a:rPr lang="en-US" sz="1300" b="0" i="0" kern="1200" dirty="0" smtClean="0"/>
            <a:t>Create process for innovation</a:t>
          </a:r>
          <a:endParaRPr lang="en-US" sz="1300" kern="1200" dirty="0"/>
        </a:p>
      </dsp:txBody>
      <dsp:txXfrm rot="-5400000">
        <a:off x="4128043" y="254249"/>
        <a:ext cx="7268107" cy="1305706"/>
      </dsp:txXfrm>
    </dsp:sp>
    <dsp:sp modelId="{FBDC630A-E68C-4B3B-ABBC-81D6C89A97D0}">
      <dsp:nvSpPr>
        <dsp:cNvPr id="0" name=""/>
        <dsp:cNvSpPr/>
      </dsp:nvSpPr>
      <dsp:spPr>
        <a:xfrm>
          <a:off x="0" y="2740"/>
          <a:ext cx="4128042" cy="180872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US" sz="2200" kern="1200" dirty="0" smtClean="0"/>
            <a:t>Improve our internal policies and processes</a:t>
          </a:r>
          <a:endParaRPr lang="en-US" sz="2200" kern="1200" dirty="0"/>
        </a:p>
      </dsp:txBody>
      <dsp:txXfrm>
        <a:off x="88295" y="91035"/>
        <a:ext cx="3951452" cy="1632133"/>
      </dsp:txXfrm>
    </dsp:sp>
    <dsp:sp modelId="{8EA32E8B-0EB3-4C5F-92FF-0C1F448770EA}">
      <dsp:nvSpPr>
        <dsp:cNvPr id="0" name=""/>
        <dsp:cNvSpPr/>
      </dsp:nvSpPr>
      <dsp:spPr>
        <a:xfrm rot="5400000">
          <a:off x="7073925" y="-863109"/>
          <a:ext cx="1446978" cy="7338743"/>
        </a:xfrm>
        <a:prstGeom prst="round2SameRect">
          <a:avLst/>
        </a:prstGeom>
        <a:solidFill>
          <a:schemeClr val="accent5">
            <a:tint val="40000"/>
            <a:alpha val="90000"/>
            <a:hueOff val="-3695877"/>
            <a:satOff val="-6408"/>
            <a:lumOff val="-644"/>
            <a:alphaOff val="0"/>
          </a:schemeClr>
        </a:solidFill>
        <a:ln w="12700" cap="flat" cmpd="sng" algn="ctr">
          <a:solidFill>
            <a:schemeClr val="accent5">
              <a:tint val="40000"/>
              <a:alpha val="90000"/>
              <a:hueOff val="-3695877"/>
              <a:satOff val="-6408"/>
              <a:lumOff val="-64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smtClean="0"/>
            <a:t>Implement Guided Pathways</a:t>
          </a:r>
          <a:endParaRPr lang="en-US" sz="1300" kern="1200" dirty="0"/>
        </a:p>
        <a:p>
          <a:pPr marL="114300" lvl="1" indent="-114300" algn="l" defTabSz="577850">
            <a:lnSpc>
              <a:spcPct val="90000"/>
            </a:lnSpc>
            <a:spcBef>
              <a:spcPct val="0"/>
            </a:spcBef>
            <a:spcAft>
              <a:spcPct val="15000"/>
            </a:spcAft>
            <a:buChar char="••"/>
          </a:pPr>
          <a:r>
            <a:rPr lang="en-US" sz="1300" kern="1200" dirty="0" smtClean="0"/>
            <a:t>Develop clear pathways</a:t>
          </a:r>
          <a:endParaRPr lang="en-US" sz="1300" kern="1200" dirty="0"/>
        </a:p>
        <a:p>
          <a:pPr marL="114300" lvl="1" indent="-114300" algn="l" defTabSz="577850">
            <a:lnSpc>
              <a:spcPct val="90000"/>
            </a:lnSpc>
            <a:spcBef>
              <a:spcPct val="0"/>
            </a:spcBef>
            <a:spcAft>
              <a:spcPct val="15000"/>
            </a:spcAft>
            <a:buChar char="••"/>
          </a:pPr>
          <a:r>
            <a:rPr lang="en-US" sz="1300" kern="1200" dirty="0" smtClean="0"/>
            <a:t>Improve student completion</a:t>
          </a:r>
          <a:endParaRPr lang="en-US" sz="1300" kern="1200" dirty="0"/>
        </a:p>
        <a:p>
          <a:pPr marL="114300" lvl="1" indent="-114300" algn="l" defTabSz="577850">
            <a:lnSpc>
              <a:spcPct val="90000"/>
            </a:lnSpc>
            <a:spcBef>
              <a:spcPct val="0"/>
            </a:spcBef>
            <a:spcAft>
              <a:spcPct val="15000"/>
            </a:spcAft>
            <a:buChar char="••"/>
          </a:pPr>
          <a:r>
            <a:rPr lang="en-US" sz="1300" kern="1200" dirty="0" smtClean="0"/>
            <a:t>K-12 &amp; Adult School partnerships; Partner with 4-year colleges &amp; universities</a:t>
          </a:r>
          <a:endParaRPr lang="en-US" sz="1300" kern="1200" dirty="0"/>
        </a:p>
        <a:p>
          <a:pPr marL="114300" lvl="1" indent="-114300" algn="l" defTabSz="577850">
            <a:lnSpc>
              <a:spcPct val="90000"/>
            </a:lnSpc>
            <a:spcBef>
              <a:spcPct val="0"/>
            </a:spcBef>
            <a:spcAft>
              <a:spcPct val="15000"/>
            </a:spcAft>
            <a:buChar char="••"/>
          </a:pPr>
          <a:r>
            <a:rPr lang="en-US" sz="1300" kern="1200" dirty="0" smtClean="0"/>
            <a:t>Connect students with Internships, </a:t>
          </a:r>
          <a:r>
            <a:rPr lang="en-US" sz="1300" kern="1200" dirty="0" err="1" smtClean="0"/>
            <a:t>etc</a:t>
          </a:r>
          <a:r>
            <a:rPr lang="en-US" sz="1300" kern="1200" dirty="0" smtClean="0"/>
            <a:t>; Build relationships with employers</a:t>
          </a:r>
          <a:endParaRPr lang="en-US" sz="1300" kern="1200" dirty="0"/>
        </a:p>
        <a:p>
          <a:pPr marL="114300" lvl="1" indent="-114300" algn="l" defTabSz="577850">
            <a:lnSpc>
              <a:spcPct val="90000"/>
            </a:lnSpc>
            <a:spcBef>
              <a:spcPct val="0"/>
            </a:spcBef>
            <a:spcAft>
              <a:spcPct val="15000"/>
            </a:spcAft>
            <a:buChar char="••"/>
          </a:pPr>
          <a:r>
            <a:rPr lang="en-US" sz="1300" b="0" i="0" kern="1200" dirty="0" smtClean="0"/>
            <a:t>Institutionalize effective structures to reduce obligation gaps</a:t>
          </a:r>
          <a:endParaRPr lang="en-US" sz="1300" kern="1200" dirty="0"/>
        </a:p>
      </dsp:txBody>
      <dsp:txXfrm rot="-5400000">
        <a:off x="4128043" y="2153409"/>
        <a:ext cx="7268107" cy="1305706"/>
      </dsp:txXfrm>
    </dsp:sp>
    <dsp:sp modelId="{224D0C5F-CB9C-42CC-81FD-B054E9D2DADC}">
      <dsp:nvSpPr>
        <dsp:cNvPr id="0" name=""/>
        <dsp:cNvSpPr/>
      </dsp:nvSpPr>
      <dsp:spPr>
        <a:xfrm>
          <a:off x="0" y="1901900"/>
          <a:ext cx="4128042" cy="1808723"/>
        </a:xfrm>
        <a:prstGeom prst="roundRect">
          <a:avLst/>
        </a:prstGeom>
        <a:solidFill>
          <a:schemeClr val="accent5">
            <a:hueOff val="-3676672"/>
            <a:satOff val="-511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US" sz="2200" kern="1200" dirty="0" smtClean="0"/>
            <a:t>Fully implement all aspects of Guided Pathways</a:t>
          </a:r>
          <a:endParaRPr lang="en-US" sz="2200" kern="1200" dirty="0"/>
        </a:p>
      </dsp:txBody>
      <dsp:txXfrm>
        <a:off x="88295" y="1990195"/>
        <a:ext cx="3951452" cy="1632133"/>
      </dsp:txXfrm>
    </dsp:sp>
    <dsp:sp modelId="{49FF4B20-C543-4C90-810B-0A513909FD16}">
      <dsp:nvSpPr>
        <dsp:cNvPr id="0" name=""/>
        <dsp:cNvSpPr/>
      </dsp:nvSpPr>
      <dsp:spPr>
        <a:xfrm rot="5400000">
          <a:off x="7073925" y="1036050"/>
          <a:ext cx="1446978" cy="7338743"/>
        </a:xfrm>
        <a:prstGeom prst="round2SameRect">
          <a:avLst/>
        </a:prstGeom>
        <a:solidFill>
          <a:schemeClr val="accent5">
            <a:tint val="40000"/>
            <a:alpha val="90000"/>
            <a:hueOff val="-7391755"/>
            <a:satOff val="-12816"/>
            <a:lumOff val="-1289"/>
            <a:alphaOff val="0"/>
          </a:schemeClr>
        </a:solidFill>
        <a:ln w="12700" cap="flat" cmpd="sng" algn="ctr">
          <a:solidFill>
            <a:schemeClr val="accent5">
              <a:tint val="40000"/>
              <a:alpha val="90000"/>
              <a:hueOff val="-7391755"/>
              <a:satOff val="-12816"/>
              <a:lumOff val="-128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smtClean="0"/>
            <a:t>Improve student completion</a:t>
          </a:r>
          <a:endParaRPr lang="en-US" sz="1300" kern="1200" dirty="0"/>
        </a:p>
        <a:p>
          <a:pPr marL="114300" lvl="1" indent="-114300" algn="l" defTabSz="577850">
            <a:lnSpc>
              <a:spcPct val="90000"/>
            </a:lnSpc>
            <a:spcBef>
              <a:spcPct val="0"/>
            </a:spcBef>
            <a:spcAft>
              <a:spcPct val="15000"/>
            </a:spcAft>
            <a:buChar char="••"/>
          </a:pPr>
          <a:r>
            <a:rPr lang="en-US" sz="1300" kern="1200" dirty="0" smtClean="0"/>
            <a:t>Institutionalize effective structures to reduce obligation gaps</a:t>
          </a:r>
          <a:endParaRPr lang="en-US" sz="1300" kern="1200" dirty="0"/>
        </a:p>
      </dsp:txBody>
      <dsp:txXfrm rot="-5400000">
        <a:off x="4128043" y="4052568"/>
        <a:ext cx="7268107" cy="1305706"/>
      </dsp:txXfrm>
    </dsp:sp>
    <dsp:sp modelId="{D8951C6E-08A4-4815-AFC1-0CD7B74E1DEF}">
      <dsp:nvSpPr>
        <dsp:cNvPr id="0" name=""/>
        <dsp:cNvSpPr/>
      </dsp:nvSpPr>
      <dsp:spPr>
        <a:xfrm>
          <a:off x="0" y="3801059"/>
          <a:ext cx="4128042" cy="1808723"/>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US" sz="2200" kern="1200" dirty="0" smtClean="0"/>
            <a:t>Focus on key aspects of strategic enrollment management to enhance equity in access and completion</a:t>
          </a:r>
          <a:endParaRPr lang="en-US" sz="2200" kern="1200" dirty="0"/>
        </a:p>
      </dsp:txBody>
      <dsp:txXfrm>
        <a:off x="88295" y="3889354"/>
        <a:ext cx="3951452" cy="1632133"/>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088E8EA-5AA1-4D01-93D6-D6FB05C77577}" type="datetimeFigureOut">
              <a:rPr lang="en-US" smtClean="0"/>
              <a:t>8/30/2021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2544122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88E8EA-5AA1-4D01-93D6-D6FB05C77577}" type="datetimeFigureOut">
              <a:rPr lang="en-US" smtClean="0"/>
              <a:t>8/30/2021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3320284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88E8EA-5AA1-4D01-93D6-D6FB05C77577}" type="datetimeFigureOut">
              <a:rPr lang="en-US" smtClean="0"/>
              <a:t>8/30/2021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1171446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88E8EA-5AA1-4D01-93D6-D6FB05C77577}" type="datetimeFigureOut">
              <a:rPr lang="en-US" smtClean="0"/>
              <a:t>8/30/2021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2186977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088E8EA-5AA1-4D01-93D6-D6FB05C77577}" type="datetimeFigureOut">
              <a:rPr lang="en-US" smtClean="0"/>
              <a:t>8/30/2021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3142660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88E8EA-5AA1-4D01-93D6-D6FB05C77577}" type="datetimeFigureOut">
              <a:rPr lang="en-US" smtClean="0"/>
              <a:t>8/30/2021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2984788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88E8EA-5AA1-4D01-93D6-D6FB05C77577}" type="datetimeFigureOut">
              <a:rPr lang="en-US" smtClean="0"/>
              <a:t>8/30/2021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1026162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88E8EA-5AA1-4D01-93D6-D6FB05C77577}" type="datetimeFigureOut">
              <a:rPr lang="en-US" smtClean="0"/>
              <a:t>8/30/2021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3232404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88E8EA-5AA1-4D01-93D6-D6FB05C77577}" type="datetimeFigureOut">
              <a:rPr lang="en-US" smtClean="0"/>
              <a:t>8/30/2021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741530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088E8EA-5AA1-4D01-93D6-D6FB05C77577}" type="datetimeFigureOut">
              <a:rPr lang="en-US" smtClean="0"/>
              <a:t>8/30/2021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3776556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088E8EA-5AA1-4D01-93D6-D6FB05C77577}" type="datetimeFigureOut">
              <a:rPr lang="en-US" smtClean="0"/>
              <a:t>8/30/2021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448818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88E8EA-5AA1-4D01-93D6-D6FB05C77577}" type="datetimeFigureOut">
              <a:rPr lang="en-US" smtClean="0"/>
              <a:t>8/30/2021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E6337A-1214-4F64-B2A8-3C4404D9A6A5}" type="slidenum">
              <a:rPr lang="en-US" smtClean="0"/>
              <a:t>‹#›</a:t>
            </a:fld>
            <a:endParaRPr lang="en-US"/>
          </a:p>
        </p:txBody>
      </p:sp>
    </p:spTree>
    <p:extLst>
      <p:ext uri="{BB962C8B-B14F-4D97-AF65-F5344CB8AC3E}">
        <p14:creationId xmlns:p14="http://schemas.microsoft.com/office/powerpoint/2010/main" val="1531771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canadacollege.edu/plans/leadership-retreat.php"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Annual (operational) Plan for </a:t>
            </a:r>
            <a:r>
              <a:rPr lang="en-US" dirty="0" smtClean="0"/>
              <a:t>2021-22</a:t>
            </a:r>
            <a:endParaRPr lang="en-US" dirty="0"/>
          </a:p>
        </p:txBody>
      </p:sp>
      <p:sp>
        <p:nvSpPr>
          <p:cNvPr id="5" name="Text Placeholder 4"/>
          <p:cNvSpPr>
            <a:spLocks noGrp="1"/>
          </p:cNvSpPr>
          <p:nvPr>
            <p:ph type="body" idx="1"/>
          </p:nvPr>
        </p:nvSpPr>
        <p:spPr/>
        <p:txBody>
          <a:bodyPr/>
          <a:lstStyle/>
          <a:p>
            <a:r>
              <a:rPr lang="en-US" dirty="0" smtClean="0"/>
              <a:t>Presented to PBC on September 2, 2021</a:t>
            </a: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7561" y="1159727"/>
            <a:ext cx="3261257" cy="1464489"/>
          </a:xfrm>
          <a:prstGeom prst="rect">
            <a:avLst/>
          </a:prstGeom>
        </p:spPr>
      </p:pic>
    </p:spTree>
    <p:extLst>
      <p:ext uri="{BB962C8B-B14F-4D97-AF65-F5344CB8AC3E}">
        <p14:creationId xmlns:p14="http://schemas.microsoft.com/office/powerpoint/2010/main" val="17358002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368959654"/>
              </p:ext>
            </p:extLst>
          </p:nvPr>
        </p:nvGraphicFramePr>
        <p:xfrm>
          <a:off x="784793" y="1240915"/>
          <a:ext cx="10447889" cy="3823970"/>
        </p:xfrm>
        <a:graphic>
          <a:graphicData uri="http://schemas.openxmlformats.org/drawingml/2006/table">
            <a:tbl>
              <a:tblPr/>
              <a:tblGrid>
                <a:gridCol w="7289800">
                  <a:extLst>
                    <a:ext uri="{9D8B030D-6E8A-4147-A177-3AD203B41FA5}">
                      <a16:colId xmlns:a16="http://schemas.microsoft.com/office/drawing/2014/main" val="1236705086"/>
                    </a:ext>
                  </a:extLst>
                </a:gridCol>
                <a:gridCol w="203200">
                  <a:extLst>
                    <a:ext uri="{9D8B030D-6E8A-4147-A177-3AD203B41FA5}">
                      <a16:colId xmlns:a16="http://schemas.microsoft.com/office/drawing/2014/main" val="2638350729"/>
                    </a:ext>
                  </a:extLst>
                </a:gridCol>
                <a:gridCol w="1655479">
                  <a:extLst>
                    <a:ext uri="{9D8B030D-6E8A-4147-A177-3AD203B41FA5}">
                      <a16:colId xmlns:a16="http://schemas.microsoft.com/office/drawing/2014/main" val="2908142558"/>
                    </a:ext>
                  </a:extLst>
                </a:gridCol>
                <a:gridCol w="1299410">
                  <a:extLst>
                    <a:ext uri="{9D8B030D-6E8A-4147-A177-3AD203B41FA5}">
                      <a16:colId xmlns:a16="http://schemas.microsoft.com/office/drawing/2014/main" val="3453617305"/>
                    </a:ext>
                  </a:extLst>
                </a:gridCol>
              </a:tblGrid>
              <a:tr h="533400">
                <a:tc>
                  <a:txBody>
                    <a:bodyPr/>
                    <a:lstStyle/>
                    <a:p>
                      <a:pPr algn="l" fontAlgn="ctr"/>
                      <a:r>
                        <a:rPr lang="en-US" sz="2400" b="0" i="0" u="none" strike="noStrike">
                          <a:solidFill>
                            <a:srgbClr val="000000"/>
                          </a:solidFill>
                          <a:effectLst/>
                          <a:latin typeface="Calibri" panose="020F0502020204030204" pitchFamily="34" charset="0"/>
                        </a:rPr>
                        <a:t>Equity &amp; Antiracism:  Strategic Enrollment Management</a:t>
                      </a:r>
                    </a:p>
                  </a:txBody>
                  <a:tcPr marL="6350" marR="6350" marT="6350" marB="0" anchor="ctr">
                    <a:lnL>
                      <a:noFill/>
                    </a:lnL>
                    <a:lnR>
                      <a:noFill/>
                    </a:lnR>
                    <a:lnT>
                      <a:noFill/>
                    </a:lnT>
                    <a:lnB>
                      <a:noFill/>
                    </a:lnB>
                    <a:solidFill>
                      <a:srgbClr val="E7E6E6"/>
                    </a:solidFill>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2000" b="0" i="0" u="none" strike="noStrike" dirty="0">
                          <a:solidFill>
                            <a:srgbClr val="000000"/>
                          </a:solidFill>
                          <a:effectLst/>
                          <a:latin typeface="Calibri" panose="020F0502020204030204" pitchFamily="34" charset="0"/>
                        </a:rPr>
                        <a:t>Administrative Lead</a:t>
                      </a:r>
                    </a:p>
                  </a:txBody>
                  <a:tcPr marL="6350" marR="6350" marT="6350" marB="0" anchor="ctr">
                    <a:lnL>
                      <a:noFill/>
                    </a:lnL>
                    <a:lnR>
                      <a:noFill/>
                    </a:lnR>
                    <a:lnT>
                      <a:noFill/>
                    </a:lnT>
                    <a:lnB>
                      <a:noFill/>
                    </a:lnB>
                    <a:solidFill>
                      <a:srgbClr val="E7E6E6"/>
                    </a:solidFill>
                  </a:tcPr>
                </a:tc>
                <a:tc>
                  <a:txBody>
                    <a:bodyPr/>
                    <a:lstStyle/>
                    <a:p>
                      <a:pPr algn="ctr" fontAlgn="ctr"/>
                      <a:r>
                        <a:rPr lang="en-US" sz="2000" b="0" i="0" u="none" strike="noStrike" dirty="0">
                          <a:solidFill>
                            <a:srgbClr val="000000"/>
                          </a:solidFill>
                          <a:effectLst/>
                          <a:latin typeface="Calibri" panose="020F0502020204030204" pitchFamily="34" charset="0"/>
                        </a:rPr>
                        <a:t>Council/ Committee</a:t>
                      </a:r>
                    </a:p>
                  </a:txBody>
                  <a:tcPr marL="6350" marR="6350" marT="6350" marB="0" anchor="ctr">
                    <a:lnL>
                      <a:noFill/>
                    </a:lnL>
                    <a:lnR>
                      <a:noFill/>
                    </a:lnR>
                    <a:lnT>
                      <a:noFill/>
                    </a:lnT>
                    <a:lnB>
                      <a:noFill/>
                    </a:lnB>
                    <a:solidFill>
                      <a:srgbClr val="E7E6E6"/>
                    </a:solidFill>
                  </a:tcPr>
                </a:tc>
                <a:extLst>
                  <a:ext uri="{0D108BD9-81ED-4DB2-BD59-A6C34878D82A}">
                    <a16:rowId xmlns:a16="http://schemas.microsoft.com/office/drawing/2014/main" val="1711888648"/>
                  </a:ext>
                </a:extLst>
              </a:tr>
              <a:tr h="95250">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704986576"/>
                  </a:ext>
                </a:extLst>
              </a:tr>
              <a:tr h="552450">
                <a:tc>
                  <a:txBody>
                    <a:bodyPr/>
                    <a:lstStyle/>
                    <a:p>
                      <a:pPr algn="l" fontAlgn="b"/>
                      <a:r>
                        <a:rPr lang="en-US" sz="1600" b="1" i="0" u="none" strike="noStrike">
                          <a:solidFill>
                            <a:srgbClr val="000000"/>
                          </a:solidFill>
                          <a:effectLst/>
                          <a:latin typeface="Calibri" panose="020F0502020204030204" pitchFamily="34" charset="0"/>
                        </a:rPr>
                        <a:t>PRIORITY ACTION 1: </a:t>
                      </a:r>
                      <a:r>
                        <a:rPr lang="en-US" sz="1600" b="0" i="0" u="none" strike="noStrike">
                          <a:solidFill>
                            <a:srgbClr val="000000"/>
                          </a:solidFill>
                          <a:effectLst/>
                          <a:latin typeface="Calibri" panose="020F0502020204030204" pitchFamily="34" charset="0"/>
                        </a:rPr>
                        <a:t>Create a student-first course schedule that creates course taking options and flexibility (and reduces course conflicts so that students can get the courses they need). Explore course modality choices; explore moving to two, 8-week sessions per term rather than one, long 17.5 week term).</a:t>
                      </a: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1600" b="0" i="0" u="none" strike="noStrike">
                          <a:solidFill>
                            <a:srgbClr val="000000"/>
                          </a:solidFill>
                          <a:effectLst/>
                          <a:latin typeface="Calibri" panose="020F0502020204030204" pitchFamily="34" charset="0"/>
                        </a:rPr>
                        <a:t>Robinson</a:t>
                      </a:r>
                    </a:p>
                  </a:txBody>
                  <a:tcPr marL="6350" marR="6350" marT="6350" marB="0" anchor="ctr">
                    <a:lnL>
                      <a:noFill/>
                    </a:lnL>
                    <a:lnR>
                      <a:noFill/>
                    </a:lnR>
                    <a:lnT>
                      <a:noFill/>
                    </a:lnT>
                    <a:lnB>
                      <a:noFill/>
                    </a:lnB>
                  </a:tcPr>
                </a:tc>
                <a:tc>
                  <a:txBody>
                    <a:bodyPr/>
                    <a:lstStyle/>
                    <a:p>
                      <a:pPr algn="ctr" fontAlgn="ctr"/>
                      <a:r>
                        <a:rPr lang="en-US" sz="1600" b="0" i="0" u="none" strike="noStrike">
                          <a:solidFill>
                            <a:srgbClr val="000000"/>
                          </a:solidFill>
                          <a:effectLst/>
                          <a:latin typeface="Calibri" panose="020F0502020204030204" pitchFamily="34" charset="0"/>
                        </a:rPr>
                        <a:t>iDeans  + ?</a:t>
                      </a:r>
                    </a:p>
                  </a:txBody>
                  <a:tcPr marL="6350" marR="6350" marT="6350" marB="0" anchor="ctr">
                    <a:lnL>
                      <a:noFill/>
                    </a:lnL>
                    <a:lnR>
                      <a:noFill/>
                    </a:lnR>
                    <a:lnT>
                      <a:noFill/>
                    </a:lnT>
                    <a:lnB>
                      <a:noFill/>
                    </a:lnB>
                  </a:tcPr>
                </a:tc>
                <a:extLst>
                  <a:ext uri="{0D108BD9-81ED-4DB2-BD59-A6C34878D82A}">
                    <a16:rowId xmlns:a16="http://schemas.microsoft.com/office/drawing/2014/main" val="3548197855"/>
                  </a:ext>
                </a:extLst>
              </a:tr>
              <a:tr h="95250">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4280864348"/>
                  </a:ext>
                </a:extLst>
              </a:tr>
              <a:tr h="368300">
                <a:tc>
                  <a:txBody>
                    <a:bodyPr/>
                    <a:lstStyle/>
                    <a:p>
                      <a:pPr algn="l" fontAlgn="b"/>
                      <a:r>
                        <a:rPr lang="en-US" sz="1600" b="1" i="0" u="none" strike="noStrike">
                          <a:solidFill>
                            <a:srgbClr val="000000"/>
                          </a:solidFill>
                          <a:effectLst/>
                          <a:latin typeface="Calibri" panose="020F0502020204030204" pitchFamily="34" charset="0"/>
                        </a:rPr>
                        <a:t>PRIORITY ACTION 2: </a:t>
                      </a:r>
                      <a:r>
                        <a:rPr lang="en-US" sz="1600" b="0" i="0" u="none" strike="noStrike">
                          <a:solidFill>
                            <a:srgbClr val="000000"/>
                          </a:solidFill>
                          <a:effectLst/>
                          <a:latin typeface="Calibri" panose="020F0502020204030204" pitchFamily="34" charset="0"/>
                        </a:rPr>
                        <a:t>Create more degree and certificate programs available nights, weekends, and 100% online/hyflex for cohorts of students who we support like we do College for Working Adults students </a:t>
                      </a: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1600" b="0" i="0" u="none" strike="noStrike">
                          <a:solidFill>
                            <a:srgbClr val="000000"/>
                          </a:solidFill>
                          <a:effectLst/>
                          <a:latin typeface="Calibri" panose="020F0502020204030204" pitchFamily="34" charset="0"/>
                        </a:rPr>
                        <a:t>Robinson</a:t>
                      </a:r>
                    </a:p>
                  </a:txBody>
                  <a:tcPr marL="6350" marR="6350" marT="6350" marB="0" anchor="ctr">
                    <a:lnL>
                      <a:noFill/>
                    </a:lnL>
                    <a:lnR>
                      <a:noFill/>
                    </a:lnR>
                    <a:lnT>
                      <a:noFill/>
                    </a:lnT>
                    <a:lnB>
                      <a:noFill/>
                    </a:lnB>
                  </a:tcPr>
                </a:tc>
                <a:tc>
                  <a:txBody>
                    <a:bodyPr/>
                    <a:lstStyle/>
                    <a:p>
                      <a:pPr algn="ctr" fontAlgn="ctr"/>
                      <a:r>
                        <a:rPr lang="en-US" sz="1600" b="0" i="0" u="none" strike="noStrike">
                          <a:solidFill>
                            <a:srgbClr val="000000"/>
                          </a:solidFill>
                          <a:effectLst/>
                          <a:latin typeface="Calibri" panose="020F0502020204030204" pitchFamily="34" charset="0"/>
                        </a:rPr>
                        <a:t>iDeans  + ?</a:t>
                      </a:r>
                    </a:p>
                  </a:txBody>
                  <a:tcPr marL="6350" marR="6350" marT="6350" marB="0" anchor="ctr">
                    <a:lnL>
                      <a:noFill/>
                    </a:lnL>
                    <a:lnR>
                      <a:noFill/>
                    </a:lnR>
                    <a:lnT>
                      <a:noFill/>
                    </a:lnT>
                    <a:lnB>
                      <a:noFill/>
                    </a:lnB>
                  </a:tcPr>
                </a:tc>
                <a:extLst>
                  <a:ext uri="{0D108BD9-81ED-4DB2-BD59-A6C34878D82A}">
                    <a16:rowId xmlns:a16="http://schemas.microsoft.com/office/drawing/2014/main" val="417574183"/>
                  </a:ext>
                </a:extLst>
              </a:tr>
              <a:tr h="95250">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2619974774"/>
                  </a:ext>
                </a:extLst>
              </a:tr>
              <a:tr h="368300">
                <a:tc>
                  <a:txBody>
                    <a:bodyPr/>
                    <a:lstStyle/>
                    <a:p>
                      <a:pPr algn="l" fontAlgn="b"/>
                      <a:r>
                        <a:rPr lang="en-US" sz="1600" b="1" i="0" u="none" strike="noStrike">
                          <a:solidFill>
                            <a:srgbClr val="000000"/>
                          </a:solidFill>
                          <a:effectLst/>
                          <a:latin typeface="Calibri" panose="020F0502020204030204" pitchFamily="34" charset="0"/>
                        </a:rPr>
                        <a:t>PRIORITY ACTION 3</a:t>
                      </a:r>
                      <a:r>
                        <a:rPr lang="en-US" sz="1600" b="0" i="0" u="none" strike="noStrike">
                          <a:solidFill>
                            <a:srgbClr val="000000"/>
                          </a:solidFill>
                          <a:effectLst/>
                          <a:latin typeface="Calibri" panose="020F0502020204030204" pitchFamily="34" charset="0"/>
                        </a:rPr>
                        <a:t>: Bolster our ability to increase the number of our home campus students who receive Pell grants.  (We have about 2500 CCPG B students (2500 low income students) yet only 800 receive Pell grants).</a:t>
                      </a: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1600" b="0" i="0" u="none" strike="noStrike">
                          <a:solidFill>
                            <a:srgbClr val="000000"/>
                          </a:solidFill>
                          <a:effectLst/>
                          <a:latin typeface="Calibri" panose="020F0502020204030204" pitchFamily="34" charset="0"/>
                        </a:rPr>
                        <a:t>Pérez</a:t>
                      </a:r>
                    </a:p>
                  </a:txBody>
                  <a:tcPr marL="6350" marR="6350" marT="6350" marB="0" anchor="ctr">
                    <a:lnL>
                      <a:noFill/>
                    </a:lnL>
                    <a:lnR>
                      <a:noFill/>
                    </a:lnR>
                    <a:lnT>
                      <a:noFill/>
                    </a:lnT>
                    <a:lnB>
                      <a:noFill/>
                    </a:lnB>
                  </a:tcPr>
                </a:tc>
                <a:tc>
                  <a:txBody>
                    <a:bodyPr/>
                    <a:lstStyle/>
                    <a:p>
                      <a:pPr algn="ctr" fontAlgn="ctr"/>
                      <a:r>
                        <a:rPr lang="en-US" sz="1600" b="0" i="0" u="none" strike="noStrike" dirty="0">
                          <a:solidFill>
                            <a:srgbClr val="000000"/>
                          </a:solidFill>
                          <a:effectLst/>
                          <a:latin typeface="Calibri" panose="020F0502020204030204" pitchFamily="34" charset="0"/>
                        </a:rPr>
                        <a:t>SSPC</a:t>
                      </a:r>
                    </a:p>
                  </a:txBody>
                  <a:tcPr marL="6350" marR="6350" marT="6350" marB="0" anchor="ctr">
                    <a:lnL>
                      <a:noFill/>
                    </a:lnL>
                    <a:lnR>
                      <a:noFill/>
                    </a:lnR>
                    <a:lnT>
                      <a:noFill/>
                    </a:lnT>
                    <a:lnB>
                      <a:noFill/>
                    </a:lnB>
                  </a:tcPr>
                </a:tc>
                <a:extLst>
                  <a:ext uri="{0D108BD9-81ED-4DB2-BD59-A6C34878D82A}">
                    <a16:rowId xmlns:a16="http://schemas.microsoft.com/office/drawing/2014/main" val="2400176627"/>
                  </a:ext>
                </a:extLst>
              </a:tr>
            </a:tbl>
          </a:graphicData>
        </a:graphic>
      </p:graphicFrame>
    </p:spTree>
    <p:extLst>
      <p:ext uri="{BB962C8B-B14F-4D97-AF65-F5344CB8AC3E}">
        <p14:creationId xmlns:p14="http://schemas.microsoft.com/office/powerpoint/2010/main" val="3703383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8740562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College Annual Plan</a:t>
            </a:r>
            <a:endParaRPr lang="en-US" dirty="0"/>
          </a:p>
        </p:txBody>
      </p:sp>
      <p:sp>
        <p:nvSpPr>
          <p:cNvPr id="3" name="Content Placeholder 2"/>
          <p:cNvSpPr>
            <a:spLocks noGrp="1"/>
          </p:cNvSpPr>
          <p:nvPr>
            <p:ph idx="1"/>
          </p:nvPr>
        </p:nvSpPr>
        <p:spPr/>
        <p:txBody>
          <a:bodyPr/>
          <a:lstStyle/>
          <a:p>
            <a:r>
              <a:rPr lang="en-US" dirty="0" smtClean="0"/>
              <a:t>Sets forth the activities to be implemented in one year to support the achievement of the five-year goals articulated in the Education Master Plan, which are in support of achieving the College Mission.</a:t>
            </a:r>
          </a:p>
          <a:p>
            <a:r>
              <a:rPr lang="en-US" dirty="0" smtClean="0"/>
              <a:t>Is a synthesis of objectives, strategic initiatives, and activities of other college plans, grant deliverables, and recent mandates from the State Chancellor’s Office.</a:t>
            </a:r>
          </a:p>
          <a:p>
            <a:pPr marL="0" indent="0">
              <a:buNone/>
            </a:pPr>
            <a:endParaRPr lang="en-US" dirty="0" smtClean="0"/>
          </a:p>
        </p:txBody>
      </p:sp>
    </p:spTree>
    <p:extLst>
      <p:ext uri="{BB962C8B-B14F-4D97-AF65-F5344CB8AC3E}">
        <p14:creationId xmlns:p14="http://schemas.microsoft.com/office/powerpoint/2010/main" val="33182712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61595" y="856446"/>
            <a:ext cx="1857675" cy="5216893"/>
          </a:xfrm>
          <a:prstGeom prst="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D306E47-65FC-034A-8737-E1EE8A1A3212}"/>
              </a:ext>
            </a:extLst>
          </p:cNvPr>
          <p:cNvSpPr/>
          <p:nvPr/>
        </p:nvSpPr>
        <p:spPr>
          <a:xfrm>
            <a:off x="962528" y="1255459"/>
            <a:ext cx="9154510" cy="735726"/>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rPr>
              <a:t>Education Master Plan: 2017-2022</a:t>
            </a:r>
          </a:p>
        </p:txBody>
      </p:sp>
      <p:cxnSp>
        <p:nvCxnSpPr>
          <p:cNvPr id="12" name="Straight Connector 11">
            <a:extLst>
              <a:ext uri="{FF2B5EF4-FFF2-40B4-BE49-F238E27FC236}">
                <a16:creationId xmlns:a16="http://schemas.microsoft.com/office/drawing/2014/main" id="{DFFEA069-0333-AE41-B74A-01DE1AE87920}"/>
              </a:ext>
            </a:extLst>
          </p:cNvPr>
          <p:cNvCxnSpPr/>
          <p:nvPr/>
        </p:nvCxnSpPr>
        <p:spPr>
          <a:xfrm>
            <a:off x="3771168" y="1989688"/>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A0E5E8E-1FE5-D64A-B57C-DE5A73111C39}"/>
              </a:ext>
            </a:extLst>
          </p:cNvPr>
          <p:cNvCxnSpPr/>
          <p:nvPr/>
        </p:nvCxnSpPr>
        <p:spPr>
          <a:xfrm>
            <a:off x="5375884" y="2001968"/>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F11EA6F-BB42-714A-9FE9-1181B4937291}"/>
              </a:ext>
            </a:extLst>
          </p:cNvPr>
          <p:cNvCxnSpPr/>
          <p:nvPr/>
        </p:nvCxnSpPr>
        <p:spPr>
          <a:xfrm>
            <a:off x="6998896" y="2003754"/>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8DA8941-2EED-D440-94F7-29E737FB3289}"/>
              </a:ext>
            </a:extLst>
          </p:cNvPr>
          <p:cNvCxnSpPr/>
          <p:nvPr/>
        </p:nvCxnSpPr>
        <p:spPr>
          <a:xfrm>
            <a:off x="8542486" y="2017405"/>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3A9D6403-F006-7D4C-A14F-4744D44F4255}"/>
              </a:ext>
            </a:extLst>
          </p:cNvPr>
          <p:cNvSpPr txBox="1"/>
          <p:nvPr/>
        </p:nvSpPr>
        <p:spPr>
          <a:xfrm>
            <a:off x="5831109" y="2004295"/>
            <a:ext cx="957313" cy="646331"/>
          </a:xfrm>
          <a:prstGeom prst="rect">
            <a:avLst/>
          </a:prstGeom>
          <a:noFill/>
        </p:spPr>
        <p:txBody>
          <a:bodyPr wrap="none" rtlCol="0">
            <a:spAutoFit/>
          </a:bodyPr>
          <a:lstStyle/>
          <a:p>
            <a:pPr algn="ctr"/>
            <a:r>
              <a:rPr lang="en-US" i="1" dirty="0"/>
              <a:t>Year 3</a:t>
            </a:r>
          </a:p>
          <a:p>
            <a:pPr algn="ctr"/>
            <a:r>
              <a:rPr lang="en-US" dirty="0"/>
              <a:t>2019-20</a:t>
            </a:r>
          </a:p>
        </p:txBody>
      </p:sp>
      <p:sp>
        <p:nvSpPr>
          <p:cNvPr id="21" name="TextBox 20">
            <a:extLst>
              <a:ext uri="{FF2B5EF4-FFF2-40B4-BE49-F238E27FC236}">
                <a16:creationId xmlns:a16="http://schemas.microsoft.com/office/drawing/2014/main" id="{D65EFEF3-FAE6-7845-817F-E05D07C8D212}"/>
              </a:ext>
            </a:extLst>
          </p:cNvPr>
          <p:cNvSpPr txBox="1"/>
          <p:nvPr/>
        </p:nvSpPr>
        <p:spPr>
          <a:xfrm>
            <a:off x="7398065" y="1987928"/>
            <a:ext cx="957313" cy="646331"/>
          </a:xfrm>
          <a:prstGeom prst="rect">
            <a:avLst/>
          </a:prstGeom>
          <a:noFill/>
        </p:spPr>
        <p:txBody>
          <a:bodyPr wrap="none" rtlCol="0">
            <a:spAutoFit/>
          </a:bodyPr>
          <a:lstStyle/>
          <a:p>
            <a:pPr algn="ctr"/>
            <a:r>
              <a:rPr lang="en-US" i="1" dirty="0"/>
              <a:t>Year 4</a:t>
            </a:r>
          </a:p>
          <a:p>
            <a:pPr algn="ctr"/>
            <a:r>
              <a:rPr lang="en-US" i="1" dirty="0"/>
              <a:t>2020-21</a:t>
            </a:r>
          </a:p>
        </p:txBody>
      </p:sp>
      <p:sp>
        <p:nvSpPr>
          <p:cNvPr id="22" name="TextBox 21">
            <a:extLst>
              <a:ext uri="{FF2B5EF4-FFF2-40B4-BE49-F238E27FC236}">
                <a16:creationId xmlns:a16="http://schemas.microsoft.com/office/drawing/2014/main" id="{2A999BBD-23DD-A747-8EAE-7D7293E68970}"/>
              </a:ext>
            </a:extLst>
          </p:cNvPr>
          <p:cNvSpPr txBox="1"/>
          <p:nvPr/>
        </p:nvSpPr>
        <p:spPr>
          <a:xfrm>
            <a:off x="8917833" y="1976146"/>
            <a:ext cx="957313" cy="646331"/>
          </a:xfrm>
          <a:prstGeom prst="rect">
            <a:avLst/>
          </a:prstGeom>
          <a:noFill/>
        </p:spPr>
        <p:txBody>
          <a:bodyPr wrap="none" rtlCol="0">
            <a:spAutoFit/>
          </a:bodyPr>
          <a:lstStyle/>
          <a:p>
            <a:pPr algn="ctr"/>
            <a:r>
              <a:rPr lang="en-US" i="1" dirty="0"/>
              <a:t>Year 5</a:t>
            </a:r>
          </a:p>
          <a:p>
            <a:pPr algn="ctr"/>
            <a:r>
              <a:rPr lang="en-US" i="1" dirty="0"/>
              <a:t>2021-22</a:t>
            </a:r>
          </a:p>
        </p:txBody>
      </p:sp>
      <p:cxnSp>
        <p:nvCxnSpPr>
          <p:cNvPr id="25" name="Straight Connector 24">
            <a:extLst>
              <a:ext uri="{FF2B5EF4-FFF2-40B4-BE49-F238E27FC236}">
                <a16:creationId xmlns:a16="http://schemas.microsoft.com/office/drawing/2014/main" id="{4A2F55C5-1EF2-1F4D-BA1A-98DE1C8A4565}"/>
              </a:ext>
            </a:extLst>
          </p:cNvPr>
          <p:cNvCxnSpPr/>
          <p:nvPr/>
        </p:nvCxnSpPr>
        <p:spPr>
          <a:xfrm>
            <a:off x="10117038" y="1991185"/>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36AD4B8F-9DD7-0A4E-921F-4F02B327F1E0}"/>
              </a:ext>
            </a:extLst>
          </p:cNvPr>
          <p:cNvSpPr txBox="1"/>
          <p:nvPr/>
        </p:nvSpPr>
        <p:spPr>
          <a:xfrm>
            <a:off x="10369265" y="3141728"/>
            <a:ext cx="957313" cy="646331"/>
          </a:xfrm>
          <a:prstGeom prst="rect">
            <a:avLst/>
          </a:prstGeom>
          <a:noFill/>
        </p:spPr>
        <p:txBody>
          <a:bodyPr wrap="none" rtlCol="0">
            <a:spAutoFit/>
          </a:bodyPr>
          <a:lstStyle/>
          <a:p>
            <a:pPr algn="ctr"/>
            <a:r>
              <a:rPr lang="en-US" i="1" dirty="0"/>
              <a:t>Year 3</a:t>
            </a:r>
          </a:p>
          <a:p>
            <a:pPr algn="ctr"/>
            <a:r>
              <a:rPr lang="en-US" dirty="0"/>
              <a:t>2022-23</a:t>
            </a:r>
          </a:p>
        </p:txBody>
      </p:sp>
      <p:sp>
        <p:nvSpPr>
          <p:cNvPr id="28" name="TextBox 27">
            <a:extLst>
              <a:ext uri="{FF2B5EF4-FFF2-40B4-BE49-F238E27FC236}">
                <a16:creationId xmlns:a16="http://schemas.microsoft.com/office/drawing/2014/main" id="{5CB95896-5FD3-BD4C-B206-BB4E698FE794}"/>
              </a:ext>
            </a:extLst>
          </p:cNvPr>
          <p:cNvSpPr txBox="1"/>
          <p:nvPr/>
        </p:nvSpPr>
        <p:spPr>
          <a:xfrm>
            <a:off x="7373867" y="3186234"/>
            <a:ext cx="957313" cy="646331"/>
          </a:xfrm>
          <a:prstGeom prst="rect">
            <a:avLst/>
          </a:prstGeom>
          <a:noFill/>
        </p:spPr>
        <p:txBody>
          <a:bodyPr wrap="none" rtlCol="0">
            <a:spAutoFit/>
          </a:bodyPr>
          <a:lstStyle/>
          <a:p>
            <a:pPr algn="ctr"/>
            <a:r>
              <a:rPr lang="en-US" dirty="0"/>
              <a:t>Year 1</a:t>
            </a:r>
          </a:p>
          <a:p>
            <a:pPr algn="ctr"/>
            <a:r>
              <a:rPr lang="en-US" dirty="0"/>
              <a:t>2020-21</a:t>
            </a:r>
          </a:p>
        </p:txBody>
      </p:sp>
      <p:sp>
        <p:nvSpPr>
          <p:cNvPr id="29" name="TextBox 28">
            <a:extLst>
              <a:ext uri="{FF2B5EF4-FFF2-40B4-BE49-F238E27FC236}">
                <a16:creationId xmlns:a16="http://schemas.microsoft.com/office/drawing/2014/main" id="{8328F971-5953-FA48-9906-87333039BB95}"/>
              </a:ext>
            </a:extLst>
          </p:cNvPr>
          <p:cNvSpPr txBox="1"/>
          <p:nvPr/>
        </p:nvSpPr>
        <p:spPr>
          <a:xfrm>
            <a:off x="8937372" y="3165532"/>
            <a:ext cx="957313" cy="646331"/>
          </a:xfrm>
          <a:prstGeom prst="rect">
            <a:avLst/>
          </a:prstGeom>
          <a:noFill/>
        </p:spPr>
        <p:txBody>
          <a:bodyPr wrap="none" rtlCol="0">
            <a:spAutoFit/>
          </a:bodyPr>
          <a:lstStyle/>
          <a:p>
            <a:pPr algn="ctr"/>
            <a:r>
              <a:rPr lang="en-US" dirty="0"/>
              <a:t>Year 2</a:t>
            </a:r>
          </a:p>
          <a:p>
            <a:pPr algn="ctr"/>
            <a:r>
              <a:rPr lang="en-US" dirty="0"/>
              <a:t>2021-22</a:t>
            </a:r>
          </a:p>
        </p:txBody>
      </p:sp>
      <p:cxnSp>
        <p:nvCxnSpPr>
          <p:cNvPr id="36" name="Straight Connector 35">
            <a:extLst>
              <a:ext uri="{FF2B5EF4-FFF2-40B4-BE49-F238E27FC236}">
                <a16:creationId xmlns:a16="http://schemas.microsoft.com/office/drawing/2014/main" id="{DACA73E4-2844-E445-B1C1-AFD4D6EA10AF}"/>
              </a:ext>
            </a:extLst>
          </p:cNvPr>
          <p:cNvCxnSpPr/>
          <p:nvPr/>
        </p:nvCxnSpPr>
        <p:spPr>
          <a:xfrm>
            <a:off x="7012416" y="3190173"/>
            <a:ext cx="0" cy="684502"/>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3702BA0B-2E2F-7B45-8AA2-2A7F82A93CDD}"/>
              </a:ext>
            </a:extLst>
          </p:cNvPr>
          <p:cNvCxnSpPr/>
          <p:nvPr/>
        </p:nvCxnSpPr>
        <p:spPr>
          <a:xfrm>
            <a:off x="8545112" y="3180253"/>
            <a:ext cx="14421" cy="694422"/>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3A67C46-C05E-0E4D-9F93-B596E41DE5A9}"/>
              </a:ext>
            </a:extLst>
          </p:cNvPr>
          <p:cNvCxnSpPr/>
          <p:nvPr/>
        </p:nvCxnSpPr>
        <p:spPr>
          <a:xfrm>
            <a:off x="10134104" y="3191753"/>
            <a:ext cx="6808" cy="682922"/>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FD66F787-8CAE-DB4A-B0AC-1317A9389F26}"/>
              </a:ext>
            </a:extLst>
          </p:cNvPr>
          <p:cNvSpPr txBox="1"/>
          <p:nvPr/>
        </p:nvSpPr>
        <p:spPr>
          <a:xfrm>
            <a:off x="4226393" y="1975747"/>
            <a:ext cx="957313" cy="646331"/>
          </a:xfrm>
          <a:prstGeom prst="rect">
            <a:avLst/>
          </a:prstGeom>
          <a:noFill/>
        </p:spPr>
        <p:txBody>
          <a:bodyPr wrap="none" rtlCol="0">
            <a:spAutoFit/>
          </a:bodyPr>
          <a:lstStyle/>
          <a:p>
            <a:pPr algn="ctr"/>
            <a:r>
              <a:rPr lang="en-US" i="1" dirty="0"/>
              <a:t>Year 2</a:t>
            </a:r>
          </a:p>
          <a:p>
            <a:pPr algn="ctr"/>
            <a:r>
              <a:rPr lang="en-US" i="1" dirty="0"/>
              <a:t>2018-19</a:t>
            </a:r>
          </a:p>
        </p:txBody>
      </p:sp>
      <p:cxnSp>
        <p:nvCxnSpPr>
          <p:cNvPr id="56" name="Straight Connector 55">
            <a:extLst>
              <a:ext uri="{FF2B5EF4-FFF2-40B4-BE49-F238E27FC236}">
                <a16:creationId xmlns:a16="http://schemas.microsoft.com/office/drawing/2014/main" id="{85BB82FB-A48F-154D-A261-04D3667883C5}"/>
              </a:ext>
            </a:extLst>
          </p:cNvPr>
          <p:cNvCxnSpPr/>
          <p:nvPr/>
        </p:nvCxnSpPr>
        <p:spPr>
          <a:xfrm>
            <a:off x="2263851" y="2003754"/>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5E76B050-3785-7549-9D7A-3F75417B61AA}"/>
              </a:ext>
            </a:extLst>
          </p:cNvPr>
          <p:cNvSpPr txBox="1"/>
          <p:nvPr/>
        </p:nvSpPr>
        <p:spPr>
          <a:xfrm>
            <a:off x="2717157" y="1962760"/>
            <a:ext cx="957313" cy="646331"/>
          </a:xfrm>
          <a:prstGeom prst="rect">
            <a:avLst/>
          </a:prstGeom>
          <a:noFill/>
        </p:spPr>
        <p:txBody>
          <a:bodyPr wrap="none" rtlCol="0">
            <a:spAutoFit/>
          </a:bodyPr>
          <a:lstStyle/>
          <a:p>
            <a:pPr algn="ctr"/>
            <a:r>
              <a:rPr lang="en-US" i="1" dirty="0"/>
              <a:t>Year 1</a:t>
            </a:r>
          </a:p>
          <a:p>
            <a:pPr algn="ctr"/>
            <a:r>
              <a:rPr lang="en-US" dirty="0"/>
              <a:t>2017-18</a:t>
            </a:r>
          </a:p>
        </p:txBody>
      </p:sp>
      <p:sp>
        <p:nvSpPr>
          <p:cNvPr id="64" name="TextBox 63">
            <a:extLst>
              <a:ext uri="{FF2B5EF4-FFF2-40B4-BE49-F238E27FC236}">
                <a16:creationId xmlns:a16="http://schemas.microsoft.com/office/drawing/2014/main" id="{5D65581B-91ED-F942-AA29-BD847B521F2D}"/>
              </a:ext>
            </a:extLst>
          </p:cNvPr>
          <p:cNvSpPr txBox="1"/>
          <p:nvPr/>
        </p:nvSpPr>
        <p:spPr>
          <a:xfrm>
            <a:off x="10262585" y="3368244"/>
            <a:ext cx="237566" cy="369332"/>
          </a:xfrm>
          <a:prstGeom prst="rect">
            <a:avLst/>
          </a:prstGeom>
          <a:noFill/>
        </p:spPr>
        <p:txBody>
          <a:bodyPr wrap="none" rtlCol="0">
            <a:spAutoFit/>
          </a:bodyPr>
          <a:lstStyle/>
          <a:p>
            <a:r>
              <a:rPr lang="en-US" dirty="0"/>
              <a:t> </a:t>
            </a:r>
          </a:p>
        </p:txBody>
      </p:sp>
      <p:sp>
        <p:nvSpPr>
          <p:cNvPr id="76" name="TextBox 75">
            <a:extLst>
              <a:ext uri="{FF2B5EF4-FFF2-40B4-BE49-F238E27FC236}">
                <a16:creationId xmlns:a16="http://schemas.microsoft.com/office/drawing/2014/main" id="{57FFEE49-6B62-9B4C-A757-66D2A2BFDA6C}"/>
              </a:ext>
            </a:extLst>
          </p:cNvPr>
          <p:cNvSpPr txBox="1"/>
          <p:nvPr/>
        </p:nvSpPr>
        <p:spPr>
          <a:xfrm>
            <a:off x="10569824" y="2670048"/>
            <a:ext cx="290464" cy="369332"/>
          </a:xfrm>
          <a:prstGeom prst="rect">
            <a:avLst/>
          </a:prstGeom>
          <a:noFill/>
        </p:spPr>
        <p:txBody>
          <a:bodyPr wrap="none" rtlCol="0">
            <a:spAutoFit/>
          </a:bodyPr>
          <a:lstStyle/>
          <a:p>
            <a:r>
              <a:rPr lang="en-US" dirty="0"/>
              <a:t>  </a:t>
            </a:r>
          </a:p>
        </p:txBody>
      </p:sp>
      <p:cxnSp>
        <p:nvCxnSpPr>
          <p:cNvPr id="85" name="Straight Connector 84">
            <a:extLst>
              <a:ext uri="{FF2B5EF4-FFF2-40B4-BE49-F238E27FC236}">
                <a16:creationId xmlns:a16="http://schemas.microsoft.com/office/drawing/2014/main" id="{4DD8178F-B9F7-6046-AFB1-E950F9A57B99}"/>
              </a:ext>
            </a:extLst>
          </p:cNvPr>
          <p:cNvCxnSpPr/>
          <p:nvPr/>
        </p:nvCxnSpPr>
        <p:spPr>
          <a:xfrm>
            <a:off x="11554931" y="3175792"/>
            <a:ext cx="0" cy="698883"/>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7012416" y="4758790"/>
            <a:ext cx="1530070" cy="861774"/>
          </a:xfrm>
          <a:prstGeom prst="rect">
            <a:avLst/>
          </a:prstGeom>
          <a:solidFill>
            <a:srgbClr val="006342"/>
          </a:solidFill>
        </p:spPr>
        <p:txBody>
          <a:bodyPr wrap="square" rtlCol="0">
            <a:spAutoFit/>
          </a:bodyPr>
          <a:lstStyle/>
          <a:p>
            <a:pPr algn="ctr"/>
            <a:r>
              <a:rPr lang="en-US" sz="1600" dirty="0" smtClean="0"/>
              <a:t>Annual Strategic Plan</a:t>
            </a:r>
          </a:p>
          <a:p>
            <a:pPr algn="ctr"/>
            <a:r>
              <a:rPr lang="en-US" sz="1600" dirty="0" smtClean="0"/>
              <a:t>(operational)</a:t>
            </a:r>
            <a:endParaRPr lang="en-US" sz="1600" dirty="0"/>
          </a:p>
        </p:txBody>
      </p:sp>
      <p:sp>
        <p:nvSpPr>
          <p:cNvPr id="48" name="TextBox 47"/>
          <p:cNvSpPr txBox="1"/>
          <p:nvPr/>
        </p:nvSpPr>
        <p:spPr>
          <a:xfrm>
            <a:off x="8503563" y="4758790"/>
            <a:ext cx="1530070" cy="861774"/>
          </a:xfrm>
          <a:prstGeom prst="rect">
            <a:avLst/>
          </a:prstGeom>
          <a:solidFill>
            <a:srgbClr val="006342"/>
          </a:solidFill>
          <a:ln>
            <a:solidFill>
              <a:schemeClr val="bg1"/>
            </a:solidFill>
          </a:ln>
        </p:spPr>
        <p:txBody>
          <a:bodyPr wrap="square" rtlCol="0">
            <a:spAutoFit/>
          </a:bodyPr>
          <a:lstStyle/>
          <a:p>
            <a:pPr algn="ctr"/>
            <a:r>
              <a:rPr lang="en-US" sz="1600" dirty="0" smtClean="0">
                <a:solidFill>
                  <a:schemeClr val="bg1"/>
                </a:solidFill>
              </a:rPr>
              <a:t>Annual Strategic Plan</a:t>
            </a:r>
          </a:p>
          <a:p>
            <a:pPr algn="ctr"/>
            <a:r>
              <a:rPr lang="en-US" sz="1600" dirty="0" smtClean="0">
                <a:solidFill>
                  <a:schemeClr val="bg1"/>
                </a:solidFill>
              </a:rPr>
              <a:t>(operational)</a:t>
            </a:r>
            <a:endParaRPr lang="en-US" sz="1600" dirty="0">
              <a:solidFill>
                <a:schemeClr val="bg1"/>
              </a:solidFill>
            </a:endParaRPr>
          </a:p>
        </p:txBody>
      </p:sp>
      <p:sp>
        <p:nvSpPr>
          <p:cNvPr id="49" name="TextBox 48"/>
          <p:cNvSpPr txBox="1"/>
          <p:nvPr/>
        </p:nvSpPr>
        <p:spPr>
          <a:xfrm>
            <a:off x="10038382" y="4758790"/>
            <a:ext cx="1530070" cy="861774"/>
          </a:xfrm>
          <a:prstGeom prst="rect">
            <a:avLst/>
          </a:prstGeom>
          <a:solidFill>
            <a:srgbClr val="006342"/>
          </a:solidFill>
        </p:spPr>
        <p:txBody>
          <a:bodyPr wrap="square" rtlCol="0">
            <a:spAutoFit/>
          </a:bodyPr>
          <a:lstStyle/>
          <a:p>
            <a:pPr algn="ctr"/>
            <a:r>
              <a:rPr lang="en-US" sz="1600" dirty="0" smtClean="0"/>
              <a:t>Annual Strategic Plan</a:t>
            </a:r>
          </a:p>
          <a:p>
            <a:pPr algn="ctr"/>
            <a:r>
              <a:rPr lang="en-US" sz="1600" dirty="0" smtClean="0"/>
              <a:t>(operational)</a:t>
            </a:r>
            <a:endParaRPr lang="en-US" sz="1600" dirty="0"/>
          </a:p>
        </p:txBody>
      </p:sp>
      <p:sp>
        <p:nvSpPr>
          <p:cNvPr id="19" name="Right Arrow 18"/>
          <p:cNvSpPr/>
          <p:nvPr/>
        </p:nvSpPr>
        <p:spPr>
          <a:xfrm>
            <a:off x="4303517" y="5055754"/>
            <a:ext cx="2319688" cy="26784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1650802" y="4919685"/>
            <a:ext cx="2556341" cy="461665"/>
          </a:xfrm>
          <a:prstGeom prst="rect">
            <a:avLst/>
          </a:prstGeom>
          <a:noFill/>
        </p:spPr>
        <p:txBody>
          <a:bodyPr wrap="none" rtlCol="0">
            <a:spAutoFit/>
          </a:bodyPr>
          <a:lstStyle/>
          <a:p>
            <a:r>
              <a:rPr lang="en-US" sz="2400" dirty="0" smtClean="0"/>
              <a:t>Where we are now</a:t>
            </a:r>
            <a:endParaRPr lang="en-US" sz="2400" dirty="0"/>
          </a:p>
        </p:txBody>
      </p:sp>
      <p:sp>
        <p:nvSpPr>
          <p:cNvPr id="46" name="Rectangle 45">
            <a:extLst>
              <a:ext uri="{FF2B5EF4-FFF2-40B4-BE49-F238E27FC236}">
                <a16:creationId xmlns:a16="http://schemas.microsoft.com/office/drawing/2014/main" id="{8C5A5B32-2025-C841-B01D-8E7E2F47BE20}"/>
              </a:ext>
            </a:extLst>
          </p:cNvPr>
          <p:cNvSpPr/>
          <p:nvPr/>
        </p:nvSpPr>
        <p:spPr>
          <a:xfrm>
            <a:off x="7012416" y="3874675"/>
            <a:ext cx="4556035" cy="884115"/>
          </a:xfrm>
          <a:prstGeom prst="rect">
            <a:avLst/>
          </a:prstGeom>
          <a:solidFill>
            <a:schemeClr val="accent2">
              <a:lumMod val="40000"/>
              <a:lumOff val="60000"/>
              <a:alpha val="39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   </a:t>
            </a:r>
            <a:r>
              <a:rPr lang="en-US" sz="1600" b="1" dirty="0">
                <a:solidFill>
                  <a:schemeClr val="tx1"/>
                </a:solidFill>
              </a:rPr>
              <a:t>College Committee Planning</a:t>
            </a:r>
            <a:r>
              <a:rPr lang="en-US" sz="1600" dirty="0">
                <a:solidFill>
                  <a:schemeClr val="tx1"/>
                </a:solidFill>
              </a:rPr>
              <a:t>:  2020-2023</a:t>
            </a:r>
            <a:endParaRPr lang="en-US" sz="1600" dirty="0"/>
          </a:p>
          <a:p>
            <a:pPr algn="ctr"/>
            <a:r>
              <a:rPr lang="en-US" sz="1600" dirty="0"/>
              <a:t>   </a:t>
            </a:r>
            <a:r>
              <a:rPr lang="en-US" sz="1600" i="1" dirty="0">
                <a:solidFill>
                  <a:schemeClr val="tx1"/>
                </a:solidFill>
              </a:rPr>
              <a:t>Align 3-year planning as appropriate per committee</a:t>
            </a:r>
          </a:p>
        </p:txBody>
      </p:sp>
      <p:sp>
        <p:nvSpPr>
          <p:cNvPr id="52" name="Rectangle 51">
            <a:extLst>
              <a:ext uri="{FF2B5EF4-FFF2-40B4-BE49-F238E27FC236}">
                <a16:creationId xmlns:a16="http://schemas.microsoft.com/office/drawing/2014/main" id="{2C29BFBA-1849-CF4C-ACC4-CA71D7E83ECF}"/>
              </a:ext>
            </a:extLst>
          </p:cNvPr>
          <p:cNvSpPr/>
          <p:nvPr/>
        </p:nvSpPr>
        <p:spPr>
          <a:xfrm>
            <a:off x="2263851" y="2622908"/>
            <a:ext cx="9291080" cy="546538"/>
          </a:xfrm>
          <a:prstGeom prst="rect">
            <a:avLst/>
          </a:prstGeom>
          <a:solidFill>
            <a:schemeClr val="accent5">
              <a:lumMod val="40000"/>
              <a:lumOff val="60000"/>
              <a:alpha val="50196"/>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a:p>
            <a:pPr algn="ctr"/>
            <a:r>
              <a:rPr lang="en-US" i="1" dirty="0">
                <a:solidFill>
                  <a:schemeClr val="accent3">
                    <a:lumMod val="20000"/>
                    <a:lumOff val="80000"/>
                  </a:schemeClr>
                </a:solidFill>
              </a:rPr>
              <a:t>Strategic Enrollment Planning</a:t>
            </a:r>
            <a:r>
              <a:rPr lang="en-US" dirty="0">
                <a:solidFill>
                  <a:schemeClr val="accent3">
                    <a:lumMod val="20000"/>
                    <a:lumOff val="80000"/>
                  </a:schemeClr>
                </a:solidFill>
              </a:rPr>
              <a:t>              </a:t>
            </a:r>
            <a:r>
              <a:rPr lang="en-US" sz="2000" b="1" dirty="0">
                <a:solidFill>
                  <a:schemeClr val="tx1"/>
                </a:solidFill>
              </a:rPr>
              <a:t>Strategic Enrollment Management Plan: 2020-23</a:t>
            </a:r>
          </a:p>
          <a:p>
            <a:pPr algn="ctr"/>
            <a:endParaRPr lang="en-US" sz="2000" dirty="0">
              <a:solidFill>
                <a:schemeClr val="tx1"/>
              </a:solidFill>
            </a:endParaRPr>
          </a:p>
        </p:txBody>
      </p:sp>
      <p:sp>
        <p:nvSpPr>
          <p:cNvPr id="3" name="TextBox 2"/>
          <p:cNvSpPr txBox="1"/>
          <p:nvPr/>
        </p:nvSpPr>
        <p:spPr>
          <a:xfrm>
            <a:off x="1991599" y="3585056"/>
            <a:ext cx="4477875" cy="923330"/>
          </a:xfrm>
          <a:prstGeom prst="rect">
            <a:avLst/>
          </a:prstGeom>
          <a:noFill/>
          <a:ln>
            <a:solidFill>
              <a:schemeClr val="accent6">
                <a:lumMod val="75000"/>
              </a:schemeClr>
            </a:solidFill>
          </a:ln>
        </p:spPr>
        <p:txBody>
          <a:bodyPr wrap="square" rtlCol="0">
            <a:spAutoFit/>
          </a:bodyPr>
          <a:lstStyle/>
          <a:p>
            <a:pPr algn="ctr"/>
            <a:r>
              <a:rPr lang="en-US" dirty="0" smtClean="0"/>
              <a:t>Antiracism Task Force &amp; Cultural Center Focus Group recommendations also considered in 2021</a:t>
            </a:r>
            <a:endParaRPr lang="en-US" dirty="0"/>
          </a:p>
        </p:txBody>
      </p:sp>
    </p:spTree>
    <p:extLst>
      <p:ext uri="{BB962C8B-B14F-4D97-AF65-F5344CB8AC3E}">
        <p14:creationId xmlns:p14="http://schemas.microsoft.com/office/powerpoint/2010/main" val="36235809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14623" y="1463040"/>
            <a:ext cx="10353762" cy="5101389"/>
          </a:xfrm>
        </p:spPr>
        <p:txBody>
          <a:bodyPr>
            <a:normAutofit fontScale="90000"/>
          </a:bodyPr>
          <a:lstStyle/>
          <a:p>
            <a:pPr algn="ctr"/>
            <a:r>
              <a:rPr lang="en-US" dirty="0" smtClean="0">
                <a:latin typeface="+mn-lt"/>
              </a:rPr>
              <a:t>Thank you to the more than 40 faculty, staff and student leaders who participated in our Leadership Retreat this year!</a:t>
            </a:r>
            <a:br>
              <a:rPr lang="en-US" dirty="0" smtClean="0">
                <a:latin typeface="+mn-lt"/>
              </a:rPr>
            </a:br>
            <a:r>
              <a:rPr lang="en-US" dirty="0">
                <a:latin typeface="+mn-lt"/>
              </a:rPr>
              <a:t/>
            </a:r>
            <a:br>
              <a:rPr lang="en-US" dirty="0">
                <a:latin typeface="+mn-lt"/>
              </a:rPr>
            </a:br>
            <a:r>
              <a:rPr lang="en-US" sz="3600" dirty="0" smtClean="0">
                <a:latin typeface="+mn-lt"/>
              </a:rPr>
              <a:t>Held on Zoom on August 11 &amp; 12, 2021</a:t>
            </a:r>
            <a:br>
              <a:rPr lang="en-US" sz="3600" dirty="0" smtClean="0">
                <a:latin typeface="+mn-lt"/>
              </a:rPr>
            </a:br>
            <a:r>
              <a:rPr lang="en-US" dirty="0">
                <a:latin typeface="+mn-lt"/>
              </a:rPr>
              <a:t/>
            </a:r>
            <a:br>
              <a:rPr lang="en-US" dirty="0">
                <a:latin typeface="+mn-lt"/>
              </a:rPr>
            </a:br>
            <a:r>
              <a:rPr lang="en-US" sz="3600" dirty="0" smtClean="0">
                <a:latin typeface="+mn-lt"/>
              </a:rPr>
              <a:t>All materials </a:t>
            </a:r>
            <a:r>
              <a:rPr lang="en-US" sz="3600" dirty="0">
                <a:latin typeface="+mn-lt"/>
              </a:rPr>
              <a:t>are posted here:</a:t>
            </a:r>
            <a:br>
              <a:rPr lang="en-US" sz="3600" dirty="0">
                <a:latin typeface="+mn-lt"/>
              </a:rPr>
            </a:br>
            <a:r>
              <a:rPr lang="en-US" sz="3600" dirty="0">
                <a:latin typeface="+mn-lt"/>
                <a:hlinkClick r:id="rId2"/>
              </a:rPr>
              <a:t>https://</a:t>
            </a:r>
            <a:r>
              <a:rPr lang="en-US" sz="3600" dirty="0" smtClean="0">
                <a:latin typeface="+mn-lt"/>
                <a:hlinkClick r:id="rId2"/>
              </a:rPr>
              <a:t>canadacollege.edu/plans/leadership-retreat.php</a:t>
            </a:r>
            <a:r>
              <a:rPr lang="en-US" dirty="0" smtClean="0">
                <a:latin typeface="+mn-lt"/>
              </a:rPr>
              <a:t/>
            </a:r>
            <a:br>
              <a:rPr lang="en-US" dirty="0" smtClean="0">
                <a:latin typeface="+mn-lt"/>
              </a:rPr>
            </a:br>
            <a:endParaRPr lang="en-US" dirty="0">
              <a:latin typeface="+mn-lt"/>
            </a:endParaRPr>
          </a:p>
        </p:txBody>
      </p:sp>
      <p:sp>
        <p:nvSpPr>
          <p:cNvPr id="5" name="Rectangle 4">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6" name="Title 1"/>
          <p:cNvSpPr txBox="1">
            <a:spLocks/>
          </p:cNvSpPr>
          <p:nvPr/>
        </p:nvSpPr>
        <p:spPr>
          <a:xfrm>
            <a:off x="733704" y="323024"/>
            <a:ext cx="10515600" cy="528108"/>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smtClean="0">
                <a:solidFill>
                  <a:schemeClr val="bg1"/>
                </a:solidFill>
                <a:effectLst>
                  <a:outerShdw blurRad="50800" dist="50800" dir="5400000" algn="ctr" rotWithShape="0">
                    <a:srgbClr val="000000">
                      <a:alpha val="43137"/>
                    </a:srgbClr>
                  </a:outerShdw>
                </a:effectLst>
                <a:latin typeface="Franklin Gothic Book" panose="020B0503020102020204" pitchFamily="34" charset="0"/>
              </a:rPr>
              <a:t>Leadership Retreat Report Out</a:t>
            </a:r>
            <a:endParaRPr lang="en-US" sz="3600" b="1" dirty="0">
              <a:solidFill>
                <a:schemeClr val="bg1"/>
              </a:solidFill>
              <a:effectLst>
                <a:outerShdw blurRad="50800" dist="50800" dir="5400000" algn="ctr" rotWithShape="0">
                  <a:srgbClr val="000000">
                    <a:alpha val="43137"/>
                  </a:srgbClr>
                </a:outerShdw>
              </a:effectLst>
              <a:latin typeface="Franklin Gothic Book" panose="020B0503020102020204" pitchFamily="34" charset="0"/>
            </a:endParaRPr>
          </a:p>
        </p:txBody>
      </p:sp>
      <p:sp>
        <p:nvSpPr>
          <p:cNvPr id="7"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dirty="0"/>
          </a:p>
        </p:txBody>
      </p:sp>
    </p:spTree>
    <p:extLst>
      <p:ext uri="{BB962C8B-B14F-4D97-AF65-F5344CB8AC3E}">
        <p14:creationId xmlns:p14="http://schemas.microsoft.com/office/powerpoint/2010/main" val="4043867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28586" y="2749204"/>
            <a:ext cx="10353762" cy="2459421"/>
          </a:xfrm>
        </p:spPr>
        <p:txBody>
          <a:bodyPr>
            <a:normAutofit fontScale="90000"/>
          </a:bodyPr>
          <a:lstStyle/>
          <a:p>
            <a:pPr algn="ctr"/>
            <a:r>
              <a:rPr lang="en-US" dirty="0" smtClean="0">
                <a:latin typeface="+mn-lt"/>
              </a:rPr>
              <a:t>This year we propose a focus on</a:t>
            </a:r>
            <a:br>
              <a:rPr lang="en-US" dirty="0" smtClean="0">
                <a:latin typeface="+mn-lt"/>
              </a:rPr>
            </a:br>
            <a:r>
              <a:rPr lang="en-US" dirty="0">
                <a:latin typeface="+mn-lt"/>
              </a:rPr>
              <a:t/>
            </a:r>
            <a:br>
              <a:rPr lang="en-US" dirty="0">
                <a:latin typeface="+mn-lt"/>
              </a:rPr>
            </a:br>
            <a:r>
              <a:rPr lang="en-US" dirty="0" smtClean="0">
                <a:latin typeface="+mn-lt"/>
              </a:rPr>
              <a:t>“Recovery with Equity”</a:t>
            </a:r>
            <a:br>
              <a:rPr lang="en-US" dirty="0" smtClean="0">
                <a:latin typeface="+mn-lt"/>
              </a:rPr>
            </a:br>
            <a:r>
              <a:rPr lang="en-US" dirty="0">
                <a:latin typeface="+mn-lt"/>
              </a:rPr>
              <a:t/>
            </a:r>
            <a:br>
              <a:rPr lang="en-US" dirty="0">
                <a:latin typeface="+mn-lt"/>
              </a:rPr>
            </a:br>
            <a:r>
              <a:rPr lang="en-US" dirty="0" smtClean="0">
                <a:latin typeface="+mn-lt"/>
              </a:rPr>
              <a:t>that, with equity and antiracism as our overarching priority, builds on and helps fully implement our existing strategic initiatives</a:t>
            </a:r>
            <a:endParaRPr lang="en-US" dirty="0">
              <a:latin typeface="+mn-lt"/>
            </a:endParaRPr>
          </a:p>
        </p:txBody>
      </p:sp>
      <p:sp>
        <p:nvSpPr>
          <p:cNvPr id="5" name="Rectangle 4">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6" name="Title 1"/>
          <p:cNvSpPr txBox="1">
            <a:spLocks/>
          </p:cNvSpPr>
          <p:nvPr/>
        </p:nvSpPr>
        <p:spPr>
          <a:xfrm>
            <a:off x="733704" y="323024"/>
            <a:ext cx="10515600" cy="528108"/>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smtClean="0">
                <a:solidFill>
                  <a:schemeClr val="bg1"/>
                </a:solidFill>
                <a:effectLst>
                  <a:outerShdw blurRad="50800" dist="50800" dir="5400000" algn="ctr" rotWithShape="0">
                    <a:srgbClr val="000000">
                      <a:alpha val="43137"/>
                    </a:srgbClr>
                  </a:outerShdw>
                </a:effectLst>
                <a:latin typeface="Franklin Gothic Book" panose="020B0503020102020204" pitchFamily="34" charset="0"/>
              </a:rPr>
              <a:t>Leadership Retreat Report Out</a:t>
            </a:r>
            <a:endParaRPr lang="en-US" sz="3600" b="1" dirty="0">
              <a:solidFill>
                <a:schemeClr val="bg1"/>
              </a:solidFill>
              <a:effectLst>
                <a:outerShdw blurRad="50800" dist="50800" dir="5400000" algn="ctr" rotWithShape="0">
                  <a:srgbClr val="000000">
                    <a:alpha val="43137"/>
                  </a:srgbClr>
                </a:outerShdw>
              </a:effectLst>
              <a:latin typeface="Franklin Gothic Book" panose="020B0503020102020204" pitchFamily="34" charset="0"/>
            </a:endParaRPr>
          </a:p>
        </p:txBody>
      </p:sp>
      <p:sp>
        <p:nvSpPr>
          <p:cNvPr id="7"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dirty="0"/>
          </a:p>
        </p:txBody>
      </p:sp>
    </p:spTree>
    <p:extLst>
      <p:ext uri="{BB962C8B-B14F-4D97-AF65-F5344CB8AC3E}">
        <p14:creationId xmlns:p14="http://schemas.microsoft.com/office/powerpoint/2010/main" val="31632261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977217" y="3244334"/>
            <a:ext cx="237566" cy="369332"/>
          </a:xfrm>
          <a:prstGeom prst="rect">
            <a:avLst/>
          </a:prstGeom>
        </p:spPr>
        <p:txBody>
          <a:bodyPr wrap="none">
            <a:spAutoFit/>
          </a:bodyPr>
          <a:lstStyle/>
          <a:p>
            <a:r>
              <a:rPr lang="en-US" dirty="0"/>
              <a:t> </a:t>
            </a:r>
          </a:p>
        </p:txBody>
      </p:sp>
      <p:graphicFrame>
        <p:nvGraphicFramePr>
          <p:cNvPr id="8" name="Diagram 7"/>
          <p:cNvGraphicFramePr/>
          <p:nvPr>
            <p:extLst/>
          </p:nvPr>
        </p:nvGraphicFramePr>
        <p:xfrm>
          <a:off x="567559" y="1072055"/>
          <a:ext cx="11466786" cy="5612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3"/>
          <p:cNvSpPr>
            <a:spLocks noGrp="1"/>
          </p:cNvSpPr>
          <p:nvPr>
            <p:ph type="title"/>
          </p:nvPr>
        </p:nvSpPr>
        <p:spPr>
          <a:xfrm>
            <a:off x="1081958" y="182437"/>
            <a:ext cx="4250163" cy="970450"/>
          </a:xfrm>
        </p:spPr>
        <p:txBody>
          <a:bodyPr>
            <a:normAutofit/>
          </a:bodyPr>
          <a:lstStyle/>
          <a:p>
            <a:r>
              <a:rPr lang="en-US" sz="3200" dirty="0" smtClean="0">
                <a:latin typeface="Franklin Gothic Book" panose="020B0503020102020204" pitchFamily="34" charset="0"/>
              </a:rPr>
              <a:t>Proposed priority…</a:t>
            </a:r>
            <a:endParaRPr lang="en-US" sz="3200" dirty="0">
              <a:latin typeface="Franklin Gothic Book" panose="020B0503020102020204" pitchFamily="34" charset="0"/>
            </a:endParaRPr>
          </a:p>
        </p:txBody>
      </p:sp>
      <p:sp>
        <p:nvSpPr>
          <p:cNvPr id="10" name="Title 3"/>
          <p:cNvSpPr txBox="1">
            <a:spLocks/>
          </p:cNvSpPr>
          <p:nvPr/>
        </p:nvSpPr>
        <p:spPr>
          <a:xfrm>
            <a:off x="4639711" y="101605"/>
            <a:ext cx="3836881"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p>
        </p:txBody>
      </p:sp>
      <p:sp>
        <p:nvSpPr>
          <p:cNvPr id="11" name="Title 3"/>
          <p:cNvSpPr txBox="1">
            <a:spLocks/>
          </p:cNvSpPr>
          <p:nvPr/>
        </p:nvSpPr>
        <p:spPr>
          <a:xfrm>
            <a:off x="4213437" y="173421"/>
            <a:ext cx="7660323" cy="970450"/>
          </a:xfrm>
          <a:prstGeom prst="rect">
            <a:avLst/>
          </a:prstGeom>
          <a:effectLst>
            <a:outerShdw blurRad="25400" dir="17880000">
              <a:srgbClr val="000000">
                <a:alpha val="46000"/>
              </a:srgbClr>
            </a:outerShdw>
          </a:effectLst>
        </p:spPr>
        <p:txBody>
          <a:bodyPr vert="horz" lIns="91440" tIns="45720" rIns="91440" bIns="45720" rtlCol="0" anchor="ctr">
            <a:noAutofit/>
          </a:bodyPr>
          <a:lst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dirty="0">
                <a:solidFill>
                  <a:schemeClr val="tx1"/>
                </a:solidFill>
                <a:latin typeface="Franklin Gothic Book" panose="020B0503020102020204" pitchFamily="34" charset="0"/>
                <a:cs typeface="+mj-cs"/>
              </a:rPr>
              <a:t>supports these EMP strategic initiatives</a:t>
            </a:r>
          </a:p>
        </p:txBody>
      </p:sp>
      <p:sp>
        <p:nvSpPr>
          <p:cNvPr id="12" name="7-Point Star 11"/>
          <p:cNvSpPr/>
          <p:nvPr/>
        </p:nvSpPr>
        <p:spPr>
          <a:xfrm>
            <a:off x="10300138" y="1219200"/>
            <a:ext cx="1573622" cy="1439917"/>
          </a:xfrm>
          <a:prstGeom prst="star7">
            <a:avLst/>
          </a:prstGeom>
          <a:solidFill>
            <a:srgbClr val="0066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EMP Goal 3</a:t>
            </a:r>
            <a:endParaRPr lang="en-US" dirty="0"/>
          </a:p>
        </p:txBody>
      </p:sp>
      <p:sp>
        <p:nvSpPr>
          <p:cNvPr id="13" name="7-Point Star 12"/>
          <p:cNvSpPr/>
          <p:nvPr/>
        </p:nvSpPr>
        <p:spPr>
          <a:xfrm>
            <a:off x="10300138" y="3158358"/>
            <a:ext cx="1573622" cy="1439917"/>
          </a:xfrm>
          <a:prstGeom prst="star7">
            <a:avLst/>
          </a:prstGeom>
          <a:solidFill>
            <a:srgbClr val="0066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EMP Goals 1,2,3</a:t>
            </a:r>
            <a:endParaRPr lang="en-US" dirty="0"/>
          </a:p>
        </p:txBody>
      </p:sp>
      <p:sp>
        <p:nvSpPr>
          <p:cNvPr id="14" name="7-Point Star 13"/>
          <p:cNvSpPr/>
          <p:nvPr/>
        </p:nvSpPr>
        <p:spPr>
          <a:xfrm>
            <a:off x="10300138" y="5018689"/>
            <a:ext cx="1573622" cy="1439917"/>
          </a:xfrm>
          <a:prstGeom prst="star7">
            <a:avLst/>
          </a:prstGeom>
          <a:solidFill>
            <a:srgbClr val="0066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EMP Goals</a:t>
            </a:r>
          </a:p>
          <a:p>
            <a:pPr algn="ctr"/>
            <a:r>
              <a:rPr lang="en-US" dirty="0" smtClean="0"/>
              <a:t> 1 &amp; 3</a:t>
            </a:r>
            <a:endParaRPr lang="en-US" dirty="0"/>
          </a:p>
        </p:txBody>
      </p:sp>
    </p:spTree>
    <p:extLst>
      <p:ext uri="{BB962C8B-B14F-4D97-AF65-F5344CB8AC3E}">
        <p14:creationId xmlns:p14="http://schemas.microsoft.com/office/powerpoint/2010/main" val="16645043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820472667"/>
              </p:ext>
            </p:extLst>
          </p:nvPr>
        </p:nvGraphicFramePr>
        <p:xfrm>
          <a:off x="732323" y="1279817"/>
          <a:ext cx="11049000" cy="4311650"/>
        </p:xfrm>
        <a:graphic>
          <a:graphicData uri="http://schemas.openxmlformats.org/drawingml/2006/table">
            <a:tbl>
              <a:tblPr/>
              <a:tblGrid>
                <a:gridCol w="7141143">
                  <a:extLst>
                    <a:ext uri="{9D8B030D-6E8A-4147-A177-3AD203B41FA5}">
                      <a16:colId xmlns:a16="http://schemas.microsoft.com/office/drawing/2014/main" val="3995427184"/>
                    </a:ext>
                  </a:extLst>
                </a:gridCol>
                <a:gridCol w="327259">
                  <a:extLst>
                    <a:ext uri="{9D8B030D-6E8A-4147-A177-3AD203B41FA5}">
                      <a16:colId xmlns:a16="http://schemas.microsoft.com/office/drawing/2014/main" val="3396589110"/>
                    </a:ext>
                  </a:extLst>
                </a:gridCol>
                <a:gridCol w="1607419">
                  <a:extLst>
                    <a:ext uri="{9D8B030D-6E8A-4147-A177-3AD203B41FA5}">
                      <a16:colId xmlns:a16="http://schemas.microsoft.com/office/drawing/2014/main" val="4238655251"/>
                    </a:ext>
                  </a:extLst>
                </a:gridCol>
                <a:gridCol w="1973179">
                  <a:extLst>
                    <a:ext uri="{9D8B030D-6E8A-4147-A177-3AD203B41FA5}">
                      <a16:colId xmlns:a16="http://schemas.microsoft.com/office/drawing/2014/main" val="2305251787"/>
                    </a:ext>
                  </a:extLst>
                </a:gridCol>
              </a:tblGrid>
              <a:tr h="527050">
                <a:tc>
                  <a:txBody>
                    <a:bodyPr/>
                    <a:lstStyle/>
                    <a:p>
                      <a:pPr algn="l" fontAlgn="ctr"/>
                      <a:r>
                        <a:rPr lang="en-US" sz="2400" b="0" i="0" u="none" strike="noStrike" dirty="0">
                          <a:solidFill>
                            <a:srgbClr val="000000"/>
                          </a:solidFill>
                          <a:effectLst/>
                          <a:latin typeface="Calibri" panose="020F0502020204030204" pitchFamily="34" charset="0"/>
                        </a:rPr>
                        <a:t>Equity and Antiracism:  Internal Policies and Processes</a:t>
                      </a:r>
                    </a:p>
                  </a:txBody>
                  <a:tcPr marL="6350" marR="6350" marT="6350" marB="0" anchor="ctr">
                    <a:lnL>
                      <a:noFill/>
                    </a:lnL>
                    <a:lnR>
                      <a:noFill/>
                    </a:lnR>
                    <a:lnT>
                      <a:noFill/>
                    </a:lnT>
                    <a:lnB>
                      <a:noFill/>
                    </a:lnB>
                    <a:solidFill>
                      <a:srgbClr val="E7E6E6"/>
                    </a:solidFill>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2000" b="0" i="0" u="none" strike="noStrike" dirty="0">
                          <a:solidFill>
                            <a:srgbClr val="000000"/>
                          </a:solidFill>
                          <a:effectLst/>
                          <a:latin typeface="Calibri" panose="020F0502020204030204" pitchFamily="34" charset="0"/>
                        </a:rPr>
                        <a:t>Administrative Lead</a:t>
                      </a:r>
                    </a:p>
                  </a:txBody>
                  <a:tcPr marL="6350" marR="6350" marT="6350" marB="0" anchor="ctr">
                    <a:lnL>
                      <a:noFill/>
                    </a:lnL>
                    <a:lnR>
                      <a:noFill/>
                    </a:lnR>
                    <a:lnT>
                      <a:noFill/>
                    </a:lnT>
                    <a:lnB>
                      <a:noFill/>
                    </a:lnB>
                    <a:solidFill>
                      <a:srgbClr val="E7E6E6"/>
                    </a:solidFill>
                  </a:tcPr>
                </a:tc>
                <a:tc>
                  <a:txBody>
                    <a:bodyPr/>
                    <a:lstStyle/>
                    <a:p>
                      <a:pPr algn="ctr" fontAlgn="ctr"/>
                      <a:r>
                        <a:rPr lang="en-US" sz="2000" b="0" i="0" u="none" strike="noStrike" dirty="0">
                          <a:solidFill>
                            <a:srgbClr val="000000"/>
                          </a:solidFill>
                          <a:effectLst/>
                          <a:latin typeface="Calibri" panose="020F0502020204030204" pitchFamily="34" charset="0"/>
                        </a:rPr>
                        <a:t>Council/ Committee</a:t>
                      </a:r>
                    </a:p>
                  </a:txBody>
                  <a:tcPr marL="6350" marR="6350" marT="6350" marB="0" anchor="ctr">
                    <a:lnL>
                      <a:noFill/>
                    </a:lnL>
                    <a:lnR>
                      <a:noFill/>
                    </a:lnR>
                    <a:lnT>
                      <a:noFill/>
                    </a:lnT>
                    <a:lnB>
                      <a:noFill/>
                    </a:lnB>
                    <a:solidFill>
                      <a:srgbClr val="E7E6E6"/>
                    </a:solidFill>
                  </a:tcPr>
                </a:tc>
                <a:extLst>
                  <a:ext uri="{0D108BD9-81ED-4DB2-BD59-A6C34878D82A}">
                    <a16:rowId xmlns:a16="http://schemas.microsoft.com/office/drawing/2014/main" val="685673910"/>
                  </a:ext>
                </a:extLst>
              </a:tr>
              <a:tr h="95250">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2723381567"/>
                  </a:ext>
                </a:extLst>
              </a:tr>
              <a:tr h="368300">
                <a:tc>
                  <a:txBody>
                    <a:bodyPr/>
                    <a:lstStyle/>
                    <a:p>
                      <a:pPr algn="l" fontAlgn="b"/>
                      <a:r>
                        <a:rPr lang="en-US" sz="1600" b="1" i="0" u="none" strike="noStrike" dirty="0">
                          <a:solidFill>
                            <a:srgbClr val="000000"/>
                          </a:solidFill>
                          <a:effectLst/>
                          <a:latin typeface="Calibri" panose="020F0502020204030204" pitchFamily="34" charset="0"/>
                        </a:rPr>
                        <a:t>PRIORITY ACTION 1</a:t>
                      </a:r>
                      <a:r>
                        <a:rPr lang="en-US" sz="1600" b="0" i="0" u="none" strike="noStrike" dirty="0">
                          <a:solidFill>
                            <a:srgbClr val="000000"/>
                          </a:solidFill>
                          <a:effectLst/>
                          <a:latin typeface="Calibri" panose="020F0502020204030204" pitchFamily="34" charset="0"/>
                        </a:rPr>
                        <a:t>: Address diversification of faculty and staff hiring practices that recognize both traditional and nontraditional experiences and qualifications and reach out to a broader pool of applicants to ensure a diverse pool of faculty and staff applicants. </a:t>
                      </a:r>
                    </a:p>
                  </a:txBody>
                  <a:tcPr marL="6350" marR="6350" marT="6350" marB="0" anchor="ctr">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1600" b="0" i="0" u="none" strike="noStrike">
                          <a:solidFill>
                            <a:srgbClr val="000000"/>
                          </a:solidFill>
                          <a:effectLst/>
                          <a:latin typeface="Calibri" panose="020F0502020204030204" pitchFamily="34" charset="0"/>
                        </a:rPr>
                        <a:t>Robinson</a:t>
                      </a:r>
                    </a:p>
                  </a:txBody>
                  <a:tcPr marL="6350" marR="6350" marT="6350" marB="0" anchor="ctr">
                    <a:lnL>
                      <a:noFill/>
                    </a:lnL>
                    <a:lnR>
                      <a:noFill/>
                    </a:lnR>
                    <a:lnT>
                      <a:noFill/>
                    </a:lnT>
                    <a:lnB>
                      <a:noFill/>
                    </a:lnB>
                  </a:tcPr>
                </a:tc>
                <a:tc>
                  <a:txBody>
                    <a:bodyPr/>
                    <a:lstStyle/>
                    <a:p>
                      <a:pPr algn="ctr" fontAlgn="ctr"/>
                      <a:r>
                        <a:rPr lang="en-US" sz="1600" b="0" i="0" u="none" strike="noStrike">
                          <a:solidFill>
                            <a:srgbClr val="000000"/>
                          </a:solidFill>
                          <a:effectLst/>
                          <a:latin typeface="Calibri" panose="020F0502020204030204" pitchFamily="34" charset="0"/>
                        </a:rPr>
                        <a:t>District Antiracism Council and Cañada </a:t>
                      </a:r>
                    </a:p>
                  </a:txBody>
                  <a:tcPr marL="6350" marR="6350" marT="6350" marB="0" anchor="ctr">
                    <a:lnL>
                      <a:noFill/>
                    </a:lnL>
                    <a:lnR>
                      <a:noFill/>
                    </a:lnR>
                    <a:lnT>
                      <a:noFill/>
                    </a:lnT>
                    <a:lnB>
                      <a:noFill/>
                    </a:lnB>
                  </a:tcPr>
                </a:tc>
                <a:extLst>
                  <a:ext uri="{0D108BD9-81ED-4DB2-BD59-A6C34878D82A}">
                    <a16:rowId xmlns:a16="http://schemas.microsoft.com/office/drawing/2014/main" val="3624636829"/>
                  </a:ext>
                </a:extLst>
              </a:tr>
              <a:tr h="95250">
                <a:tc>
                  <a:txBody>
                    <a:bodyPr/>
                    <a:lstStyle/>
                    <a:p>
                      <a:pPr algn="l" fontAlgn="b"/>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2713773630"/>
                  </a:ext>
                </a:extLst>
              </a:tr>
              <a:tr h="336550">
                <a:tc>
                  <a:txBody>
                    <a:bodyPr/>
                    <a:lstStyle/>
                    <a:p>
                      <a:pPr algn="l" fontAlgn="b"/>
                      <a:r>
                        <a:rPr lang="en-US" sz="1600" b="1" i="0" u="none" strike="noStrike" dirty="0">
                          <a:solidFill>
                            <a:srgbClr val="000000"/>
                          </a:solidFill>
                          <a:effectLst/>
                          <a:latin typeface="Calibri" panose="020F0502020204030204" pitchFamily="34" charset="0"/>
                        </a:rPr>
                        <a:t>PRIORITY ACTION 2</a:t>
                      </a:r>
                      <a:r>
                        <a:rPr lang="en-US" sz="1600" b="0" i="0" u="none" strike="noStrike" dirty="0">
                          <a:solidFill>
                            <a:srgbClr val="000000"/>
                          </a:solidFill>
                          <a:effectLst/>
                          <a:latin typeface="Calibri" panose="020F0502020204030204" pitchFamily="34" charset="0"/>
                        </a:rPr>
                        <a:t>: Support faculty to re-envision curricula and pedagogy across disciplines to be antiracist and equity-centered in order to support diverse students in the classroom.</a:t>
                      </a:r>
                    </a:p>
                  </a:txBody>
                  <a:tcPr marL="6350" marR="6350" marT="6350" marB="0" anchor="ctr">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1600" b="0" i="0" u="none" strike="noStrike" dirty="0">
                          <a:solidFill>
                            <a:srgbClr val="000000"/>
                          </a:solidFill>
                          <a:effectLst/>
                          <a:latin typeface="Calibri" panose="020F0502020204030204" pitchFamily="34" charset="0"/>
                        </a:rPr>
                        <a:t>Robinson</a:t>
                      </a:r>
                    </a:p>
                  </a:txBody>
                  <a:tcPr marL="6350" marR="6350" marT="6350" marB="0" anchor="ctr">
                    <a:lnL>
                      <a:noFill/>
                    </a:lnL>
                    <a:lnR>
                      <a:noFill/>
                    </a:lnR>
                    <a:lnT>
                      <a:noFill/>
                    </a:lnT>
                    <a:lnB>
                      <a:noFill/>
                    </a:lnB>
                  </a:tcPr>
                </a:tc>
                <a:tc>
                  <a:txBody>
                    <a:bodyPr/>
                    <a:lstStyle/>
                    <a:p>
                      <a:pPr algn="ctr" fontAlgn="ctr"/>
                      <a:r>
                        <a:rPr lang="en-US" sz="1600" b="0" i="0" u="none" strike="noStrike">
                          <a:solidFill>
                            <a:srgbClr val="000000"/>
                          </a:solidFill>
                          <a:effectLst/>
                          <a:latin typeface="Calibri" panose="020F0502020204030204" pitchFamily="34" charset="0"/>
                        </a:rPr>
                        <a:t>Academic Senate</a:t>
                      </a:r>
                    </a:p>
                  </a:txBody>
                  <a:tcPr marL="6350" marR="6350" marT="6350" marB="0" anchor="ctr">
                    <a:lnL>
                      <a:noFill/>
                    </a:lnL>
                    <a:lnR>
                      <a:noFill/>
                    </a:lnR>
                    <a:lnT>
                      <a:noFill/>
                    </a:lnT>
                    <a:lnB>
                      <a:noFill/>
                    </a:lnB>
                  </a:tcPr>
                </a:tc>
                <a:extLst>
                  <a:ext uri="{0D108BD9-81ED-4DB2-BD59-A6C34878D82A}">
                    <a16:rowId xmlns:a16="http://schemas.microsoft.com/office/drawing/2014/main" val="2115752390"/>
                  </a:ext>
                </a:extLst>
              </a:tr>
              <a:tr h="95250">
                <a:tc>
                  <a:txBody>
                    <a:bodyPr/>
                    <a:lstStyle/>
                    <a:p>
                      <a:pPr algn="l" fontAlgn="b"/>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224997355"/>
                  </a:ext>
                </a:extLst>
              </a:tr>
              <a:tr h="666750">
                <a:tc>
                  <a:txBody>
                    <a:bodyPr/>
                    <a:lstStyle/>
                    <a:p>
                      <a:pPr algn="l" fontAlgn="b"/>
                      <a:r>
                        <a:rPr lang="en-US" sz="1600" b="1" i="0" u="none" strike="noStrike" dirty="0">
                          <a:solidFill>
                            <a:srgbClr val="000000"/>
                          </a:solidFill>
                          <a:effectLst/>
                          <a:latin typeface="Calibri" panose="020F0502020204030204" pitchFamily="34" charset="0"/>
                        </a:rPr>
                        <a:t>PRIORITY ACTION 3</a:t>
                      </a:r>
                      <a:r>
                        <a:rPr lang="en-US" sz="1600" b="0" i="0" u="none" strike="noStrike" dirty="0">
                          <a:solidFill>
                            <a:srgbClr val="000000"/>
                          </a:solidFill>
                          <a:effectLst/>
                          <a:latin typeface="Calibri" panose="020F0502020204030204" pitchFamily="34" charset="0"/>
                        </a:rPr>
                        <a:t>: Create an Equity and Antiracism Leadership Group to help monitor and support the implementation of the Antiracism Task Force and Cultural Center focus group’s recommendations and to remove barriers to students’ registration and enrollment, with a strong emphasis on BIPOC, LGBTQIA+, low income, disabled, undocumented and historically marginalized/</a:t>
                      </a:r>
                      <a:r>
                        <a:rPr lang="en-US" sz="1600" b="0" i="0" u="none" strike="noStrike" dirty="0" err="1">
                          <a:solidFill>
                            <a:srgbClr val="000000"/>
                          </a:solidFill>
                          <a:effectLst/>
                          <a:latin typeface="Calibri" panose="020F0502020204030204" pitchFamily="34" charset="0"/>
                        </a:rPr>
                        <a:t>minoritized</a:t>
                      </a:r>
                      <a:r>
                        <a:rPr lang="en-US" sz="1600" b="0" i="0" u="none" strike="noStrike" dirty="0">
                          <a:solidFill>
                            <a:srgbClr val="000000"/>
                          </a:solidFill>
                          <a:effectLst/>
                          <a:latin typeface="Calibri" panose="020F0502020204030204" pitchFamily="34" charset="0"/>
                        </a:rPr>
                        <a:t> students.</a:t>
                      </a:r>
                    </a:p>
                  </a:txBody>
                  <a:tcPr marL="6350" marR="6350" marT="6350" marB="0" anchor="ctr">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1600" b="0" i="0" u="none" strike="noStrike" dirty="0">
                          <a:solidFill>
                            <a:srgbClr val="000000"/>
                          </a:solidFill>
                          <a:effectLst/>
                          <a:latin typeface="Calibri" panose="020F0502020204030204" pitchFamily="34" charset="0"/>
                        </a:rPr>
                        <a:t>Pérez</a:t>
                      </a:r>
                    </a:p>
                  </a:txBody>
                  <a:tcPr marL="6350" marR="6350" marT="6350" marB="0" anchor="ctr">
                    <a:lnL>
                      <a:noFill/>
                    </a:lnL>
                    <a:lnR>
                      <a:noFill/>
                    </a:lnR>
                    <a:lnT>
                      <a:noFill/>
                    </a:lnT>
                    <a:lnB>
                      <a:noFill/>
                    </a:lnB>
                  </a:tcPr>
                </a:tc>
                <a:tc>
                  <a:txBody>
                    <a:bodyPr/>
                    <a:lstStyle/>
                    <a:p>
                      <a:pPr algn="ctr" fontAlgn="ctr"/>
                      <a:r>
                        <a:rPr lang="en-US" sz="1600" b="0" i="0" u="none" strike="noStrike" dirty="0">
                          <a:solidFill>
                            <a:srgbClr val="000000"/>
                          </a:solidFill>
                          <a:effectLst/>
                          <a:latin typeface="Calibri" panose="020F0502020204030204" pitchFamily="34" charset="0"/>
                        </a:rPr>
                        <a:t>ACES/College Anti-Racism Task Force</a:t>
                      </a:r>
                    </a:p>
                  </a:txBody>
                  <a:tcPr marL="6350" marR="6350" marT="6350" marB="0" anchor="ctr">
                    <a:lnL>
                      <a:noFill/>
                    </a:lnL>
                    <a:lnR>
                      <a:noFill/>
                    </a:lnR>
                    <a:lnT>
                      <a:noFill/>
                    </a:lnT>
                    <a:lnB>
                      <a:noFill/>
                    </a:lnB>
                  </a:tcPr>
                </a:tc>
                <a:extLst>
                  <a:ext uri="{0D108BD9-81ED-4DB2-BD59-A6C34878D82A}">
                    <a16:rowId xmlns:a16="http://schemas.microsoft.com/office/drawing/2014/main" val="2445621013"/>
                  </a:ext>
                </a:extLst>
              </a:tr>
            </a:tbl>
          </a:graphicData>
        </a:graphic>
      </p:graphicFrame>
    </p:spTree>
    <p:extLst>
      <p:ext uri="{BB962C8B-B14F-4D97-AF65-F5344CB8AC3E}">
        <p14:creationId xmlns:p14="http://schemas.microsoft.com/office/powerpoint/2010/main" val="3558619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669175168"/>
              </p:ext>
            </p:extLst>
          </p:nvPr>
        </p:nvGraphicFramePr>
        <p:xfrm>
          <a:off x="279133" y="895308"/>
          <a:ext cx="11338559" cy="4677410"/>
        </p:xfrm>
        <a:graphic>
          <a:graphicData uri="http://schemas.openxmlformats.org/drawingml/2006/table">
            <a:tbl>
              <a:tblPr/>
              <a:tblGrid>
                <a:gridCol w="8022512">
                  <a:extLst>
                    <a:ext uri="{9D8B030D-6E8A-4147-A177-3AD203B41FA5}">
                      <a16:colId xmlns:a16="http://schemas.microsoft.com/office/drawing/2014/main" val="3092215472"/>
                    </a:ext>
                  </a:extLst>
                </a:gridCol>
                <a:gridCol w="158379">
                  <a:extLst>
                    <a:ext uri="{9D8B030D-6E8A-4147-A177-3AD203B41FA5}">
                      <a16:colId xmlns:a16="http://schemas.microsoft.com/office/drawing/2014/main" val="2858568691"/>
                    </a:ext>
                  </a:extLst>
                </a:gridCol>
                <a:gridCol w="1763466">
                  <a:extLst>
                    <a:ext uri="{9D8B030D-6E8A-4147-A177-3AD203B41FA5}">
                      <a16:colId xmlns:a16="http://schemas.microsoft.com/office/drawing/2014/main" val="2626163883"/>
                    </a:ext>
                  </a:extLst>
                </a:gridCol>
                <a:gridCol w="1394202">
                  <a:extLst>
                    <a:ext uri="{9D8B030D-6E8A-4147-A177-3AD203B41FA5}">
                      <a16:colId xmlns:a16="http://schemas.microsoft.com/office/drawing/2014/main" val="746526815"/>
                    </a:ext>
                  </a:extLst>
                </a:gridCol>
              </a:tblGrid>
              <a:tr h="520700">
                <a:tc>
                  <a:txBody>
                    <a:bodyPr/>
                    <a:lstStyle/>
                    <a:p>
                      <a:pPr marL="0" algn="l" defTabSz="914400" rtl="0" eaLnBrk="1" fontAlgn="ctr" latinLnBrk="0" hangingPunct="1"/>
                      <a:r>
                        <a:rPr lang="en-US" sz="2400" b="0" i="0" u="none" strike="noStrike" kern="1200" dirty="0">
                          <a:solidFill>
                            <a:srgbClr val="000000"/>
                          </a:solidFill>
                          <a:effectLst/>
                          <a:latin typeface="Calibri" panose="020F0502020204030204" pitchFamily="34" charset="0"/>
                          <a:ea typeface="+mn-ea"/>
                          <a:cs typeface="+mn-cs"/>
                        </a:rPr>
                        <a:t>Equity &amp; Antiracism:  Guided Pathways - creating a sense of belonging and connection</a:t>
                      </a:r>
                    </a:p>
                  </a:txBody>
                  <a:tcPr marL="6350" marR="6350" marT="6350" marB="0" anchor="ctr">
                    <a:lnL>
                      <a:noFill/>
                    </a:lnL>
                    <a:lnR>
                      <a:noFill/>
                    </a:lnR>
                    <a:lnT>
                      <a:noFill/>
                    </a:lnT>
                    <a:lnB>
                      <a:noFill/>
                    </a:lnB>
                    <a:solidFill>
                      <a:srgbClr val="E7E6E6"/>
                    </a:solidFill>
                  </a:tcPr>
                </a:tc>
                <a:tc>
                  <a:txBody>
                    <a:bodyPr/>
                    <a:lstStyle/>
                    <a:p>
                      <a:pPr marL="0" algn="ctr" defTabSz="914400" rtl="0" eaLnBrk="1" fontAlgn="ctr" latinLnBrk="0" hangingPunct="1"/>
                      <a:endParaRPr lang="en-US" sz="2400" b="0" i="0" u="none" strike="noStrike" kern="1200">
                        <a:solidFill>
                          <a:srgbClr val="000000"/>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marL="0" algn="ctr" defTabSz="914400" rtl="0" eaLnBrk="1" fontAlgn="ctr" latinLnBrk="0" hangingPunct="1"/>
                      <a:r>
                        <a:rPr lang="en-US" sz="2000" b="0" i="0" u="none" strike="noStrike" kern="1200" dirty="0">
                          <a:solidFill>
                            <a:srgbClr val="000000"/>
                          </a:solidFill>
                          <a:effectLst/>
                          <a:latin typeface="Calibri" panose="020F0502020204030204" pitchFamily="34" charset="0"/>
                          <a:ea typeface="+mn-ea"/>
                          <a:cs typeface="+mn-cs"/>
                        </a:rPr>
                        <a:t>Administrative Lead</a:t>
                      </a:r>
                    </a:p>
                  </a:txBody>
                  <a:tcPr marL="6350" marR="6350" marT="6350" marB="0" anchor="ctr">
                    <a:lnL>
                      <a:noFill/>
                    </a:lnL>
                    <a:lnR>
                      <a:noFill/>
                    </a:lnR>
                    <a:lnT>
                      <a:noFill/>
                    </a:lnT>
                    <a:lnB>
                      <a:noFill/>
                    </a:lnB>
                    <a:solidFill>
                      <a:srgbClr val="E7E6E6"/>
                    </a:solidFill>
                  </a:tcPr>
                </a:tc>
                <a:tc>
                  <a:txBody>
                    <a:bodyPr/>
                    <a:lstStyle/>
                    <a:p>
                      <a:pPr marL="0" algn="ctr" defTabSz="914400" rtl="0" eaLnBrk="1" fontAlgn="ctr" latinLnBrk="0" hangingPunct="1"/>
                      <a:r>
                        <a:rPr lang="en-US" sz="2000" b="0" i="0" u="none" strike="noStrike" kern="1200" dirty="0">
                          <a:solidFill>
                            <a:srgbClr val="000000"/>
                          </a:solidFill>
                          <a:effectLst/>
                          <a:latin typeface="Calibri" panose="020F0502020204030204" pitchFamily="34" charset="0"/>
                          <a:ea typeface="+mn-ea"/>
                          <a:cs typeface="+mn-cs"/>
                        </a:rPr>
                        <a:t>Council/ Committee</a:t>
                      </a:r>
                    </a:p>
                  </a:txBody>
                  <a:tcPr marL="6350" marR="6350" marT="6350" marB="0" anchor="ctr">
                    <a:lnL>
                      <a:noFill/>
                    </a:lnL>
                    <a:lnR>
                      <a:noFill/>
                    </a:lnR>
                    <a:lnT>
                      <a:noFill/>
                    </a:lnT>
                    <a:lnB>
                      <a:noFill/>
                    </a:lnB>
                    <a:solidFill>
                      <a:srgbClr val="E7E6E6"/>
                    </a:solidFill>
                  </a:tcPr>
                </a:tc>
                <a:extLst>
                  <a:ext uri="{0D108BD9-81ED-4DB2-BD59-A6C34878D82A}">
                    <a16:rowId xmlns:a16="http://schemas.microsoft.com/office/drawing/2014/main" val="3472972592"/>
                  </a:ext>
                </a:extLst>
              </a:tr>
              <a:tr h="95250">
                <a:tc>
                  <a:txBody>
                    <a:bodyPr/>
                    <a:lstStyle/>
                    <a:p>
                      <a:pPr marL="0" algn="ctr" defTabSz="914400" rtl="0" eaLnBrk="1" fontAlgn="ctr" latinLnBrk="0" hangingPunct="1"/>
                      <a:endParaRPr lang="en-US" sz="1600" b="0" i="0" u="none" strike="noStrike" kern="1200">
                        <a:solidFill>
                          <a:srgbClr val="000000"/>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marL="0" algn="ctr" defTabSz="914400" rtl="0" eaLnBrk="1" fontAlgn="ctr" latinLnBrk="0" hangingPunct="1"/>
                      <a:endParaRPr lang="en-US" sz="1600" b="0" i="0" u="none" strike="noStrike" kern="1200">
                        <a:solidFill>
                          <a:srgbClr val="000000"/>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marL="0" algn="ctr" defTabSz="914400" rtl="0" eaLnBrk="1" fontAlgn="ctr" latinLnBrk="0" hangingPunct="1"/>
                      <a:endParaRPr lang="en-US" sz="1600" b="0" i="0" u="none" strike="noStrike" kern="1200">
                        <a:solidFill>
                          <a:srgbClr val="000000"/>
                        </a:solidFill>
                        <a:effectLst/>
                        <a:latin typeface="Calibri" panose="020F0502020204030204" pitchFamily="34" charset="0"/>
                        <a:ea typeface="+mn-ea"/>
                        <a:cs typeface="+mn-cs"/>
                      </a:endParaRPr>
                    </a:p>
                  </a:txBody>
                  <a:tcPr marL="6350" marR="6350" marT="6350" marB="0" anchor="ctr">
                    <a:lnL>
                      <a:noFill/>
                    </a:lnL>
                    <a:lnR>
                      <a:noFill/>
                    </a:lnR>
                    <a:lnT>
                      <a:noFill/>
                    </a:lnT>
                    <a:lnB>
                      <a:noFill/>
                    </a:lnB>
                  </a:tcPr>
                </a:tc>
                <a:tc>
                  <a:txBody>
                    <a:bodyPr/>
                    <a:lstStyle/>
                    <a:p>
                      <a:pPr marL="0" algn="ctr" defTabSz="914400" rtl="0" eaLnBrk="1" fontAlgn="ctr" latinLnBrk="0" hangingPunct="1"/>
                      <a:endParaRPr lang="en-US" sz="1600" b="0" i="0" u="none" strike="noStrike" kern="1200">
                        <a:solidFill>
                          <a:srgbClr val="000000"/>
                        </a:solidFill>
                        <a:effectLst/>
                        <a:latin typeface="Calibri" panose="020F0502020204030204" pitchFamily="34" charset="0"/>
                        <a:ea typeface="+mn-ea"/>
                        <a:cs typeface="+mn-cs"/>
                      </a:endParaRPr>
                    </a:p>
                  </a:txBody>
                  <a:tcPr marL="6350" marR="6350" marT="6350" marB="0" anchor="ctr">
                    <a:lnL>
                      <a:noFill/>
                    </a:lnL>
                    <a:lnR>
                      <a:noFill/>
                    </a:lnR>
                    <a:lnT>
                      <a:noFill/>
                    </a:lnT>
                    <a:lnB>
                      <a:noFill/>
                    </a:lnB>
                  </a:tcPr>
                </a:tc>
                <a:extLst>
                  <a:ext uri="{0D108BD9-81ED-4DB2-BD59-A6C34878D82A}">
                    <a16:rowId xmlns:a16="http://schemas.microsoft.com/office/drawing/2014/main" val="1180642257"/>
                  </a:ext>
                </a:extLst>
              </a:tr>
              <a:tr h="736600">
                <a:tc>
                  <a:txBody>
                    <a:bodyPr/>
                    <a:lstStyle/>
                    <a:p>
                      <a:pPr marL="0" algn="l" defTabSz="914400" rtl="0" eaLnBrk="1" fontAlgn="ctr" latinLnBrk="0" hangingPunct="1"/>
                      <a:r>
                        <a:rPr lang="en-US" sz="1600" b="1" i="0" u="none" strike="noStrike" kern="1200" dirty="0">
                          <a:solidFill>
                            <a:srgbClr val="000000"/>
                          </a:solidFill>
                          <a:effectLst/>
                          <a:latin typeface="Calibri" panose="020F0502020204030204" pitchFamily="34" charset="0"/>
                          <a:ea typeface="+mn-ea"/>
                          <a:cs typeface="+mn-cs"/>
                        </a:rPr>
                        <a:t>PRIORITY ACTION 1</a:t>
                      </a:r>
                      <a:r>
                        <a:rPr lang="en-US" sz="1600" b="0" i="0" u="none" strike="noStrike" kern="1200" dirty="0">
                          <a:solidFill>
                            <a:srgbClr val="000000"/>
                          </a:solidFill>
                          <a:effectLst/>
                          <a:latin typeface="Calibri" panose="020F0502020204030204" pitchFamily="34" charset="0"/>
                          <a:ea typeface="+mn-ea"/>
                          <a:cs typeface="+mn-cs"/>
                        </a:rPr>
                        <a:t>: Fully implement the Success Teams and the ability of lead faculty, retention specialists, counselors and others to ensure all students with a strong emphasis on BIPOC, LGBTQIA+, low income, disabled, undocumented and historically marginalized/</a:t>
                      </a:r>
                      <a:r>
                        <a:rPr lang="en-US" sz="1600" b="0" i="0" u="none" strike="noStrike" kern="1200" dirty="0" err="1">
                          <a:solidFill>
                            <a:srgbClr val="000000"/>
                          </a:solidFill>
                          <a:effectLst/>
                          <a:latin typeface="Calibri" panose="020F0502020204030204" pitchFamily="34" charset="0"/>
                          <a:ea typeface="+mn-ea"/>
                          <a:cs typeface="+mn-cs"/>
                        </a:rPr>
                        <a:t>minoritized</a:t>
                      </a:r>
                      <a:r>
                        <a:rPr lang="en-US" sz="1600" b="0" i="0" u="none" strike="noStrike" kern="1200" dirty="0">
                          <a:solidFill>
                            <a:srgbClr val="000000"/>
                          </a:solidFill>
                          <a:effectLst/>
                          <a:latin typeface="Calibri" panose="020F0502020204030204" pitchFamily="34" charset="0"/>
                          <a:ea typeface="+mn-ea"/>
                          <a:cs typeface="+mn-cs"/>
                        </a:rPr>
                        <a:t> students (communities disproportionately impacted during the pandemic) get consistent support and messaging across special programs and Interest Areas</a:t>
                      </a:r>
                    </a:p>
                  </a:txBody>
                  <a:tcPr marL="6350" marR="6350" marT="6350" marB="0" anchor="b">
                    <a:lnL>
                      <a:noFill/>
                    </a:lnL>
                    <a:lnR>
                      <a:noFill/>
                    </a:lnR>
                    <a:lnT>
                      <a:noFill/>
                    </a:lnT>
                    <a:lnB>
                      <a:noFill/>
                    </a:lnB>
                  </a:tcPr>
                </a:tc>
                <a:tc>
                  <a:txBody>
                    <a:bodyPr/>
                    <a:lstStyle/>
                    <a:p>
                      <a:pPr marL="0" algn="ctr" defTabSz="914400" rtl="0" eaLnBrk="1" fontAlgn="ctr" latinLnBrk="0" hangingPunct="1"/>
                      <a:endParaRPr lang="en-US" sz="1600" b="0" i="0" u="none" strike="noStrike" kern="1200">
                        <a:solidFill>
                          <a:srgbClr val="000000"/>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marL="0" algn="ctr" defTabSz="914400" rtl="0" eaLnBrk="1" fontAlgn="ctr" latinLnBrk="0" hangingPunct="1"/>
                      <a:r>
                        <a:rPr lang="en-US" sz="1600" b="0" i="0" u="none" strike="noStrike" kern="1200">
                          <a:solidFill>
                            <a:srgbClr val="000000"/>
                          </a:solidFill>
                          <a:effectLst/>
                          <a:latin typeface="Calibri" panose="020F0502020204030204" pitchFamily="34" charset="0"/>
                          <a:ea typeface="+mn-ea"/>
                          <a:cs typeface="+mn-cs"/>
                        </a:rPr>
                        <a:t>Pérez</a:t>
                      </a:r>
                    </a:p>
                  </a:txBody>
                  <a:tcPr marL="6350" marR="6350" marT="6350" marB="0" anchor="ctr">
                    <a:lnL>
                      <a:noFill/>
                    </a:lnL>
                    <a:lnR>
                      <a:noFill/>
                    </a:lnR>
                    <a:lnT>
                      <a:noFill/>
                    </a:lnT>
                    <a:lnB>
                      <a:noFill/>
                    </a:lnB>
                  </a:tcPr>
                </a:tc>
                <a:tc>
                  <a:txBody>
                    <a:bodyPr/>
                    <a:lstStyle/>
                    <a:p>
                      <a:pPr marL="0" algn="ctr" defTabSz="914400" rtl="0" eaLnBrk="1" fontAlgn="ctr" latinLnBrk="0" hangingPunct="1"/>
                      <a:r>
                        <a:rPr lang="en-US" sz="1600" b="0" i="0" u="none" strike="noStrike" kern="1200">
                          <a:solidFill>
                            <a:srgbClr val="000000"/>
                          </a:solidFill>
                          <a:effectLst/>
                          <a:latin typeface="Calibri" panose="020F0502020204030204" pitchFamily="34" charset="0"/>
                          <a:ea typeface="+mn-ea"/>
                          <a:cs typeface="+mn-cs"/>
                        </a:rPr>
                        <a:t>Guided Pathways Steering Committee</a:t>
                      </a:r>
                    </a:p>
                  </a:txBody>
                  <a:tcPr marL="6350" marR="6350" marT="6350" marB="0" anchor="ctr">
                    <a:lnL>
                      <a:noFill/>
                    </a:lnL>
                    <a:lnR>
                      <a:noFill/>
                    </a:lnR>
                    <a:lnT>
                      <a:noFill/>
                    </a:lnT>
                    <a:lnB>
                      <a:noFill/>
                    </a:lnB>
                  </a:tcPr>
                </a:tc>
                <a:extLst>
                  <a:ext uri="{0D108BD9-81ED-4DB2-BD59-A6C34878D82A}">
                    <a16:rowId xmlns:a16="http://schemas.microsoft.com/office/drawing/2014/main" val="1099005723"/>
                  </a:ext>
                </a:extLst>
              </a:tr>
              <a:tr h="95250">
                <a:tc>
                  <a:txBody>
                    <a:bodyPr/>
                    <a:lstStyle/>
                    <a:p>
                      <a:pPr marL="0" algn="l" defTabSz="914400" rtl="0" eaLnBrk="1" fontAlgn="ctr" latinLnBrk="0" hangingPunct="1"/>
                      <a:endParaRPr lang="en-US" sz="1600" b="0" i="0" u="none" strike="noStrike" kern="1200" dirty="0">
                        <a:solidFill>
                          <a:srgbClr val="000000"/>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marL="0" algn="ctr" defTabSz="914400" rtl="0" eaLnBrk="1" fontAlgn="ctr" latinLnBrk="0" hangingPunct="1"/>
                      <a:endParaRPr lang="en-US" sz="1600" b="0" i="0" u="none" strike="noStrike" kern="1200">
                        <a:solidFill>
                          <a:srgbClr val="000000"/>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marL="0" algn="ctr" defTabSz="914400" rtl="0" eaLnBrk="1" fontAlgn="ctr" latinLnBrk="0" hangingPunct="1"/>
                      <a:endParaRPr lang="en-US" sz="1600" b="0" i="0" u="none" strike="noStrike" kern="1200">
                        <a:solidFill>
                          <a:srgbClr val="000000"/>
                        </a:solidFill>
                        <a:effectLst/>
                        <a:latin typeface="Calibri" panose="020F0502020204030204" pitchFamily="34" charset="0"/>
                        <a:ea typeface="+mn-ea"/>
                        <a:cs typeface="+mn-cs"/>
                      </a:endParaRPr>
                    </a:p>
                  </a:txBody>
                  <a:tcPr marL="6350" marR="6350" marT="6350" marB="0" anchor="ctr">
                    <a:lnL>
                      <a:noFill/>
                    </a:lnL>
                    <a:lnR>
                      <a:noFill/>
                    </a:lnR>
                    <a:lnT>
                      <a:noFill/>
                    </a:lnT>
                    <a:lnB>
                      <a:noFill/>
                    </a:lnB>
                  </a:tcPr>
                </a:tc>
                <a:tc>
                  <a:txBody>
                    <a:bodyPr/>
                    <a:lstStyle/>
                    <a:p>
                      <a:pPr marL="0" algn="ctr" defTabSz="914400" rtl="0" eaLnBrk="1" fontAlgn="ctr" latinLnBrk="0" hangingPunct="1"/>
                      <a:endParaRPr lang="en-US" sz="1600" b="0" i="0" u="none" strike="noStrike" kern="1200">
                        <a:solidFill>
                          <a:srgbClr val="000000"/>
                        </a:solidFill>
                        <a:effectLst/>
                        <a:latin typeface="Calibri" panose="020F0502020204030204" pitchFamily="34" charset="0"/>
                        <a:ea typeface="+mn-ea"/>
                        <a:cs typeface="+mn-cs"/>
                      </a:endParaRPr>
                    </a:p>
                  </a:txBody>
                  <a:tcPr marL="6350" marR="6350" marT="6350" marB="0" anchor="ctr">
                    <a:lnL>
                      <a:noFill/>
                    </a:lnL>
                    <a:lnR>
                      <a:noFill/>
                    </a:lnR>
                    <a:lnT>
                      <a:noFill/>
                    </a:lnT>
                    <a:lnB>
                      <a:noFill/>
                    </a:lnB>
                  </a:tcPr>
                </a:tc>
                <a:extLst>
                  <a:ext uri="{0D108BD9-81ED-4DB2-BD59-A6C34878D82A}">
                    <a16:rowId xmlns:a16="http://schemas.microsoft.com/office/drawing/2014/main" val="3784161416"/>
                  </a:ext>
                </a:extLst>
              </a:tr>
              <a:tr h="368300">
                <a:tc>
                  <a:txBody>
                    <a:bodyPr/>
                    <a:lstStyle/>
                    <a:p>
                      <a:pPr marL="0" algn="l" defTabSz="914400" rtl="0" eaLnBrk="1" fontAlgn="ctr" latinLnBrk="0" hangingPunct="1"/>
                      <a:r>
                        <a:rPr lang="en-US" sz="1600" b="1" i="0" u="none" strike="noStrike" kern="1200" dirty="0">
                          <a:solidFill>
                            <a:srgbClr val="000000"/>
                          </a:solidFill>
                          <a:effectLst/>
                          <a:latin typeface="Calibri" panose="020F0502020204030204" pitchFamily="34" charset="0"/>
                          <a:ea typeface="+mn-ea"/>
                          <a:cs typeface="+mn-cs"/>
                        </a:rPr>
                        <a:t>PRIORITY ACTION 2</a:t>
                      </a:r>
                      <a:r>
                        <a:rPr lang="en-US" sz="1600" b="0" i="0" u="none" strike="noStrike" kern="1200" dirty="0">
                          <a:solidFill>
                            <a:srgbClr val="000000"/>
                          </a:solidFill>
                          <a:effectLst/>
                          <a:latin typeface="Calibri" panose="020F0502020204030204" pitchFamily="34" charset="0"/>
                          <a:ea typeface="+mn-ea"/>
                          <a:cs typeface="+mn-cs"/>
                        </a:rPr>
                        <a:t>: Reimagine pathways for our part-time students to ensure they feel as connected and supported as full-time students</a:t>
                      </a:r>
                    </a:p>
                  </a:txBody>
                  <a:tcPr marL="6350" marR="6350" marT="6350" marB="0" anchor="b">
                    <a:lnL>
                      <a:noFill/>
                    </a:lnL>
                    <a:lnR>
                      <a:noFill/>
                    </a:lnR>
                    <a:lnT>
                      <a:noFill/>
                    </a:lnT>
                    <a:lnB>
                      <a:noFill/>
                    </a:lnB>
                  </a:tcPr>
                </a:tc>
                <a:tc>
                  <a:txBody>
                    <a:bodyPr/>
                    <a:lstStyle/>
                    <a:p>
                      <a:pPr marL="0" algn="ctr" defTabSz="914400" rtl="0" eaLnBrk="1" fontAlgn="ctr" latinLnBrk="0" hangingPunct="1"/>
                      <a:endParaRPr lang="en-US" sz="1600" b="0" i="0" u="none" strike="noStrike" kern="1200" dirty="0">
                        <a:solidFill>
                          <a:srgbClr val="000000"/>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marL="0" algn="ctr" defTabSz="914400" rtl="0" eaLnBrk="1" fontAlgn="ctr" latinLnBrk="0" hangingPunct="1"/>
                      <a:r>
                        <a:rPr lang="en-US" sz="1600" b="0" i="0" u="none" strike="noStrike" kern="1200" dirty="0">
                          <a:solidFill>
                            <a:srgbClr val="000000"/>
                          </a:solidFill>
                          <a:effectLst/>
                          <a:latin typeface="Calibri" panose="020F0502020204030204" pitchFamily="34" charset="0"/>
                          <a:ea typeface="+mn-ea"/>
                          <a:cs typeface="+mn-cs"/>
                        </a:rPr>
                        <a:t>Pérez</a:t>
                      </a:r>
                    </a:p>
                  </a:txBody>
                  <a:tcPr marL="6350" marR="6350" marT="6350" marB="0" anchor="ctr">
                    <a:lnL>
                      <a:noFill/>
                    </a:lnL>
                    <a:lnR>
                      <a:noFill/>
                    </a:lnR>
                    <a:lnT>
                      <a:noFill/>
                    </a:lnT>
                    <a:lnB>
                      <a:noFill/>
                    </a:lnB>
                  </a:tcPr>
                </a:tc>
                <a:tc>
                  <a:txBody>
                    <a:bodyPr/>
                    <a:lstStyle/>
                    <a:p>
                      <a:pPr marL="0" algn="ctr" defTabSz="914400" rtl="0" eaLnBrk="1" fontAlgn="ctr" latinLnBrk="0" hangingPunct="1"/>
                      <a:r>
                        <a:rPr lang="en-US" sz="1600" b="0" i="0" u="none" strike="noStrike" kern="1200">
                          <a:solidFill>
                            <a:srgbClr val="000000"/>
                          </a:solidFill>
                          <a:effectLst/>
                          <a:latin typeface="Calibri" panose="020F0502020204030204" pitchFamily="34" charset="0"/>
                          <a:ea typeface="+mn-ea"/>
                          <a:cs typeface="+mn-cs"/>
                        </a:rPr>
                        <a:t>Guided Pathways Steering Committee</a:t>
                      </a:r>
                    </a:p>
                  </a:txBody>
                  <a:tcPr marL="6350" marR="6350" marT="6350" marB="0" anchor="ctr">
                    <a:lnL>
                      <a:noFill/>
                    </a:lnL>
                    <a:lnR>
                      <a:noFill/>
                    </a:lnR>
                    <a:lnT>
                      <a:noFill/>
                    </a:lnT>
                    <a:lnB>
                      <a:noFill/>
                    </a:lnB>
                  </a:tcPr>
                </a:tc>
                <a:extLst>
                  <a:ext uri="{0D108BD9-81ED-4DB2-BD59-A6C34878D82A}">
                    <a16:rowId xmlns:a16="http://schemas.microsoft.com/office/drawing/2014/main" val="2630934909"/>
                  </a:ext>
                </a:extLst>
              </a:tr>
              <a:tr h="95250">
                <a:tc>
                  <a:txBody>
                    <a:bodyPr/>
                    <a:lstStyle/>
                    <a:p>
                      <a:pPr marL="0" algn="l" defTabSz="914400" rtl="0" eaLnBrk="1" fontAlgn="ctr" latinLnBrk="0" hangingPunct="1"/>
                      <a:endParaRPr lang="en-US" sz="1600" b="0" i="0" u="none" strike="noStrike" kern="1200" dirty="0">
                        <a:solidFill>
                          <a:srgbClr val="000000"/>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marL="0" algn="ctr" defTabSz="914400" rtl="0" eaLnBrk="1" fontAlgn="ctr" latinLnBrk="0" hangingPunct="1"/>
                      <a:endParaRPr lang="en-US" sz="1600" b="0" i="0" u="none" strike="noStrike" kern="1200">
                        <a:solidFill>
                          <a:srgbClr val="000000"/>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marL="0" algn="ctr" defTabSz="914400" rtl="0" eaLnBrk="1" fontAlgn="ctr" latinLnBrk="0" hangingPunct="1"/>
                      <a:endParaRPr lang="en-US" sz="1600" b="0" i="0" u="none" strike="noStrike" kern="1200" dirty="0">
                        <a:solidFill>
                          <a:srgbClr val="000000"/>
                        </a:solidFill>
                        <a:effectLst/>
                        <a:latin typeface="Calibri" panose="020F0502020204030204" pitchFamily="34" charset="0"/>
                        <a:ea typeface="+mn-ea"/>
                        <a:cs typeface="+mn-cs"/>
                      </a:endParaRPr>
                    </a:p>
                  </a:txBody>
                  <a:tcPr marL="6350" marR="6350" marT="6350" marB="0" anchor="ctr">
                    <a:lnL>
                      <a:noFill/>
                    </a:lnL>
                    <a:lnR>
                      <a:noFill/>
                    </a:lnR>
                    <a:lnT>
                      <a:noFill/>
                    </a:lnT>
                    <a:lnB>
                      <a:noFill/>
                    </a:lnB>
                  </a:tcPr>
                </a:tc>
                <a:tc>
                  <a:txBody>
                    <a:bodyPr/>
                    <a:lstStyle/>
                    <a:p>
                      <a:pPr marL="0" algn="ctr" defTabSz="914400" rtl="0" eaLnBrk="1" fontAlgn="ctr" latinLnBrk="0" hangingPunct="1"/>
                      <a:endParaRPr lang="en-US" sz="1600" b="0" i="0" u="none" strike="noStrike" kern="1200">
                        <a:solidFill>
                          <a:srgbClr val="000000"/>
                        </a:solidFill>
                        <a:effectLst/>
                        <a:latin typeface="Calibri" panose="020F0502020204030204" pitchFamily="34" charset="0"/>
                        <a:ea typeface="+mn-ea"/>
                        <a:cs typeface="+mn-cs"/>
                      </a:endParaRPr>
                    </a:p>
                  </a:txBody>
                  <a:tcPr marL="6350" marR="6350" marT="6350" marB="0" anchor="ctr">
                    <a:lnL>
                      <a:noFill/>
                    </a:lnL>
                    <a:lnR>
                      <a:noFill/>
                    </a:lnR>
                    <a:lnT>
                      <a:noFill/>
                    </a:lnT>
                    <a:lnB>
                      <a:noFill/>
                    </a:lnB>
                  </a:tcPr>
                </a:tc>
                <a:extLst>
                  <a:ext uri="{0D108BD9-81ED-4DB2-BD59-A6C34878D82A}">
                    <a16:rowId xmlns:a16="http://schemas.microsoft.com/office/drawing/2014/main" val="2927675999"/>
                  </a:ext>
                </a:extLst>
              </a:tr>
              <a:tr h="368300">
                <a:tc>
                  <a:txBody>
                    <a:bodyPr/>
                    <a:lstStyle/>
                    <a:p>
                      <a:pPr marL="0" algn="l" defTabSz="914400" rtl="0" eaLnBrk="1" fontAlgn="ctr" latinLnBrk="0" hangingPunct="1"/>
                      <a:r>
                        <a:rPr lang="en-US" sz="1600" b="1" i="0" u="none" strike="noStrike" kern="1200" dirty="0">
                          <a:solidFill>
                            <a:srgbClr val="000000"/>
                          </a:solidFill>
                          <a:effectLst/>
                          <a:latin typeface="Calibri" panose="020F0502020204030204" pitchFamily="34" charset="0"/>
                          <a:ea typeface="+mn-ea"/>
                          <a:cs typeface="+mn-cs"/>
                        </a:rPr>
                        <a:t>PRIORITY ACTION 3:</a:t>
                      </a:r>
                      <a:r>
                        <a:rPr lang="en-US" sz="1600" b="0" i="0" u="none" strike="noStrike" kern="1200" dirty="0">
                          <a:solidFill>
                            <a:srgbClr val="000000"/>
                          </a:solidFill>
                          <a:effectLst/>
                          <a:latin typeface="Calibri" panose="020F0502020204030204" pitchFamily="34" charset="0"/>
                          <a:ea typeface="+mn-ea"/>
                          <a:cs typeface="+mn-cs"/>
                        </a:rPr>
                        <a:t>  Support a variety of student journeys and adopt a student-centered approach to defining access and success.  </a:t>
                      </a:r>
                    </a:p>
                  </a:txBody>
                  <a:tcPr marL="6350" marR="6350" marT="6350" marB="0" anchor="b">
                    <a:lnL>
                      <a:noFill/>
                    </a:lnL>
                    <a:lnR>
                      <a:noFill/>
                    </a:lnR>
                    <a:lnT>
                      <a:noFill/>
                    </a:lnT>
                    <a:lnB>
                      <a:noFill/>
                    </a:lnB>
                  </a:tcPr>
                </a:tc>
                <a:tc>
                  <a:txBody>
                    <a:bodyPr/>
                    <a:lstStyle/>
                    <a:p>
                      <a:pPr marL="0" algn="ctr" defTabSz="914400" rtl="0" eaLnBrk="1" fontAlgn="ctr" latinLnBrk="0" hangingPunct="1"/>
                      <a:endParaRPr lang="en-US" sz="1600" b="0" i="0" u="none" strike="noStrike" kern="1200">
                        <a:solidFill>
                          <a:srgbClr val="000000"/>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marL="0" algn="ctr" defTabSz="914400" rtl="0" eaLnBrk="1" fontAlgn="ctr" latinLnBrk="0" hangingPunct="1"/>
                      <a:r>
                        <a:rPr lang="en-US" sz="1600" b="0" i="0" u="none" strike="noStrike" kern="1200" dirty="0">
                          <a:solidFill>
                            <a:srgbClr val="000000"/>
                          </a:solidFill>
                          <a:effectLst/>
                          <a:latin typeface="Calibri" panose="020F0502020204030204" pitchFamily="34" charset="0"/>
                          <a:ea typeface="+mn-ea"/>
                          <a:cs typeface="+mn-cs"/>
                        </a:rPr>
                        <a:t>Pérez</a:t>
                      </a:r>
                    </a:p>
                  </a:txBody>
                  <a:tcPr marL="6350" marR="6350" marT="6350" marB="0" anchor="ctr">
                    <a:lnL>
                      <a:noFill/>
                    </a:lnL>
                    <a:lnR>
                      <a:noFill/>
                    </a:lnR>
                    <a:lnT>
                      <a:noFill/>
                    </a:lnT>
                    <a:lnB>
                      <a:noFill/>
                    </a:lnB>
                  </a:tcPr>
                </a:tc>
                <a:tc>
                  <a:txBody>
                    <a:bodyPr/>
                    <a:lstStyle/>
                    <a:p>
                      <a:pPr marL="0" algn="ctr" defTabSz="914400" rtl="0" eaLnBrk="1" fontAlgn="ctr" latinLnBrk="0" hangingPunct="1"/>
                      <a:r>
                        <a:rPr lang="en-US" sz="1600" b="0" i="0" u="none" strike="noStrike" kern="1200" dirty="0">
                          <a:solidFill>
                            <a:srgbClr val="000000"/>
                          </a:solidFill>
                          <a:effectLst/>
                          <a:latin typeface="Calibri" panose="020F0502020204030204" pitchFamily="34" charset="0"/>
                          <a:ea typeface="+mn-ea"/>
                          <a:cs typeface="+mn-cs"/>
                        </a:rPr>
                        <a:t>Guided Pathways Steering Committee</a:t>
                      </a:r>
                    </a:p>
                  </a:txBody>
                  <a:tcPr marL="6350" marR="6350" marT="6350" marB="0" anchor="ctr">
                    <a:lnL>
                      <a:noFill/>
                    </a:lnL>
                    <a:lnR>
                      <a:noFill/>
                    </a:lnR>
                    <a:lnT>
                      <a:noFill/>
                    </a:lnT>
                    <a:lnB>
                      <a:noFill/>
                    </a:lnB>
                  </a:tcPr>
                </a:tc>
                <a:extLst>
                  <a:ext uri="{0D108BD9-81ED-4DB2-BD59-A6C34878D82A}">
                    <a16:rowId xmlns:a16="http://schemas.microsoft.com/office/drawing/2014/main" val="3785041032"/>
                  </a:ext>
                </a:extLst>
              </a:tr>
            </a:tbl>
          </a:graphicData>
        </a:graphic>
      </p:graphicFrame>
    </p:spTree>
    <p:extLst>
      <p:ext uri="{BB962C8B-B14F-4D97-AF65-F5344CB8AC3E}">
        <p14:creationId xmlns:p14="http://schemas.microsoft.com/office/powerpoint/2010/main" val="222354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903383497"/>
              </p:ext>
            </p:extLst>
          </p:nvPr>
        </p:nvGraphicFramePr>
        <p:xfrm>
          <a:off x="736667" y="1356418"/>
          <a:ext cx="10640395" cy="3458210"/>
        </p:xfrm>
        <a:graphic>
          <a:graphicData uri="http://schemas.openxmlformats.org/drawingml/2006/table">
            <a:tbl>
              <a:tblPr/>
              <a:tblGrid>
                <a:gridCol w="7663220">
                  <a:extLst>
                    <a:ext uri="{9D8B030D-6E8A-4147-A177-3AD203B41FA5}">
                      <a16:colId xmlns:a16="http://schemas.microsoft.com/office/drawing/2014/main" val="3053992775"/>
                    </a:ext>
                  </a:extLst>
                </a:gridCol>
                <a:gridCol w="213609">
                  <a:extLst>
                    <a:ext uri="{9D8B030D-6E8A-4147-A177-3AD203B41FA5}">
                      <a16:colId xmlns:a16="http://schemas.microsoft.com/office/drawing/2014/main" val="104016029"/>
                    </a:ext>
                  </a:extLst>
                </a:gridCol>
                <a:gridCol w="1455211">
                  <a:extLst>
                    <a:ext uri="{9D8B030D-6E8A-4147-A177-3AD203B41FA5}">
                      <a16:colId xmlns:a16="http://schemas.microsoft.com/office/drawing/2014/main" val="1756594535"/>
                    </a:ext>
                  </a:extLst>
                </a:gridCol>
                <a:gridCol w="1308355">
                  <a:extLst>
                    <a:ext uri="{9D8B030D-6E8A-4147-A177-3AD203B41FA5}">
                      <a16:colId xmlns:a16="http://schemas.microsoft.com/office/drawing/2014/main" val="171585407"/>
                    </a:ext>
                  </a:extLst>
                </a:gridCol>
              </a:tblGrid>
              <a:tr h="533400">
                <a:tc>
                  <a:txBody>
                    <a:bodyPr/>
                    <a:lstStyle/>
                    <a:p>
                      <a:pPr algn="l" fontAlgn="ctr"/>
                      <a:r>
                        <a:rPr lang="en-US" sz="2400" b="0" i="0" u="none" strike="noStrike">
                          <a:solidFill>
                            <a:srgbClr val="000000"/>
                          </a:solidFill>
                          <a:effectLst/>
                          <a:latin typeface="Calibri" panose="020F0502020204030204" pitchFamily="34" charset="0"/>
                        </a:rPr>
                        <a:t>Equity &amp; Antiracism:  Guided Pathways - building pathways from K-12 to careers</a:t>
                      </a:r>
                    </a:p>
                  </a:txBody>
                  <a:tcPr marL="6350" marR="6350" marT="6350" marB="0" anchor="ctr">
                    <a:lnL>
                      <a:noFill/>
                    </a:lnL>
                    <a:lnR>
                      <a:noFill/>
                    </a:lnR>
                    <a:lnT>
                      <a:noFill/>
                    </a:lnT>
                    <a:lnB>
                      <a:noFill/>
                    </a:lnB>
                    <a:solidFill>
                      <a:srgbClr val="E7E6E6"/>
                    </a:solidFill>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2000" b="0" i="0" u="none" strike="noStrike" dirty="0">
                          <a:solidFill>
                            <a:srgbClr val="000000"/>
                          </a:solidFill>
                          <a:effectLst/>
                          <a:latin typeface="Calibri" panose="020F0502020204030204" pitchFamily="34" charset="0"/>
                        </a:rPr>
                        <a:t>Administrative Lead</a:t>
                      </a:r>
                    </a:p>
                  </a:txBody>
                  <a:tcPr marL="6350" marR="6350" marT="6350" marB="0" anchor="ctr">
                    <a:lnL>
                      <a:noFill/>
                    </a:lnL>
                    <a:lnR>
                      <a:noFill/>
                    </a:lnR>
                    <a:lnT>
                      <a:noFill/>
                    </a:lnT>
                    <a:lnB>
                      <a:noFill/>
                    </a:lnB>
                    <a:solidFill>
                      <a:srgbClr val="E7E6E6"/>
                    </a:solidFill>
                  </a:tcPr>
                </a:tc>
                <a:tc>
                  <a:txBody>
                    <a:bodyPr/>
                    <a:lstStyle/>
                    <a:p>
                      <a:pPr algn="ctr" fontAlgn="ctr"/>
                      <a:r>
                        <a:rPr lang="en-US" sz="2000" b="0" i="0" u="none" strike="noStrike" dirty="0">
                          <a:solidFill>
                            <a:srgbClr val="000000"/>
                          </a:solidFill>
                          <a:effectLst/>
                          <a:latin typeface="Calibri" panose="020F0502020204030204" pitchFamily="34" charset="0"/>
                        </a:rPr>
                        <a:t>Council/ Committee</a:t>
                      </a:r>
                    </a:p>
                  </a:txBody>
                  <a:tcPr marL="6350" marR="6350" marT="6350" marB="0" anchor="ctr">
                    <a:lnL>
                      <a:noFill/>
                    </a:lnL>
                    <a:lnR>
                      <a:noFill/>
                    </a:lnR>
                    <a:lnT>
                      <a:noFill/>
                    </a:lnT>
                    <a:lnB>
                      <a:noFill/>
                    </a:lnB>
                    <a:solidFill>
                      <a:srgbClr val="E7E6E6"/>
                    </a:solidFill>
                  </a:tcPr>
                </a:tc>
                <a:extLst>
                  <a:ext uri="{0D108BD9-81ED-4DB2-BD59-A6C34878D82A}">
                    <a16:rowId xmlns:a16="http://schemas.microsoft.com/office/drawing/2014/main" val="2426839497"/>
                  </a:ext>
                </a:extLst>
              </a:tr>
              <a:tr h="95250">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1646362941"/>
                  </a:ext>
                </a:extLst>
              </a:tr>
              <a:tr h="368300">
                <a:tc>
                  <a:txBody>
                    <a:bodyPr/>
                    <a:lstStyle/>
                    <a:p>
                      <a:pPr algn="l" fontAlgn="b"/>
                      <a:r>
                        <a:rPr lang="en-US" sz="1600" b="1" i="0" u="none" strike="noStrike" dirty="0">
                          <a:solidFill>
                            <a:srgbClr val="000000"/>
                          </a:solidFill>
                          <a:effectLst/>
                          <a:latin typeface="Calibri" panose="020F0502020204030204" pitchFamily="34" charset="0"/>
                        </a:rPr>
                        <a:t>PRIORITY ACTION 1</a:t>
                      </a:r>
                      <a:r>
                        <a:rPr lang="en-US" sz="1600" b="0" i="0" u="none" strike="noStrike" dirty="0">
                          <a:solidFill>
                            <a:srgbClr val="000000"/>
                          </a:solidFill>
                          <a:effectLst/>
                          <a:latin typeface="Calibri" panose="020F0502020204030204" pitchFamily="34" charset="0"/>
                        </a:rPr>
                        <a:t>:  Orient more Cañada, K-12 and community partners about the benefits of early college experiences and dual enrollment and scale opportunities for both.</a:t>
                      </a: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1600" b="0" i="0" u="none" strike="noStrike">
                          <a:solidFill>
                            <a:srgbClr val="000000"/>
                          </a:solidFill>
                          <a:effectLst/>
                          <a:latin typeface="Calibri" panose="020F0502020204030204" pitchFamily="34" charset="0"/>
                        </a:rPr>
                        <a:t>Pérez/Robinson</a:t>
                      </a:r>
                    </a:p>
                  </a:txBody>
                  <a:tcPr marL="6350" marR="6350" marT="6350" marB="0" anchor="ctr">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514692584"/>
                  </a:ext>
                </a:extLst>
              </a:tr>
              <a:tr h="95250">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2739484698"/>
                  </a:ext>
                </a:extLst>
              </a:tr>
              <a:tr h="368300">
                <a:tc>
                  <a:txBody>
                    <a:bodyPr/>
                    <a:lstStyle/>
                    <a:p>
                      <a:pPr algn="l" fontAlgn="b"/>
                      <a:r>
                        <a:rPr lang="en-US" sz="1600" b="1" i="0" u="none" strike="noStrike">
                          <a:solidFill>
                            <a:srgbClr val="000000"/>
                          </a:solidFill>
                          <a:effectLst/>
                          <a:latin typeface="Calibri" panose="020F0502020204030204" pitchFamily="34" charset="0"/>
                        </a:rPr>
                        <a:t>PRIORITY ACTION 2: </a:t>
                      </a:r>
                      <a:r>
                        <a:rPr lang="en-US" sz="1600" b="0" i="0" u="none" strike="noStrike">
                          <a:solidFill>
                            <a:srgbClr val="000000"/>
                          </a:solidFill>
                          <a:effectLst/>
                          <a:latin typeface="Calibri" panose="020F0502020204030204" pitchFamily="34" charset="0"/>
                        </a:rPr>
                        <a:t>Develop dual enrollment and early college outreach campaigns and courses to match the needs of our feeder school districts with high concentrations of Black, Indigenous and People of Color communities. </a:t>
                      </a: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1600" b="0" i="0" u="none" strike="noStrike">
                          <a:solidFill>
                            <a:srgbClr val="000000"/>
                          </a:solidFill>
                          <a:effectLst/>
                          <a:latin typeface="Calibri" panose="020F0502020204030204" pitchFamily="34" charset="0"/>
                        </a:rPr>
                        <a:t>Pérez/Robinson</a:t>
                      </a:r>
                    </a:p>
                  </a:txBody>
                  <a:tcPr marL="6350" marR="6350" marT="6350" marB="0" anchor="ctr">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1279043522"/>
                  </a:ext>
                </a:extLst>
              </a:tr>
              <a:tr h="95250">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24280279"/>
                  </a:ext>
                </a:extLst>
              </a:tr>
              <a:tr h="552450">
                <a:tc>
                  <a:txBody>
                    <a:bodyPr/>
                    <a:lstStyle/>
                    <a:p>
                      <a:pPr algn="l" fontAlgn="b"/>
                      <a:r>
                        <a:rPr lang="en-US" sz="1600" b="1" i="0" u="none" strike="noStrike">
                          <a:solidFill>
                            <a:srgbClr val="000000"/>
                          </a:solidFill>
                          <a:effectLst/>
                          <a:latin typeface="Calibri" panose="020F0502020204030204" pitchFamily="34" charset="0"/>
                        </a:rPr>
                        <a:t>PRIORITY ACTION 3</a:t>
                      </a:r>
                      <a:r>
                        <a:rPr lang="en-US" sz="1600" b="0" i="0" u="none" strike="noStrike">
                          <a:solidFill>
                            <a:srgbClr val="000000"/>
                          </a:solidFill>
                          <a:effectLst/>
                          <a:latin typeface="Calibri" panose="020F0502020204030204" pitchFamily="34" charset="0"/>
                        </a:rPr>
                        <a:t>: Bring more folks to campus: Kindergarteners, Middle School students, High School students, and community members. Programs such as KinderCaminata, Cal Day, and other community oriented events build connections to the community</a:t>
                      </a: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1600" b="0" i="0" u="none" strike="noStrike">
                          <a:solidFill>
                            <a:srgbClr val="000000"/>
                          </a:solidFill>
                          <a:effectLst/>
                          <a:latin typeface="Calibri" panose="020F0502020204030204" pitchFamily="34" charset="0"/>
                        </a:rPr>
                        <a:t>Pérez</a:t>
                      </a:r>
                    </a:p>
                  </a:txBody>
                  <a:tcPr marL="6350" marR="6350" marT="6350" marB="0" anchor="ctr">
                    <a:lnL>
                      <a:noFill/>
                    </a:lnL>
                    <a:lnR>
                      <a:noFill/>
                    </a:lnR>
                    <a:lnT>
                      <a:noFill/>
                    </a:lnT>
                    <a:lnB>
                      <a:noFill/>
                    </a:lnB>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3710505026"/>
                  </a:ext>
                </a:extLst>
              </a:tr>
            </a:tbl>
          </a:graphicData>
        </a:graphic>
      </p:graphicFrame>
    </p:spTree>
    <p:extLst>
      <p:ext uri="{BB962C8B-B14F-4D97-AF65-F5344CB8AC3E}">
        <p14:creationId xmlns:p14="http://schemas.microsoft.com/office/powerpoint/2010/main" val="36077243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9551A415522C74CB2195B1A777E9A7C" ma:contentTypeVersion="13" ma:contentTypeDescription="Create a new document." ma:contentTypeScope="" ma:versionID="618bc19bae1ae606cfd6804c8e2176d6">
  <xsd:schema xmlns:xsd="http://www.w3.org/2001/XMLSchema" xmlns:xs="http://www.w3.org/2001/XMLSchema" xmlns:p="http://schemas.microsoft.com/office/2006/metadata/properties" xmlns:ns3="2bc55ecc-363e-43e9-bfac-4ba2e86f45ee" xmlns:ns4="bb5bbb0b-6c89-44d7-be61-0adfe653f983" targetNamespace="http://schemas.microsoft.com/office/2006/metadata/properties" ma:root="true" ma:fieldsID="e0599e1f8396ab867dd6a01ab5d3ef8a" ns3:_="" ns4:_="">
    <xsd:import namespace="2bc55ecc-363e-43e9-bfac-4ba2e86f45ee"/>
    <xsd:import namespace="bb5bbb0b-6c89-44d7-be61-0adfe653f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c55ecc-363e-43e9-bfac-4ba2e86f4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b5bbb0b-6c89-44d7-be61-0adfe653f9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10E898E-794C-4BF8-B972-4B7106B69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c55ecc-363e-43e9-bfac-4ba2e86f45ee"/>
    <ds:schemaRef ds:uri="bb5bbb0b-6c89-44d7-be61-0adfe653f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A7249CA-6692-436A-A382-F031B3EA63D1}">
  <ds:schemaRefs>
    <ds:schemaRef ds:uri="http://schemas.openxmlformats.org/package/2006/metadata/core-properties"/>
    <ds:schemaRef ds:uri="http://schemas.microsoft.com/office/infopath/2007/PartnerControls"/>
    <ds:schemaRef ds:uri="http://schemas.microsoft.com/office/2006/documentManagement/types"/>
    <ds:schemaRef ds:uri="bb5bbb0b-6c89-44d7-be61-0adfe653f983"/>
    <ds:schemaRef ds:uri="http://schemas.microsoft.com/office/2006/metadata/properties"/>
    <ds:schemaRef ds:uri="http://purl.org/dc/elements/1.1/"/>
    <ds:schemaRef ds:uri="http://www.w3.org/XML/1998/namespace"/>
    <ds:schemaRef ds:uri="http://purl.org/dc/dcmitype/"/>
    <ds:schemaRef ds:uri="2bc55ecc-363e-43e9-bfac-4ba2e86f45ee"/>
    <ds:schemaRef ds:uri="http://purl.org/dc/terms/"/>
  </ds:schemaRefs>
</ds:datastoreItem>
</file>

<file path=customXml/itemProps3.xml><?xml version="1.0" encoding="utf-8"?>
<ds:datastoreItem xmlns:ds="http://schemas.openxmlformats.org/officeDocument/2006/customXml" ds:itemID="{86D16DA1-AAF2-4C66-8650-9E47B068E2F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1835</TotalTime>
  <Words>957</Words>
  <Application>Microsoft Office PowerPoint</Application>
  <PresentationFormat>Widescreen</PresentationFormat>
  <Paragraphs>108</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Franklin Gothic Book</vt:lpstr>
      <vt:lpstr>Trebuchet MS</vt:lpstr>
      <vt:lpstr>Office Theme</vt:lpstr>
      <vt:lpstr>Annual (operational) Plan for 2021-22</vt:lpstr>
      <vt:lpstr>The College Annual Plan</vt:lpstr>
      <vt:lpstr>PowerPoint Presentation</vt:lpstr>
      <vt:lpstr>Thank you to the more than 40 faculty, staff and student leaders who participated in our Leadership Retreat this year!  Held on Zoom on August 11 &amp; 12, 2021  All materials are posted here: https://canadacollege.edu/plans/leadership-retreat.php </vt:lpstr>
      <vt:lpstr>This year we propose a focus on  “Recovery with Equity”  that, with equity and antiracism as our overarching priority, builds on and helps fully implement our existing strategic initiatives</vt:lpstr>
      <vt:lpstr>Proposed priority…</vt:lpstr>
      <vt:lpstr>PowerPoint Presentation</vt:lpstr>
      <vt:lpstr>PowerPoint Presentation</vt:lpstr>
      <vt:lpstr>PowerPoint Presentation</vt:lpstr>
      <vt:lpstr>PowerPoint Presentation</vt:lpstr>
      <vt:lpstr>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(operational) Plan for 2020-21</dc:title>
  <dc:creator>Engel, Karen</dc:creator>
  <cp:lastModifiedBy>Engel, Karen</cp:lastModifiedBy>
  <cp:revision>12</cp:revision>
  <dcterms:created xsi:type="dcterms:W3CDTF">2020-09-11T18:22:26Z</dcterms:created>
  <dcterms:modified xsi:type="dcterms:W3CDTF">2021-09-01T03:13:36Z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0x01010029551A415522C74CB2195B1A777E9A7C</vt:lpwstr>
  </property>
</Properties>
</file>