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57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 err="1"/>
            <a:t>Admn</a:t>
          </a:r>
          <a:endParaRPr lang="en-US" sz="1100" dirty="0"/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  <dgm:t>
        <a:bodyPr/>
        <a:lstStyle/>
        <a:p>
          <a:endParaRPr lang="en-US"/>
        </a:p>
      </dgm:t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2E79E-101C-4890-A0FB-5805AFAF6660}" type="pres">
      <dgm:prSet presAssocID="{D5C832BC-00CE-4DC3-841E-3CFD16227DBF}" presName="wedge2" presStyleLbl="node1" presStyleIdx="1" presStyleCnt="4"/>
      <dgm:spPr/>
      <dgm:t>
        <a:bodyPr/>
        <a:lstStyle/>
        <a:p>
          <a:endParaRPr lang="en-US"/>
        </a:p>
      </dgm:t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62A98-8A1B-40BE-92C4-4B7386A89C1D}" type="pres">
      <dgm:prSet presAssocID="{D5C832BC-00CE-4DC3-841E-3CFD16227DBF}" presName="wedge3" presStyleLbl="node1" presStyleIdx="2" presStyleCnt="4"/>
      <dgm:spPr/>
      <dgm:t>
        <a:bodyPr/>
        <a:lstStyle/>
        <a:p>
          <a:endParaRPr lang="en-US"/>
        </a:p>
      </dgm:t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2A730-1FB9-4F51-8E63-730B80C8298B}" type="pres">
      <dgm:prSet presAssocID="{D5C832BC-00CE-4DC3-841E-3CFD16227DBF}" presName="wedge4" presStyleLbl="node1" presStyleIdx="3" presStyleCnt="4"/>
      <dgm:spPr/>
      <dgm:t>
        <a:bodyPr/>
        <a:lstStyle/>
        <a:p>
          <a:endParaRPr lang="en-US"/>
        </a:p>
      </dgm:t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 err="1"/>
            <a:t>Admn</a:t>
          </a:r>
          <a:endParaRPr lang="en-US" sz="1100" dirty="0"/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  <dgm:t>
        <a:bodyPr/>
        <a:lstStyle/>
        <a:p>
          <a:endParaRPr lang="en-US"/>
        </a:p>
      </dgm:t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2E79E-101C-4890-A0FB-5805AFAF6660}" type="pres">
      <dgm:prSet presAssocID="{D5C832BC-00CE-4DC3-841E-3CFD16227DBF}" presName="wedge2" presStyleLbl="node1" presStyleIdx="1" presStyleCnt="4"/>
      <dgm:spPr/>
      <dgm:t>
        <a:bodyPr/>
        <a:lstStyle/>
        <a:p>
          <a:endParaRPr lang="en-US"/>
        </a:p>
      </dgm:t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62A98-8A1B-40BE-92C4-4B7386A89C1D}" type="pres">
      <dgm:prSet presAssocID="{D5C832BC-00CE-4DC3-841E-3CFD16227DBF}" presName="wedge3" presStyleLbl="node1" presStyleIdx="2" presStyleCnt="4"/>
      <dgm:spPr/>
      <dgm:t>
        <a:bodyPr/>
        <a:lstStyle/>
        <a:p>
          <a:endParaRPr lang="en-US"/>
        </a:p>
      </dgm:t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2A730-1FB9-4F51-8E63-730B80C8298B}" type="pres">
      <dgm:prSet presAssocID="{D5C832BC-00CE-4DC3-841E-3CFD16227DBF}" presName="wedge4" presStyleLbl="node1" presStyleIdx="3" presStyleCnt="4"/>
      <dgm:spPr/>
      <dgm:t>
        <a:bodyPr/>
        <a:lstStyle/>
        <a:p>
          <a:endParaRPr lang="en-US"/>
        </a:p>
      </dgm:t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A2880B-354F-43B9-A355-4F503F2CA369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C6A4B4-3E85-42CA-84C8-CB1CDDDF5875}">
      <dgm:prSet phldrT="[Text]" custT="1"/>
      <dgm:spPr>
        <a:solidFill>
          <a:srgbClr val="40775E"/>
        </a:solidFill>
      </dgm:spPr>
      <dgm:t>
        <a:bodyPr/>
        <a:lstStyle/>
        <a:p>
          <a:r>
            <a:rPr lang="en-US" sz="2400" dirty="0"/>
            <a:t>PBC</a:t>
          </a:r>
        </a:p>
      </dgm:t>
    </dgm:pt>
    <dgm:pt modelId="{377CBB5B-CD48-43C0-A94D-6B060DD90493}" type="parTrans" cxnId="{F76DDFDD-821B-4634-AF81-F8338A97FB9C}">
      <dgm:prSet/>
      <dgm:spPr/>
      <dgm:t>
        <a:bodyPr/>
        <a:lstStyle/>
        <a:p>
          <a:endParaRPr lang="en-US" sz="1050"/>
        </a:p>
      </dgm:t>
    </dgm:pt>
    <dgm:pt modelId="{6F046F92-DC8F-4134-B38E-8D138A1AD5E2}" type="sibTrans" cxnId="{F76DDFDD-821B-4634-AF81-F8338A97FB9C}">
      <dgm:prSet/>
      <dgm:spPr/>
      <dgm:t>
        <a:bodyPr/>
        <a:lstStyle/>
        <a:p>
          <a:endParaRPr lang="en-US" sz="1050"/>
        </a:p>
      </dgm:t>
    </dgm:pt>
    <dgm:pt modelId="{5FB5F0A8-64E0-4BB2-A0F2-D24C79FB430D}">
      <dgm:prSet phldrT="[Text]" custT="1"/>
      <dgm:spPr/>
      <dgm:t>
        <a:bodyPr/>
        <a:lstStyle/>
        <a:p>
          <a:r>
            <a:rPr lang="en-US" sz="1050" dirty="0"/>
            <a:t>Staff</a:t>
          </a:r>
        </a:p>
      </dgm:t>
    </dgm:pt>
    <dgm:pt modelId="{9CB6961B-99FC-409C-8C10-619E0D969814}" type="parTrans" cxnId="{7DCFB213-779F-4086-B8C6-C0E61BC5820C}">
      <dgm:prSet/>
      <dgm:spPr/>
      <dgm:t>
        <a:bodyPr/>
        <a:lstStyle/>
        <a:p>
          <a:endParaRPr lang="en-US" sz="1050"/>
        </a:p>
      </dgm:t>
    </dgm:pt>
    <dgm:pt modelId="{2D063574-BEA7-40D4-90C4-D9013D2A73A9}" type="sibTrans" cxnId="{7DCFB213-779F-4086-B8C6-C0E61BC5820C}">
      <dgm:prSet/>
      <dgm:spPr/>
      <dgm:t>
        <a:bodyPr/>
        <a:lstStyle/>
        <a:p>
          <a:endParaRPr lang="en-US" sz="1050"/>
        </a:p>
      </dgm:t>
    </dgm:pt>
    <dgm:pt modelId="{B272FCFD-9C54-4C52-AB09-4BB91133177C}">
      <dgm:prSet phldrT="[Text]" custT="1"/>
      <dgm:spPr/>
      <dgm:t>
        <a:bodyPr/>
        <a:lstStyle/>
        <a:p>
          <a:r>
            <a:rPr lang="en-US" sz="1050" dirty="0" err="1"/>
            <a:t>Facty</a:t>
          </a:r>
          <a:endParaRPr lang="en-US" sz="1050" dirty="0"/>
        </a:p>
      </dgm:t>
    </dgm:pt>
    <dgm:pt modelId="{CCAF8C08-F57F-48AA-B0F0-15B4E5E6BB49}" type="parTrans" cxnId="{F477B9AA-CC3E-4B55-BE5F-2FA66E85E7BC}">
      <dgm:prSet/>
      <dgm:spPr/>
      <dgm:t>
        <a:bodyPr/>
        <a:lstStyle/>
        <a:p>
          <a:endParaRPr lang="en-US" sz="1050"/>
        </a:p>
      </dgm:t>
    </dgm:pt>
    <dgm:pt modelId="{EBBE8673-D5F6-461D-9957-6AF4A750A6CD}" type="sibTrans" cxnId="{F477B9AA-CC3E-4B55-BE5F-2FA66E85E7BC}">
      <dgm:prSet/>
      <dgm:spPr/>
      <dgm:t>
        <a:bodyPr/>
        <a:lstStyle/>
        <a:p>
          <a:endParaRPr lang="en-US" sz="1050"/>
        </a:p>
      </dgm:t>
    </dgm:pt>
    <dgm:pt modelId="{DF3FB784-1979-4AFF-85AF-0E8DF144C1B8}">
      <dgm:prSet phldrT="[Text]" custT="1"/>
      <dgm:spPr/>
      <dgm:t>
        <a:bodyPr/>
        <a:lstStyle/>
        <a:p>
          <a:r>
            <a:rPr lang="en-US" sz="1050" dirty="0" err="1"/>
            <a:t>Stdnts</a:t>
          </a:r>
          <a:endParaRPr lang="en-US" sz="1050" dirty="0"/>
        </a:p>
      </dgm:t>
    </dgm:pt>
    <dgm:pt modelId="{0ACA68CF-2566-42C3-BDDB-578964DF842D}" type="parTrans" cxnId="{B79DC3CF-5551-4FC8-BBB4-31607EABE8BA}">
      <dgm:prSet/>
      <dgm:spPr/>
      <dgm:t>
        <a:bodyPr/>
        <a:lstStyle/>
        <a:p>
          <a:endParaRPr lang="en-US" sz="1050"/>
        </a:p>
      </dgm:t>
    </dgm:pt>
    <dgm:pt modelId="{5171D448-FD2C-45A4-9A70-EBC80A3AFC20}" type="sibTrans" cxnId="{B79DC3CF-5551-4FC8-BBB4-31607EABE8BA}">
      <dgm:prSet/>
      <dgm:spPr/>
      <dgm:t>
        <a:bodyPr/>
        <a:lstStyle/>
        <a:p>
          <a:endParaRPr lang="en-US" sz="1050"/>
        </a:p>
      </dgm:t>
    </dgm:pt>
    <dgm:pt modelId="{EA812F23-0FC4-4B66-8F91-D904AB911B05}">
      <dgm:prSet phldrT="[Text]" custT="1"/>
      <dgm:spPr/>
      <dgm:t>
        <a:bodyPr/>
        <a:lstStyle/>
        <a:p>
          <a:r>
            <a:rPr lang="en-US" sz="1050" dirty="0"/>
            <a:t>Admin</a:t>
          </a:r>
        </a:p>
      </dgm:t>
    </dgm:pt>
    <dgm:pt modelId="{E35EC20E-47F9-4F76-AC42-C25C7512A9B2}" type="parTrans" cxnId="{28F9A22D-126B-4B98-89AF-972E4AE236B2}">
      <dgm:prSet/>
      <dgm:spPr/>
      <dgm:t>
        <a:bodyPr/>
        <a:lstStyle/>
        <a:p>
          <a:endParaRPr lang="en-US" sz="1050"/>
        </a:p>
      </dgm:t>
    </dgm:pt>
    <dgm:pt modelId="{51B3FCEC-8E3E-4BA4-91F1-5C2EAFDF7D46}" type="sibTrans" cxnId="{28F9A22D-126B-4B98-89AF-972E4AE236B2}">
      <dgm:prSet/>
      <dgm:spPr/>
      <dgm:t>
        <a:bodyPr/>
        <a:lstStyle/>
        <a:p>
          <a:endParaRPr lang="en-US" sz="1050"/>
        </a:p>
      </dgm:t>
    </dgm:pt>
    <dgm:pt modelId="{CF8C7705-977B-4C29-91AE-FFA0762356A0}" type="pres">
      <dgm:prSet presAssocID="{2AA2880B-354F-43B9-A355-4F503F2CA3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1DDCC8-087C-418C-BB4F-F51E95DC09B5}" type="pres">
      <dgm:prSet presAssocID="{97C6A4B4-3E85-42CA-84C8-CB1CDDDF5875}" presName="centerShape" presStyleLbl="node0" presStyleIdx="0" presStyleCnt="1"/>
      <dgm:spPr/>
      <dgm:t>
        <a:bodyPr/>
        <a:lstStyle/>
        <a:p>
          <a:endParaRPr lang="en-US"/>
        </a:p>
      </dgm:t>
    </dgm:pt>
    <dgm:pt modelId="{DFC1BC1D-3D70-4A6E-94B3-4DF8C38720C6}" type="pres">
      <dgm:prSet presAssocID="{5FB5F0A8-64E0-4BB2-A0F2-D24C79FB43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555FC-5CE7-41E0-83BD-0177CC40FDE4}" type="pres">
      <dgm:prSet presAssocID="{5FB5F0A8-64E0-4BB2-A0F2-D24C79FB430D}" presName="dummy" presStyleCnt="0"/>
      <dgm:spPr/>
    </dgm:pt>
    <dgm:pt modelId="{16FD4568-4A6C-4073-A420-34C056058A13}" type="pres">
      <dgm:prSet presAssocID="{2D063574-BEA7-40D4-90C4-D9013D2A73A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B00A8F1D-2626-418F-A878-8D572DD1011C}" type="pres">
      <dgm:prSet presAssocID="{B272FCFD-9C54-4C52-AB09-4BB91133177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42ADA-F60A-4635-BFEB-67A79D6219FC}" type="pres">
      <dgm:prSet presAssocID="{B272FCFD-9C54-4C52-AB09-4BB91133177C}" presName="dummy" presStyleCnt="0"/>
      <dgm:spPr/>
    </dgm:pt>
    <dgm:pt modelId="{66F5709A-5AE2-4367-A957-06F7278804E1}" type="pres">
      <dgm:prSet presAssocID="{EBBE8673-D5F6-461D-9957-6AF4A750A6C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7A9A60D-AFCD-4ADC-9BF4-6A85F290DC45}" type="pres">
      <dgm:prSet presAssocID="{DF3FB784-1979-4AFF-85AF-0E8DF144C1B8}" presName="node" presStyleLbl="node1" presStyleIdx="2" presStyleCnt="4" custScaleX="1110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67322-A3AB-4247-A5EA-5F04D943D056}" type="pres">
      <dgm:prSet presAssocID="{DF3FB784-1979-4AFF-85AF-0E8DF144C1B8}" presName="dummy" presStyleCnt="0"/>
      <dgm:spPr/>
    </dgm:pt>
    <dgm:pt modelId="{28496740-CEA9-4643-B04C-31F2A474CEAF}" type="pres">
      <dgm:prSet presAssocID="{5171D448-FD2C-45A4-9A70-EBC80A3AFC20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B816CE4-7C55-4B28-8721-97AF809277D9}" type="pres">
      <dgm:prSet presAssocID="{EA812F23-0FC4-4B66-8F91-D904AB911B0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ED9B5B-B1B0-4FC7-A275-6C7EA05B76D2}" type="pres">
      <dgm:prSet presAssocID="{EA812F23-0FC4-4B66-8F91-D904AB911B05}" presName="dummy" presStyleCnt="0"/>
      <dgm:spPr/>
    </dgm:pt>
    <dgm:pt modelId="{0DDB62E9-CF4F-4821-A1E0-4531591503EB}" type="pres">
      <dgm:prSet presAssocID="{51B3FCEC-8E3E-4BA4-91F1-5C2EAFDF7D46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E7EE0380-5C04-437D-B4A6-2C1018C925A2}" type="presOf" srcId="{B272FCFD-9C54-4C52-AB09-4BB91133177C}" destId="{B00A8F1D-2626-418F-A878-8D572DD1011C}" srcOrd="0" destOrd="0" presId="urn:microsoft.com/office/officeart/2005/8/layout/radial6"/>
    <dgm:cxn modelId="{F477B9AA-CC3E-4B55-BE5F-2FA66E85E7BC}" srcId="{97C6A4B4-3E85-42CA-84C8-CB1CDDDF5875}" destId="{B272FCFD-9C54-4C52-AB09-4BB91133177C}" srcOrd="1" destOrd="0" parTransId="{CCAF8C08-F57F-48AA-B0F0-15B4E5E6BB49}" sibTransId="{EBBE8673-D5F6-461D-9957-6AF4A750A6CD}"/>
    <dgm:cxn modelId="{9D124043-48A1-45F0-9359-380342C0B7AC}" type="presOf" srcId="{DF3FB784-1979-4AFF-85AF-0E8DF144C1B8}" destId="{57A9A60D-AFCD-4ADC-9BF4-6A85F290DC45}" srcOrd="0" destOrd="0" presId="urn:microsoft.com/office/officeart/2005/8/layout/radial6"/>
    <dgm:cxn modelId="{52D5156B-B2CB-4100-A2E2-02288488EACE}" type="presOf" srcId="{EA812F23-0FC4-4B66-8F91-D904AB911B05}" destId="{BB816CE4-7C55-4B28-8721-97AF809277D9}" srcOrd="0" destOrd="0" presId="urn:microsoft.com/office/officeart/2005/8/layout/radial6"/>
    <dgm:cxn modelId="{7DCFB213-779F-4086-B8C6-C0E61BC5820C}" srcId="{97C6A4B4-3E85-42CA-84C8-CB1CDDDF5875}" destId="{5FB5F0A8-64E0-4BB2-A0F2-D24C79FB430D}" srcOrd="0" destOrd="0" parTransId="{9CB6961B-99FC-409C-8C10-619E0D969814}" sibTransId="{2D063574-BEA7-40D4-90C4-D9013D2A73A9}"/>
    <dgm:cxn modelId="{E75E0E30-AB7D-4500-97E2-FB8401AC6134}" type="presOf" srcId="{5FB5F0A8-64E0-4BB2-A0F2-D24C79FB430D}" destId="{DFC1BC1D-3D70-4A6E-94B3-4DF8C38720C6}" srcOrd="0" destOrd="0" presId="urn:microsoft.com/office/officeart/2005/8/layout/radial6"/>
    <dgm:cxn modelId="{28F9A22D-126B-4B98-89AF-972E4AE236B2}" srcId="{97C6A4B4-3E85-42CA-84C8-CB1CDDDF5875}" destId="{EA812F23-0FC4-4B66-8F91-D904AB911B05}" srcOrd="3" destOrd="0" parTransId="{E35EC20E-47F9-4F76-AC42-C25C7512A9B2}" sibTransId="{51B3FCEC-8E3E-4BA4-91F1-5C2EAFDF7D46}"/>
    <dgm:cxn modelId="{B79DC3CF-5551-4FC8-BBB4-31607EABE8BA}" srcId="{97C6A4B4-3E85-42CA-84C8-CB1CDDDF5875}" destId="{DF3FB784-1979-4AFF-85AF-0E8DF144C1B8}" srcOrd="2" destOrd="0" parTransId="{0ACA68CF-2566-42C3-BDDB-578964DF842D}" sibTransId="{5171D448-FD2C-45A4-9A70-EBC80A3AFC20}"/>
    <dgm:cxn modelId="{3912BE07-556D-417F-A7B4-5CCDE99A7E5A}" type="presOf" srcId="{5171D448-FD2C-45A4-9A70-EBC80A3AFC20}" destId="{28496740-CEA9-4643-B04C-31F2A474CEAF}" srcOrd="0" destOrd="0" presId="urn:microsoft.com/office/officeart/2005/8/layout/radial6"/>
    <dgm:cxn modelId="{7F32F31E-4B6C-4A49-A39D-6E60B7C89351}" type="presOf" srcId="{EBBE8673-D5F6-461D-9957-6AF4A750A6CD}" destId="{66F5709A-5AE2-4367-A957-06F7278804E1}" srcOrd="0" destOrd="0" presId="urn:microsoft.com/office/officeart/2005/8/layout/radial6"/>
    <dgm:cxn modelId="{15BB8DCB-A886-429B-9E2C-A88837E23479}" type="presOf" srcId="{2D063574-BEA7-40D4-90C4-D9013D2A73A9}" destId="{16FD4568-4A6C-4073-A420-34C056058A13}" srcOrd="0" destOrd="0" presId="urn:microsoft.com/office/officeart/2005/8/layout/radial6"/>
    <dgm:cxn modelId="{9E828053-0226-4110-8762-8F91039ADFA2}" type="presOf" srcId="{97C6A4B4-3E85-42CA-84C8-CB1CDDDF5875}" destId="{A81DDCC8-087C-418C-BB4F-F51E95DC09B5}" srcOrd="0" destOrd="0" presId="urn:microsoft.com/office/officeart/2005/8/layout/radial6"/>
    <dgm:cxn modelId="{54B9B61A-A63E-480D-B4E4-5C86123DE5B1}" type="presOf" srcId="{51B3FCEC-8E3E-4BA4-91F1-5C2EAFDF7D46}" destId="{0DDB62E9-CF4F-4821-A1E0-4531591503EB}" srcOrd="0" destOrd="0" presId="urn:microsoft.com/office/officeart/2005/8/layout/radial6"/>
    <dgm:cxn modelId="{1EE2C368-5B16-4EEE-B323-00DDFF6655BC}" type="presOf" srcId="{2AA2880B-354F-43B9-A355-4F503F2CA369}" destId="{CF8C7705-977B-4C29-91AE-FFA0762356A0}" srcOrd="0" destOrd="0" presId="urn:microsoft.com/office/officeart/2005/8/layout/radial6"/>
    <dgm:cxn modelId="{F76DDFDD-821B-4634-AF81-F8338A97FB9C}" srcId="{2AA2880B-354F-43B9-A355-4F503F2CA369}" destId="{97C6A4B4-3E85-42CA-84C8-CB1CDDDF5875}" srcOrd="0" destOrd="0" parTransId="{377CBB5B-CD48-43C0-A94D-6B060DD90493}" sibTransId="{6F046F92-DC8F-4134-B38E-8D138A1AD5E2}"/>
    <dgm:cxn modelId="{DC446830-21A9-4632-862A-84D51B7A4ED5}" type="presParOf" srcId="{CF8C7705-977B-4C29-91AE-FFA0762356A0}" destId="{A81DDCC8-087C-418C-BB4F-F51E95DC09B5}" srcOrd="0" destOrd="0" presId="urn:microsoft.com/office/officeart/2005/8/layout/radial6"/>
    <dgm:cxn modelId="{C6094218-DDB2-448D-9630-6DF13C64C95A}" type="presParOf" srcId="{CF8C7705-977B-4C29-91AE-FFA0762356A0}" destId="{DFC1BC1D-3D70-4A6E-94B3-4DF8C38720C6}" srcOrd="1" destOrd="0" presId="urn:microsoft.com/office/officeart/2005/8/layout/radial6"/>
    <dgm:cxn modelId="{7E38644E-79E8-4F14-B51F-79121083B1FC}" type="presParOf" srcId="{CF8C7705-977B-4C29-91AE-FFA0762356A0}" destId="{11C555FC-5CE7-41E0-83BD-0177CC40FDE4}" srcOrd="2" destOrd="0" presId="urn:microsoft.com/office/officeart/2005/8/layout/radial6"/>
    <dgm:cxn modelId="{54E3DA79-D6D8-4E83-86C1-768A22A62DE3}" type="presParOf" srcId="{CF8C7705-977B-4C29-91AE-FFA0762356A0}" destId="{16FD4568-4A6C-4073-A420-34C056058A13}" srcOrd="3" destOrd="0" presId="urn:microsoft.com/office/officeart/2005/8/layout/radial6"/>
    <dgm:cxn modelId="{32CC895E-684F-47F4-B021-72A62FD2469E}" type="presParOf" srcId="{CF8C7705-977B-4C29-91AE-FFA0762356A0}" destId="{B00A8F1D-2626-418F-A878-8D572DD1011C}" srcOrd="4" destOrd="0" presId="urn:microsoft.com/office/officeart/2005/8/layout/radial6"/>
    <dgm:cxn modelId="{2D4754CF-1907-4897-8C5A-B9820928565F}" type="presParOf" srcId="{CF8C7705-977B-4C29-91AE-FFA0762356A0}" destId="{57A42ADA-F60A-4635-BFEB-67A79D6219FC}" srcOrd="5" destOrd="0" presId="urn:microsoft.com/office/officeart/2005/8/layout/radial6"/>
    <dgm:cxn modelId="{F65BA50D-DCD4-4AC9-A737-512A19392027}" type="presParOf" srcId="{CF8C7705-977B-4C29-91AE-FFA0762356A0}" destId="{66F5709A-5AE2-4367-A957-06F7278804E1}" srcOrd="6" destOrd="0" presId="urn:microsoft.com/office/officeart/2005/8/layout/radial6"/>
    <dgm:cxn modelId="{C5F4C57F-C1FE-4159-BE2F-0BF47AB0E52E}" type="presParOf" srcId="{CF8C7705-977B-4C29-91AE-FFA0762356A0}" destId="{57A9A60D-AFCD-4ADC-9BF4-6A85F290DC45}" srcOrd="7" destOrd="0" presId="urn:microsoft.com/office/officeart/2005/8/layout/radial6"/>
    <dgm:cxn modelId="{98BFCD35-847C-47CA-9C80-A2AF8CFB0725}" type="presParOf" srcId="{CF8C7705-977B-4C29-91AE-FFA0762356A0}" destId="{7EB67322-A3AB-4247-A5EA-5F04D943D056}" srcOrd="8" destOrd="0" presId="urn:microsoft.com/office/officeart/2005/8/layout/radial6"/>
    <dgm:cxn modelId="{776813F7-ACB6-45F7-B69F-6B45DD90ABD6}" type="presParOf" srcId="{CF8C7705-977B-4C29-91AE-FFA0762356A0}" destId="{28496740-CEA9-4643-B04C-31F2A474CEAF}" srcOrd="9" destOrd="0" presId="urn:microsoft.com/office/officeart/2005/8/layout/radial6"/>
    <dgm:cxn modelId="{7B0B5213-C38D-4038-9FD1-276EE356C3E8}" type="presParOf" srcId="{CF8C7705-977B-4C29-91AE-FFA0762356A0}" destId="{BB816CE4-7C55-4B28-8721-97AF809277D9}" srcOrd="10" destOrd="0" presId="urn:microsoft.com/office/officeart/2005/8/layout/radial6"/>
    <dgm:cxn modelId="{7427CC72-AD72-4B74-AC34-10527B79FE46}" type="presParOf" srcId="{CF8C7705-977B-4C29-91AE-FFA0762356A0}" destId="{7EED9B5B-B1B0-4FC7-A275-6C7EA05B76D2}" srcOrd="11" destOrd="0" presId="urn:microsoft.com/office/officeart/2005/8/layout/radial6"/>
    <dgm:cxn modelId="{FEB0FB5C-24F3-4570-9B35-5F2B204ACA60}" type="presParOf" srcId="{CF8C7705-977B-4C29-91AE-FFA0762356A0}" destId="{0DDB62E9-CF4F-4821-A1E0-4531591503E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59840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Staff</a:t>
          </a:r>
        </a:p>
      </dsp:txBody>
      <dsp:txXfrm>
        <a:off x="1049404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59840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Faculty</a:t>
          </a:r>
        </a:p>
      </dsp:txBody>
      <dsp:txXfrm>
        <a:off x="1049404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09905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Students</a:t>
          </a:r>
        </a:p>
      </dsp:txBody>
      <dsp:txXfrm>
        <a:off x="358823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09905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Admn</a:t>
          </a:r>
          <a:endParaRPr lang="en-US" sz="1100" kern="1200" dirty="0"/>
        </a:p>
      </dsp:txBody>
      <dsp:txXfrm>
        <a:off x="358823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167762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167762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17828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17828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99007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Staff</a:t>
          </a:r>
        </a:p>
      </dsp:txBody>
      <dsp:txXfrm>
        <a:off x="1088571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99007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Faculty</a:t>
          </a:r>
        </a:p>
      </dsp:txBody>
      <dsp:txXfrm>
        <a:off x="1088571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49073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Students</a:t>
          </a:r>
        </a:p>
      </dsp:txBody>
      <dsp:txXfrm>
        <a:off x="397990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49073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Admn</a:t>
          </a:r>
          <a:endParaRPr lang="en-US" sz="1100" kern="1200" dirty="0"/>
        </a:p>
      </dsp:txBody>
      <dsp:txXfrm>
        <a:off x="397990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206930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206930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56996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56996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B62E9-CF4F-4821-A1E0-4531591503EB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96740-CEA9-4643-B04C-31F2A474CEAF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5709A-5AE2-4367-A957-06F7278804E1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D4568-4A6C-4073-A420-34C056058A13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DDCC8-087C-418C-BB4F-F51E95DC09B5}">
      <dsp:nvSpPr>
        <dsp:cNvPr id="0" name=""/>
        <dsp:cNvSpPr/>
      </dsp:nvSpPr>
      <dsp:spPr>
        <a:xfrm>
          <a:off x="1317604" y="732517"/>
          <a:ext cx="803406" cy="803406"/>
        </a:xfrm>
        <a:prstGeom prst="ellipse">
          <a:avLst/>
        </a:prstGeom>
        <a:solidFill>
          <a:srgbClr val="40775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PBC</a:t>
          </a:r>
        </a:p>
      </dsp:txBody>
      <dsp:txXfrm>
        <a:off x="1435260" y="850173"/>
        <a:ext cx="568094" cy="568094"/>
      </dsp:txXfrm>
    </dsp:sp>
    <dsp:sp modelId="{DFC1BC1D-3D70-4A6E-94B3-4DF8C38720C6}">
      <dsp:nvSpPr>
        <dsp:cNvPr id="0" name=""/>
        <dsp:cNvSpPr/>
      </dsp:nvSpPr>
      <dsp:spPr>
        <a:xfrm>
          <a:off x="1438115" y="1127"/>
          <a:ext cx="562384" cy="5623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/>
            <a:t>Staff</a:t>
          </a:r>
        </a:p>
      </dsp:txBody>
      <dsp:txXfrm>
        <a:off x="1520474" y="83486"/>
        <a:ext cx="397666" cy="397666"/>
      </dsp:txXfrm>
    </dsp:sp>
    <dsp:sp modelId="{B00A8F1D-2626-418F-A878-8D572DD1011C}">
      <dsp:nvSpPr>
        <dsp:cNvPr id="0" name=""/>
        <dsp:cNvSpPr/>
      </dsp:nvSpPr>
      <dsp:spPr>
        <a:xfrm>
          <a:off x="2290015" y="853028"/>
          <a:ext cx="562384" cy="5623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/>
            <a:t>Facty</a:t>
          </a:r>
          <a:endParaRPr lang="en-US" sz="1050" kern="1200" dirty="0"/>
        </a:p>
      </dsp:txBody>
      <dsp:txXfrm>
        <a:off x="2372374" y="935387"/>
        <a:ext cx="397666" cy="397666"/>
      </dsp:txXfrm>
    </dsp:sp>
    <dsp:sp modelId="{57A9A60D-AFCD-4ADC-9BF4-6A85F290DC45}">
      <dsp:nvSpPr>
        <dsp:cNvPr id="0" name=""/>
        <dsp:cNvSpPr/>
      </dsp:nvSpPr>
      <dsp:spPr>
        <a:xfrm>
          <a:off x="1407003" y="1704929"/>
          <a:ext cx="624607" cy="5623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/>
            <a:t>Stdnts</a:t>
          </a:r>
          <a:endParaRPr lang="en-US" sz="1050" kern="1200" dirty="0"/>
        </a:p>
      </dsp:txBody>
      <dsp:txXfrm>
        <a:off x="1498475" y="1787288"/>
        <a:ext cx="441663" cy="397666"/>
      </dsp:txXfrm>
    </dsp:sp>
    <dsp:sp modelId="{BB816CE4-7C55-4B28-8721-97AF809277D9}">
      <dsp:nvSpPr>
        <dsp:cNvPr id="0" name=""/>
        <dsp:cNvSpPr/>
      </dsp:nvSpPr>
      <dsp:spPr>
        <a:xfrm>
          <a:off x="586214" y="853028"/>
          <a:ext cx="562384" cy="5623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/>
            <a:t>Admin</a:t>
          </a:r>
        </a:p>
      </dsp:txBody>
      <dsp:txXfrm>
        <a:off x="668573" y="935387"/>
        <a:ext cx="397666" cy="397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0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8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7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9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3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3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0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D5915-DEF2-4FB6-9A3C-627F5C285E5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3072D-1755-4121-960B-7046F3236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0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2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DJKRdW_PgFdXeIBffSejEq0dCNNA-9N3/edit?usp=sharing&amp;ouid=100845765393807657515&amp;rtpof=true&amp;sd=true" TargetMode="External"/><Relationship Id="rId2" Type="http://schemas.openxmlformats.org/officeDocument/2006/relationships/hyperlink" Target="https://docs.google.com/document/d/1NMghVgHasfDj7dcbCXwonZlF1PDUFzgb/edit?usp=sharing&amp;ouid=100845765393807657515&amp;rtpof=true&amp;sd=tru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anadacollege.edu/plans/Amended%20SEM%20Plan%20Adopted%20by%20PBC%20on%20April%2029%202020.docx" TargetMode="External"/><Relationship Id="rId4" Type="http://schemas.openxmlformats.org/officeDocument/2006/relationships/hyperlink" Target="https://smccd-my.sharepoint.com/:w:/g/personal/harmons_smccd_edu/ESVzuWUpzbJCjYtrYRAme-IBiCV7-0965_sTk4M51V160w?e=BBUDJ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llege.edu/planningbudgetingcouncil/College%20Plan%20Guidelines%20v5.docx" TargetMode="External"/><Relationship Id="rId2" Type="http://schemas.openxmlformats.org/officeDocument/2006/relationships/hyperlink" Target="https://canadacollege.edu/planningbudgetingcouncil/BYLAWS%20TEMPLATE%20V3.docx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College Planning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Prepared for the Planning &amp; Budgeting Council (PBC)</a:t>
            </a:r>
          </a:p>
          <a:p>
            <a:r>
              <a:rPr lang="en-US" dirty="0" smtClean="0"/>
              <a:t>By the Office of Planning, Research &amp; Institutional Effectiveness (PRIE)</a:t>
            </a:r>
          </a:p>
          <a:p>
            <a:endParaRPr lang="en-US" dirty="0"/>
          </a:p>
          <a:p>
            <a:r>
              <a:rPr lang="en-US" dirty="0" smtClean="0"/>
              <a:t>March 16, 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1122363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6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023671" y="2662858"/>
            <a:ext cx="1157784" cy="1123833"/>
          </a:xfrm>
          <a:prstGeom prst="ellipse">
            <a:avLst/>
          </a:prstGeom>
          <a:solidFill>
            <a:srgbClr val="A5A5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Academic Senate (faculty)</a:t>
            </a:r>
          </a:p>
        </p:txBody>
      </p:sp>
      <p:sp>
        <p:nvSpPr>
          <p:cNvPr id="15" name="Oval 14"/>
          <p:cNvSpPr/>
          <p:nvPr/>
        </p:nvSpPr>
        <p:spPr>
          <a:xfrm>
            <a:off x="468598" y="2682230"/>
            <a:ext cx="1176366" cy="110668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ASCC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(students)</a:t>
            </a:r>
          </a:p>
        </p:txBody>
      </p:sp>
      <p:sp>
        <p:nvSpPr>
          <p:cNvPr id="16" name="Oval 15"/>
          <p:cNvSpPr/>
          <p:nvPr/>
        </p:nvSpPr>
        <p:spPr>
          <a:xfrm>
            <a:off x="3672135" y="2682230"/>
            <a:ext cx="1136040" cy="1104461"/>
          </a:xfrm>
          <a:prstGeom prst="ellipse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ClassifiedSenate (staff)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11672" y="1112870"/>
            <a:ext cx="1962722" cy="645624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President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795428" y="4520370"/>
            <a:ext cx="1993151" cy="1770720"/>
            <a:chOff x="233242" y="3197944"/>
            <a:chExt cx="2552192" cy="2968413"/>
          </a:xfrm>
        </p:grpSpPr>
        <p:graphicFrame>
          <p:nvGraphicFramePr>
            <p:cNvPr id="40" name="Diagram 39"/>
            <p:cNvGraphicFramePr/>
            <p:nvPr>
              <p:extLst/>
            </p:nvPr>
          </p:nvGraphicFramePr>
          <p:xfrm>
            <a:off x="233242" y="3197944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1" name="Oval 40"/>
            <p:cNvSpPr/>
            <p:nvPr/>
          </p:nvSpPr>
          <p:spPr>
            <a:xfrm>
              <a:off x="1140900" y="4314891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IPC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627109" y="4473952"/>
            <a:ext cx="2071486" cy="1770720"/>
            <a:chOff x="1473066" y="3169920"/>
            <a:chExt cx="2552192" cy="2968413"/>
          </a:xfrm>
        </p:grpSpPr>
        <p:graphicFrame>
          <p:nvGraphicFramePr>
            <p:cNvPr id="43" name="Diagram 42"/>
            <p:cNvGraphicFramePr/>
            <p:nvPr>
              <p:extLst/>
            </p:nvPr>
          </p:nvGraphicFramePr>
          <p:xfrm>
            <a:off x="1473066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44" name="Oval 43"/>
            <p:cNvSpPr/>
            <p:nvPr/>
          </p:nvSpPr>
          <p:spPr>
            <a:xfrm>
              <a:off x="2372085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SSPC</a:t>
              </a:r>
            </a:p>
          </p:txBody>
        </p:sp>
      </p:grpSp>
      <p:graphicFrame>
        <p:nvGraphicFramePr>
          <p:cNvPr id="48" name="Diagram 47"/>
          <p:cNvGraphicFramePr/>
          <p:nvPr>
            <p:extLst/>
          </p:nvPr>
        </p:nvGraphicFramePr>
        <p:xfrm>
          <a:off x="5456076" y="1736615"/>
          <a:ext cx="3438615" cy="2268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3" name="Elbow Connector 2"/>
          <p:cNvCxnSpPr>
            <a:stCxn id="15" idx="0"/>
            <a:endCxn id="28" idx="4"/>
          </p:cNvCxnSpPr>
          <p:nvPr/>
        </p:nvCxnSpPr>
        <p:spPr>
          <a:xfrm rot="5400000" flipH="1" flipV="1">
            <a:off x="2589547" y="237904"/>
            <a:ext cx="911560" cy="397709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4" idx="0"/>
            <a:endCxn id="51" idx="4"/>
          </p:cNvCxnSpPr>
          <p:nvPr/>
        </p:nvCxnSpPr>
        <p:spPr>
          <a:xfrm rot="5400000" flipH="1" flipV="1">
            <a:off x="3519653" y="848504"/>
            <a:ext cx="897264" cy="2731445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48" idx="0"/>
          </p:cNvCxnSpPr>
          <p:nvPr/>
        </p:nvCxnSpPr>
        <p:spPr>
          <a:xfrm>
            <a:off x="6574394" y="1552817"/>
            <a:ext cx="600989" cy="183798"/>
          </a:xfrm>
          <a:prstGeom prst="bentConnector2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1529" y="4120992"/>
            <a:ext cx="2402065" cy="715581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Subcommittees </a:t>
            </a:r>
            <a:r>
              <a:rPr lang="en-US" sz="1050" dirty="0"/>
              <a:t>of the Academic </a:t>
            </a:r>
            <a:r>
              <a:rPr lang="en-US" sz="1050" dirty="0" smtClean="0"/>
              <a:t>Senate:</a:t>
            </a:r>
          </a:p>
          <a:p>
            <a:pPr algn="ctr"/>
            <a:r>
              <a:rPr lang="en-US" sz="1000" b="1" dirty="0" smtClean="0"/>
              <a:t>Black Students Matter</a:t>
            </a:r>
          </a:p>
          <a:p>
            <a:pPr algn="ctr"/>
            <a:r>
              <a:rPr lang="en-US" sz="1000" b="1" dirty="0"/>
              <a:t>Curriculum Committee</a:t>
            </a:r>
          </a:p>
          <a:p>
            <a:pPr algn="ctr"/>
            <a:r>
              <a:rPr lang="en-US" sz="1000" b="1" dirty="0" smtClean="0"/>
              <a:t>Textbook Affordability</a:t>
            </a:r>
          </a:p>
        </p:txBody>
      </p:sp>
      <p:sp>
        <p:nvSpPr>
          <p:cNvPr id="28" name="Oval 27"/>
          <p:cNvSpPr/>
          <p:nvPr/>
        </p:nvSpPr>
        <p:spPr>
          <a:xfrm>
            <a:off x="5005135" y="1655883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305269" y="1650807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Elbow Connector 45"/>
          <p:cNvCxnSpPr>
            <a:stCxn id="16" idx="0"/>
            <a:endCxn id="19" idx="2"/>
          </p:cNvCxnSpPr>
          <p:nvPr/>
        </p:nvCxnSpPr>
        <p:spPr>
          <a:xfrm rot="5400000" flipH="1" flipV="1">
            <a:off x="4454726" y="1543923"/>
            <a:ext cx="923736" cy="1352878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06" y="105107"/>
            <a:ext cx="1244572" cy="558883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558528" y="238842"/>
            <a:ext cx="2478179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40775E"/>
                </a:solidFill>
              </a:rPr>
              <a:t>Committee Reporting Structure</a:t>
            </a:r>
          </a:p>
          <a:p>
            <a:pPr algn="ctr"/>
            <a:r>
              <a:rPr lang="en-US" sz="1050" i="1" dirty="0" smtClean="0">
                <a:solidFill>
                  <a:srgbClr val="006342"/>
                </a:solidFill>
              </a:rPr>
              <a:t>Approved by PBC on April </a:t>
            </a:r>
            <a:r>
              <a:rPr lang="en-US" sz="1050" i="1" dirty="0">
                <a:solidFill>
                  <a:srgbClr val="006342"/>
                </a:solidFill>
              </a:rPr>
              <a:t>7</a:t>
            </a:r>
            <a:r>
              <a:rPr lang="en-US" sz="1050" i="1" dirty="0" smtClean="0">
                <a:solidFill>
                  <a:srgbClr val="006342"/>
                </a:solidFill>
              </a:rPr>
              <a:t>, 2021</a:t>
            </a:r>
            <a:endParaRPr lang="en-US" sz="1050" i="1" dirty="0">
              <a:solidFill>
                <a:srgbClr val="006342"/>
              </a:solidFill>
            </a:endParaRPr>
          </a:p>
        </p:txBody>
      </p:sp>
      <p:cxnSp>
        <p:nvCxnSpPr>
          <p:cNvPr id="9" name="Straight Connector 8"/>
          <p:cNvCxnSpPr>
            <a:stCxn id="14" idx="4"/>
            <a:endCxn id="4" idx="0"/>
          </p:cNvCxnSpPr>
          <p:nvPr/>
        </p:nvCxnSpPr>
        <p:spPr>
          <a:xfrm flipH="1">
            <a:off x="2602562" y="3786691"/>
            <a:ext cx="1" cy="334301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941271" y="1878334"/>
            <a:ext cx="1911711" cy="2314100"/>
          </a:xfrm>
          <a:prstGeom prst="rect">
            <a:avLst/>
          </a:prstGeom>
          <a:noFill/>
          <a:ln w="19050">
            <a:solidFill>
              <a:srgbClr val="40775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/>
              <a:t>College Committees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ACES (Equity)</a:t>
            </a:r>
          </a:p>
          <a:p>
            <a:pPr>
              <a:lnSpc>
                <a:spcPct val="150000"/>
              </a:lnSpc>
            </a:pPr>
            <a:r>
              <a:rPr lang="en-US" sz="1200" dirty="0" smtClean="0"/>
              <a:t>Distance Ed. </a:t>
            </a:r>
            <a:r>
              <a:rPr lang="en-US" sz="1200" dirty="0"/>
              <a:t>Advisory 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Professional Development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Sustainability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Technology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Honors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Safety </a:t>
            </a:r>
          </a:p>
        </p:txBody>
      </p:sp>
      <p:cxnSp>
        <p:nvCxnSpPr>
          <p:cNvPr id="71" name="Elbow Connector 70"/>
          <p:cNvCxnSpPr>
            <a:cxnSpLocks/>
            <a:endCxn id="53" idx="0"/>
          </p:cNvCxnSpPr>
          <p:nvPr/>
        </p:nvCxnSpPr>
        <p:spPr>
          <a:xfrm flipV="1">
            <a:off x="7887387" y="1878334"/>
            <a:ext cx="3009740" cy="325820"/>
          </a:xfrm>
          <a:prstGeom prst="bentConnector4">
            <a:avLst>
              <a:gd name="adj1" fmla="val 34121"/>
              <a:gd name="adj2" fmla="val 170161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CDCF1E-034D-694F-BCFC-C5DD0159734C}"/>
              </a:ext>
            </a:extLst>
          </p:cNvPr>
          <p:cNvCxnSpPr>
            <a:cxnSpLocks/>
          </p:cNvCxnSpPr>
          <p:nvPr/>
        </p:nvCxnSpPr>
        <p:spPr>
          <a:xfrm>
            <a:off x="10932568" y="4197506"/>
            <a:ext cx="18967" cy="231876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10C6450-4E36-684A-A437-3C710F127410}"/>
              </a:ext>
            </a:extLst>
          </p:cNvPr>
          <p:cNvCxnSpPr>
            <a:cxnSpLocks/>
          </p:cNvCxnSpPr>
          <p:nvPr/>
        </p:nvCxnSpPr>
        <p:spPr>
          <a:xfrm>
            <a:off x="5792003" y="6516266"/>
            <a:ext cx="5159532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DB756C0-B437-AF47-A872-BAF44F2EC6B4}"/>
              </a:ext>
            </a:extLst>
          </p:cNvPr>
          <p:cNvCxnSpPr>
            <a:cxnSpLocks/>
            <a:endCxn id="40" idx="2"/>
          </p:cNvCxnSpPr>
          <p:nvPr/>
        </p:nvCxnSpPr>
        <p:spPr>
          <a:xfrm flipV="1">
            <a:off x="5792003" y="6291090"/>
            <a:ext cx="0" cy="1826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66DA75C-7008-7649-B6AD-62143C898AD6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8662852" y="6244672"/>
            <a:ext cx="0" cy="2123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AD9EB742-4DE0-CB41-A469-1244E145D6D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686504" y="3629797"/>
            <a:ext cx="854402" cy="744317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28071E-3FD0-2943-A94C-D7A47F9BFB41}"/>
              </a:ext>
            </a:extLst>
          </p:cNvPr>
          <p:cNvCxnSpPr>
            <a:cxnSpLocks/>
          </p:cNvCxnSpPr>
          <p:nvPr/>
        </p:nvCxnSpPr>
        <p:spPr>
          <a:xfrm flipH="1">
            <a:off x="10459180" y="4715363"/>
            <a:ext cx="1" cy="874512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C9E093E-5D3C-6841-8D5B-7C9433E1A2D4}"/>
              </a:ext>
            </a:extLst>
          </p:cNvPr>
          <p:cNvCxnSpPr>
            <a:cxnSpLocks/>
          </p:cNvCxnSpPr>
          <p:nvPr/>
        </p:nvCxnSpPr>
        <p:spPr>
          <a:xfrm>
            <a:off x="8647469" y="2553116"/>
            <a:ext cx="914400" cy="0"/>
          </a:xfrm>
          <a:prstGeom prst="straightConnector1">
            <a:avLst/>
          </a:prstGeom>
          <a:ln w="317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flipV="1">
            <a:off x="7879306" y="3569546"/>
            <a:ext cx="768163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6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306E47-65FC-034A-8737-E1EE8A1A3212}"/>
              </a:ext>
            </a:extLst>
          </p:cNvPr>
          <p:cNvSpPr/>
          <p:nvPr/>
        </p:nvSpPr>
        <p:spPr>
          <a:xfrm>
            <a:off x="693019" y="225558"/>
            <a:ext cx="9154510" cy="7357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Education Master Plan: 2017-2022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FEA069-0333-AE41-B74A-01DE1AE87920}"/>
              </a:ext>
            </a:extLst>
          </p:cNvPr>
          <p:cNvCxnSpPr/>
          <p:nvPr/>
        </p:nvCxnSpPr>
        <p:spPr>
          <a:xfrm>
            <a:off x="3501659" y="959787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0E5E8E-1FE5-D64A-B57C-DE5A73111C39}"/>
              </a:ext>
            </a:extLst>
          </p:cNvPr>
          <p:cNvCxnSpPr/>
          <p:nvPr/>
        </p:nvCxnSpPr>
        <p:spPr>
          <a:xfrm>
            <a:off x="5106375" y="972067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F11EA6F-BB42-714A-9FE9-1181B4937291}"/>
              </a:ext>
            </a:extLst>
          </p:cNvPr>
          <p:cNvCxnSpPr/>
          <p:nvPr/>
        </p:nvCxnSpPr>
        <p:spPr>
          <a:xfrm>
            <a:off x="6729387" y="973853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DA8941-2EED-D440-94F7-29E737FB3289}"/>
              </a:ext>
            </a:extLst>
          </p:cNvPr>
          <p:cNvCxnSpPr/>
          <p:nvPr/>
        </p:nvCxnSpPr>
        <p:spPr>
          <a:xfrm>
            <a:off x="8272977" y="987504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A9D6403-F006-7D4C-A14F-4744D44F4255}"/>
              </a:ext>
            </a:extLst>
          </p:cNvPr>
          <p:cNvSpPr txBox="1"/>
          <p:nvPr/>
        </p:nvSpPr>
        <p:spPr>
          <a:xfrm>
            <a:off x="5561600" y="974394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3</a:t>
            </a:r>
          </a:p>
          <a:p>
            <a:pPr algn="ctr"/>
            <a:r>
              <a:rPr lang="en-US" i="1" dirty="0"/>
              <a:t>2019-20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5EFEF3-FAE6-7845-817F-E05D07C8D212}"/>
              </a:ext>
            </a:extLst>
          </p:cNvPr>
          <p:cNvSpPr txBox="1"/>
          <p:nvPr/>
        </p:nvSpPr>
        <p:spPr>
          <a:xfrm>
            <a:off x="7128556" y="958027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4</a:t>
            </a:r>
          </a:p>
          <a:p>
            <a:pPr algn="ctr"/>
            <a:r>
              <a:rPr lang="en-US" i="1" dirty="0"/>
              <a:t>2020-21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999BBD-23DD-A747-8EAE-7D7293E68970}"/>
              </a:ext>
            </a:extLst>
          </p:cNvPr>
          <p:cNvSpPr txBox="1"/>
          <p:nvPr/>
        </p:nvSpPr>
        <p:spPr>
          <a:xfrm>
            <a:off x="8648324" y="946245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5</a:t>
            </a:r>
          </a:p>
          <a:p>
            <a:pPr algn="ctr"/>
            <a:r>
              <a:rPr lang="en-US" i="1" dirty="0"/>
              <a:t>2021-22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2F55C5-1EF2-1F4D-BA1A-98DE1C8A4565}"/>
              </a:ext>
            </a:extLst>
          </p:cNvPr>
          <p:cNvCxnSpPr/>
          <p:nvPr/>
        </p:nvCxnSpPr>
        <p:spPr>
          <a:xfrm>
            <a:off x="9847529" y="961284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AD4B8F-9DD7-0A4E-921F-4F02B327F1E0}"/>
              </a:ext>
            </a:extLst>
          </p:cNvPr>
          <p:cNvSpPr txBox="1"/>
          <p:nvPr/>
        </p:nvSpPr>
        <p:spPr>
          <a:xfrm>
            <a:off x="10122328" y="2160272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Year 3</a:t>
            </a:r>
          </a:p>
          <a:p>
            <a:pPr algn="ctr"/>
            <a:r>
              <a:rPr lang="en-US" dirty="0"/>
              <a:t>2022-23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B95896-5FD3-BD4C-B206-BB4E698FE794}"/>
              </a:ext>
            </a:extLst>
          </p:cNvPr>
          <p:cNvSpPr txBox="1"/>
          <p:nvPr/>
        </p:nvSpPr>
        <p:spPr>
          <a:xfrm>
            <a:off x="7106004" y="2165628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Year 1</a:t>
            </a:r>
          </a:p>
          <a:p>
            <a:pPr algn="ctr"/>
            <a:r>
              <a:rPr lang="en-US" dirty="0"/>
              <a:t>2020-21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28F971-5953-FA48-9906-87333039BB95}"/>
              </a:ext>
            </a:extLst>
          </p:cNvPr>
          <p:cNvSpPr txBox="1"/>
          <p:nvPr/>
        </p:nvSpPr>
        <p:spPr>
          <a:xfrm>
            <a:off x="8667436" y="2165604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Year 2</a:t>
            </a:r>
          </a:p>
          <a:p>
            <a:pPr algn="ctr"/>
            <a:r>
              <a:rPr lang="en-US" dirty="0"/>
              <a:t>2021-22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ACA73E4-2844-E445-B1C1-AFD4D6EA10AF}"/>
              </a:ext>
            </a:extLst>
          </p:cNvPr>
          <p:cNvCxnSpPr/>
          <p:nvPr/>
        </p:nvCxnSpPr>
        <p:spPr>
          <a:xfrm>
            <a:off x="6742907" y="2160272"/>
            <a:ext cx="0" cy="68450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02BA0B-2E2F-7B45-8AA2-2A7F82A93CDD}"/>
              </a:ext>
            </a:extLst>
          </p:cNvPr>
          <p:cNvCxnSpPr/>
          <p:nvPr/>
        </p:nvCxnSpPr>
        <p:spPr>
          <a:xfrm>
            <a:off x="8275603" y="2150352"/>
            <a:ext cx="14421" cy="69442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3A67C46-C05E-0E4D-9F93-B596E41DE5A9}"/>
              </a:ext>
            </a:extLst>
          </p:cNvPr>
          <p:cNvCxnSpPr/>
          <p:nvPr/>
        </p:nvCxnSpPr>
        <p:spPr>
          <a:xfrm>
            <a:off x="9864595" y="2161852"/>
            <a:ext cx="6808" cy="68292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C5A5B32-2025-C841-B01D-8E7E2F47BE20}"/>
              </a:ext>
            </a:extLst>
          </p:cNvPr>
          <p:cNvSpPr/>
          <p:nvPr/>
        </p:nvSpPr>
        <p:spPr>
          <a:xfrm>
            <a:off x="6742907" y="2844774"/>
            <a:ext cx="4612907" cy="2876550"/>
          </a:xfrm>
          <a:prstGeom prst="rect">
            <a:avLst/>
          </a:prstGeom>
          <a:solidFill>
            <a:schemeClr val="accent2">
              <a:lumMod val="40000"/>
              <a:lumOff val="60000"/>
              <a:alpha val="39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  </a:t>
            </a:r>
            <a:r>
              <a:rPr lang="en-US" sz="1600" b="1" dirty="0">
                <a:solidFill>
                  <a:schemeClr val="tx1"/>
                </a:solidFill>
              </a:rPr>
              <a:t>College Committee </a:t>
            </a:r>
            <a:r>
              <a:rPr lang="en-US" sz="1600" b="1" dirty="0" smtClean="0">
                <a:solidFill>
                  <a:schemeClr val="tx1"/>
                </a:solidFill>
              </a:rPr>
              <a:t>Plans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Equity </a:t>
            </a:r>
            <a:r>
              <a:rPr lang="en-US" sz="1400" dirty="0">
                <a:solidFill>
                  <a:schemeClr val="tx1"/>
                </a:solidFill>
              </a:rPr>
              <a:t>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smtClean="0">
                <a:solidFill>
                  <a:schemeClr val="tx1"/>
                </a:solidFill>
              </a:rPr>
              <a:t>Environmental </a:t>
            </a:r>
            <a:r>
              <a:rPr lang="en-US" sz="1400" dirty="0">
                <a:solidFill>
                  <a:schemeClr val="tx1"/>
                </a:solidFill>
              </a:rPr>
              <a:t>Sustainability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Online Education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Professional Development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Safety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Technology </a:t>
            </a:r>
            <a:r>
              <a:rPr lang="en-US" sz="1400" dirty="0" smtClean="0">
                <a:solidFill>
                  <a:schemeClr val="tx1"/>
                </a:solidFill>
              </a:rPr>
              <a:t>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Committee plans operationalize </a:t>
            </a:r>
            <a:r>
              <a:rPr lang="en-US" sz="1400" i="1" dirty="0">
                <a:solidFill>
                  <a:schemeClr val="tx1"/>
                </a:solidFill>
              </a:rPr>
              <a:t>and </a:t>
            </a:r>
            <a:r>
              <a:rPr lang="en-US" sz="1400" i="1" dirty="0" smtClean="0">
                <a:solidFill>
                  <a:schemeClr val="tx1"/>
                </a:solidFill>
              </a:rPr>
              <a:t>help monitor the implementation of </a:t>
            </a:r>
            <a:r>
              <a:rPr lang="en-US" sz="1400" i="1" dirty="0">
                <a:solidFill>
                  <a:schemeClr val="tx1"/>
                </a:solidFill>
              </a:rPr>
              <a:t>the goals and strategic initiatives established in the EMP and SEM by </a:t>
            </a:r>
            <a:r>
              <a:rPr lang="en-US" sz="1400" i="1" dirty="0" smtClean="0">
                <a:solidFill>
                  <a:schemeClr val="tx1"/>
                </a:solidFill>
              </a:rPr>
              <a:t>topic</a:t>
            </a:r>
            <a:endParaRPr lang="en-US" sz="140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D66F787-8CAE-DB4A-B0AC-1317A9389F26}"/>
              </a:ext>
            </a:extLst>
          </p:cNvPr>
          <p:cNvSpPr txBox="1"/>
          <p:nvPr/>
        </p:nvSpPr>
        <p:spPr>
          <a:xfrm>
            <a:off x="3956884" y="945846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2</a:t>
            </a:r>
          </a:p>
          <a:p>
            <a:pPr algn="ctr"/>
            <a:r>
              <a:rPr lang="en-US" i="1" dirty="0"/>
              <a:t>2018-19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C29BFBA-1849-CF4C-ACC4-CA71D7E83ECF}"/>
              </a:ext>
            </a:extLst>
          </p:cNvPr>
          <p:cNvSpPr/>
          <p:nvPr/>
        </p:nvSpPr>
        <p:spPr>
          <a:xfrm>
            <a:off x="1994342" y="1593007"/>
            <a:ext cx="9361472" cy="546538"/>
          </a:xfrm>
          <a:prstGeom prst="rect">
            <a:avLst/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i="1" dirty="0">
                <a:solidFill>
                  <a:schemeClr val="tx1">
                    <a:alpha val="37000"/>
                  </a:schemeClr>
                </a:solidFill>
              </a:rPr>
              <a:t>Strategic Enrollment Planning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sz="2000" b="1" dirty="0">
                <a:solidFill>
                  <a:schemeClr val="tx1"/>
                </a:solidFill>
              </a:rPr>
              <a:t>Strategic Enrollment Management Plan: 2020-23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5BB82FB-A48F-154D-A261-04D3667883C5}"/>
              </a:ext>
            </a:extLst>
          </p:cNvPr>
          <p:cNvCxnSpPr/>
          <p:nvPr/>
        </p:nvCxnSpPr>
        <p:spPr>
          <a:xfrm>
            <a:off x="1994342" y="973853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E76B050-3785-7549-9D7A-3F75417B61AA}"/>
              </a:ext>
            </a:extLst>
          </p:cNvPr>
          <p:cNvSpPr txBox="1"/>
          <p:nvPr/>
        </p:nvSpPr>
        <p:spPr>
          <a:xfrm>
            <a:off x="2447648" y="932859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1</a:t>
            </a:r>
          </a:p>
          <a:p>
            <a:pPr algn="ctr"/>
            <a:r>
              <a:rPr lang="en-US" i="1" dirty="0"/>
              <a:t>2017-18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D65581B-91ED-F942-AA29-BD847B521F2D}"/>
              </a:ext>
            </a:extLst>
          </p:cNvPr>
          <p:cNvSpPr txBox="1"/>
          <p:nvPr/>
        </p:nvSpPr>
        <p:spPr>
          <a:xfrm>
            <a:off x="9993076" y="2338343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FFEE49-6B62-9B4C-A757-66D2A2BFDA6C}"/>
              </a:ext>
            </a:extLst>
          </p:cNvPr>
          <p:cNvSpPr txBox="1"/>
          <p:nvPr/>
        </p:nvSpPr>
        <p:spPr>
          <a:xfrm>
            <a:off x="10300315" y="164014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DD8178F-B9F7-6046-AFB1-E950F9A57B99}"/>
              </a:ext>
            </a:extLst>
          </p:cNvPr>
          <p:cNvCxnSpPr/>
          <p:nvPr/>
        </p:nvCxnSpPr>
        <p:spPr>
          <a:xfrm>
            <a:off x="11355814" y="2160272"/>
            <a:ext cx="0" cy="698883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742907" y="5740574"/>
            <a:ext cx="1530070" cy="861774"/>
          </a:xfrm>
          <a:prstGeom prst="rect">
            <a:avLst/>
          </a:prstGeom>
          <a:solidFill>
            <a:schemeClr val="bg2">
              <a:lumMod val="75000"/>
              <a:alpha val="54902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2020-21 </a:t>
            </a:r>
          </a:p>
          <a:p>
            <a:pPr algn="ctr"/>
            <a:r>
              <a:rPr lang="en-US" sz="1600" dirty="0" smtClean="0"/>
              <a:t>Strategic Plan</a:t>
            </a:r>
          </a:p>
          <a:p>
            <a:pPr algn="ctr"/>
            <a:r>
              <a:rPr lang="en-US" sz="1600" dirty="0" smtClean="0"/>
              <a:t>(operational)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8290024" y="5740574"/>
            <a:ext cx="1535720" cy="861774"/>
          </a:xfrm>
          <a:prstGeom prst="rect">
            <a:avLst/>
          </a:prstGeom>
          <a:solidFill>
            <a:schemeClr val="bg2">
              <a:lumMod val="75000"/>
              <a:alpha val="54902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2021-22 </a:t>
            </a:r>
          </a:p>
          <a:p>
            <a:pPr algn="ctr"/>
            <a:r>
              <a:rPr lang="en-US" sz="1600" dirty="0" smtClean="0"/>
              <a:t>Strategic Plan</a:t>
            </a:r>
          </a:p>
          <a:p>
            <a:pPr algn="ctr"/>
            <a:r>
              <a:rPr lang="en-US" sz="1600" dirty="0" smtClean="0"/>
              <a:t>(operational)</a:t>
            </a:r>
            <a:endParaRPr 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9825744" y="5740574"/>
            <a:ext cx="1530070" cy="861774"/>
          </a:xfrm>
          <a:prstGeom prst="rect">
            <a:avLst/>
          </a:prstGeom>
          <a:solidFill>
            <a:schemeClr val="bg2">
              <a:lumMod val="75000"/>
              <a:alpha val="54902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2022-23</a:t>
            </a:r>
          </a:p>
          <a:p>
            <a:pPr algn="ctr"/>
            <a:r>
              <a:rPr lang="en-US" sz="1600" dirty="0" smtClean="0"/>
              <a:t>Strategic Plan</a:t>
            </a:r>
          </a:p>
          <a:p>
            <a:pPr algn="ctr"/>
            <a:r>
              <a:rPr lang="en-US" sz="1600" dirty="0" smtClean="0"/>
              <a:t>(operational)</a:t>
            </a:r>
            <a:endParaRPr lang="en-US" sz="16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272977" y="5740574"/>
            <a:ext cx="17047" cy="8617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841631" y="5740574"/>
            <a:ext cx="17047" cy="8617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93019" y="225558"/>
            <a:ext cx="10662795" cy="6376790"/>
          </a:xfrm>
          <a:prstGeom prst="rect">
            <a:avLst/>
          </a:prstGeom>
          <a:noFill/>
          <a:ln>
            <a:solidFill>
              <a:srgbClr val="006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39546" y="4163071"/>
            <a:ext cx="3464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006342"/>
                </a:solidFill>
                <a:latin typeface="Garamond" panose="02020404030301010803" pitchFamily="18" charset="0"/>
              </a:rPr>
              <a:t>Strategic Planning Calendar</a:t>
            </a:r>
          </a:p>
          <a:p>
            <a:pPr algn="ctr"/>
            <a:r>
              <a:rPr lang="en-US" sz="2400" dirty="0" smtClean="0">
                <a:solidFill>
                  <a:srgbClr val="006342"/>
                </a:solidFill>
                <a:latin typeface="Garamond" panose="02020404030301010803" pitchFamily="18" charset="0"/>
              </a:rPr>
              <a:t>2017-22</a:t>
            </a:r>
            <a:endParaRPr lang="en-US" sz="2400" dirty="0">
              <a:solidFill>
                <a:srgbClr val="006342"/>
              </a:solidFill>
              <a:latin typeface="Garamond" panose="020204040303010108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749" y="3046757"/>
            <a:ext cx="2154004" cy="96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0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92860"/>
              </p:ext>
            </p:extLst>
          </p:nvPr>
        </p:nvGraphicFramePr>
        <p:xfrm>
          <a:off x="244365" y="102483"/>
          <a:ext cx="11524594" cy="6464857"/>
        </p:xfrm>
        <a:graphic>
          <a:graphicData uri="http://schemas.openxmlformats.org/drawingml/2006/table">
            <a:tbl>
              <a:tblPr/>
              <a:tblGrid>
                <a:gridCol w="2940269">
                  <a:extLst>
                    <a:ext uri="{9D8B030D-6E8A-4147-A177-3AD203B41FA5}">
                      <a16:colId xmlns:a16="http://schemas.microsoft.com/office/drawing/2014/main" val="3524529272"/>
                    </a:ext>
                  </a:extLst>
                </a:gridCol>
                <a:gridCol w="4066608">
                  <a:extLst>
                    <a:ext uri="{9D8B030D-6E8A-4147-A177-3AD203B41FA5}">
                      <a16:colId xmlns:a16="http://schemas.microsoft.com/office/drawing/2014/main" val="2985101431"/>
                    </a:ext>
                  </a:extLst>
                </a:gridCol>
                <a:gridCol w="807636">
                  <a:extLst>
                    <a:ext uri="{9D8B030D-6E8A-4147-A177-3AD203B41FA5}">
                      <a16:colId xmlns:a16="http://schemas.microsoft.com/office/drawing/2014/main" val="2060383626"/>
                    </a:ext>
                  </a:extLst>
                </a:gridCol>
                <a:gridCol w="1388125">
                  <a:extLst>
                    <a:ext uri="{9D8B030D-6E8A-4147-A177-3AD203B41FA5}">
                      <a16:colId xmlns:a16="http://schemas.microsoft.com/office/drawing/2014/main" val="685476288"/>
                    </a:ext>
                  </a:extLst>
                </a:gridCol>
                <a:gridCol w="1097881">
                  <a:extLst>
                    <a:ext uri="{9D8B030D-6E8A-4147-A177-3AD203B41FA5}">
                      <a16:colId xmlns:a16="http://schemas.microsoft.com/office/drawing/2014/main" val="4204507028"/>
                    </a:ext>
                  </a:extLst>
                </a:gridCol>
                <a:gridCol w="1224075">
                  <a:extLst>
                    <a:ext uri="{9D8B030D-6E8A-4147-A177-3AD203B41FA5}">
                      <a16:colId xmlns:a16="http://schemas.microsoft.com/office/drawing/2014/main" val="4110106818"/>
                    </a:ext>
                  </a:extLst>
                </a:gridCol>
              </a:tblGrid>
              <a:tr h="9446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Committee/Council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Plan(s) Responsible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Cycle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Plan Years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Next Plan Update Year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 3-year Plan Years</a:t>
                      </a:r>
                    </a:p>
                  </a:txBody>
                  <a:tcPr marL="8638" marR="8638" marT="86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13770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Committee for Equity &amp; Success (ACES)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Equity:  Student Equity and Achievement Plan (SEAP)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2022-2025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642647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Sustainability Committee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Environmentally Sustainability Plan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2018-2023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2023-2028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581696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Distance Education Advisory Committee (DEAC)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Education Plan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2021-2024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2024-2027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34899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Development Planning Committee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Development Plan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2018-2020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667237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Committee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Plan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2021-2024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2024-2027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775493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Committee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Plan?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084867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Honors Transfer Program Committee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Honors Transfer Program Plan specified by UC TAG requirements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426073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920564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413541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Planning &amp;  Budgeting Council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Educational Master Plan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2022-2027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743609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Annual (operational) Plan of the EMP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year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every year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997883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ACCJC Institutional Self Evaluation Report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2019-2026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2026-2033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54610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ACCJC Midterm Report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397169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ACCJC Annual Report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year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every year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683708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588678"/>
                  </a:ext>
                </a:extLst>
              </a:tr>
              <a:tr h="314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8" marR="8638" marT="8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Facilities Master Plan (led by the District Office)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years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2011-2021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2022-2032</a:t>
                      </a:r>
                    </a:p>
                  </a:txBody>
                  <a:tcPr marL="8638" marR="8638" marT="8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169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68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Plans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65487"/>
              </p:ext>
            </p:extLst>
          </p:nvPr>
        </p:nvGraphicFramePr>
        <p:xfrm>
          <a:off x="838200" y="1861782"/>
          <a:ext cx="6570060" cy="2790825"/>
        </p:xfrm>
        <a:graphic>
          <a:graphicData uri="http://schemas.openxmlformats.org/drawingml/2006/table">
            <a:tbl>
              <a:tblPr/>
              <a:tblGrid>
                <a:gridCol w="6570060">
                  <a:extLst>
                    <a:ext uri="{9D8B030D-6E8A-4147-A177-3AD203B41FA5}">
                      <a16:colId xmlns:a16="http://schemas.microsoft.com/office/drawing/2014/main" val="18511621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fr-FR" sz="24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Dual Enrollment Implementation Plan 2021-2024</a:t>
                      </a:r>
                      <a:endParaRPr lang="fr-FR" sz="24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4208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Transfer Services Improvement Plan 2021-2024</a:t>
                      </a:r>
                      <a:endParaRPr lang="en-US" sz="24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6742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OER/ZTC Implementation Plan 2022-2027</a:t>
                      </a:r>
                      <a:endParaRPr lang="en-US" sz="24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623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Strategic Enrollment Management Plan 2021-2023</a:t>
                      </a:r>
                      <a:endParaRPr lang="en-US" sz="24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968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285750" indent="-285750" algn="l" fontAlgn="b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KAD Growth Plan - under development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795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45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PBC Oversight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286001"/>
            <a:ext cx="9648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of October 2020, request all college-wide committees to adopt new </a:t>
            </a:r>
            <a:r>
              <a:rPr lang="en-US" sz="2400" dirty="0" smtClean="0">
                <a:hlinkClick r:id="rId2"/>
              </a:rPr>
              <a:t>bylaws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plan</a:t>
            </a:r>
            <a:r>
              <a:rPr lang="en-US" sz="2400" dirty="0" smtClean="0"/>
              <a:t> templates.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Since 2015, the following expectation for plan vetting and evaluation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79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88926"/>
              </p:ext>
            </p:extLst>
          </p:nvPr>
        </p:nvGraphicFramePr>
        <p:xfrm>
          <a:off x="838200" y="4540908"/>
          <a:ext cx="10515600" cy="1648206"/>
        </p:xfrm>
        <a:graphic>
          <a:graphicData uri="http://schemas.openxmlformats.org/drawingml/2006/table">
            <a:tbl>
              <a:tblPr firstRow="1" firstCol="1" bandRow="1"/>
              <a:tblGrid>
                <a:gridCol w="1104138">
                  <a:extLst>
                    <a:ext uri="{9D8B030D-6E8A-4147-A177-3AD203B41FA5}">
                      <a16:colId xmlns:a16="http://schemas.microsoft.com/office/drawing/2014/main" val="46103910"/>
                    </a:ext>
                  </a:extLst>
                </a:gridCol>
                <a:gridCol w="9411462">
                  <a:extLst>
                    <a:ext uri="{9D8B030D-6E8A-4147-A177-3AD203B41FA5}">
                      <a16:colId xmlns:a16="http://schemas.microsoft.com/office/drawing/2014/main" val="21557472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Notify and submit draft plan to PBC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99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PBC members engage constituents to review and provide feedback on the draft plan to the authors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823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day (minimum) review and public comment period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59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Draft plan is revised taking into account, whenever appropriate, public comments and feedback from stakeholder groups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349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plan, along with public comments and stakeholder feedback, are submitted to PBC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148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Step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PBC takes action to recommend plan to the President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1496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349169"/>
              </p:ext>
            </p:extLst>
          </p:nvPr>
        </p:nvGraphicFramePr>
        <p:xfrm>
          <a:off x="838200" y="1443393"/>
          <a:ext cx="10515600" cy="2269109"/>
        </p:xfrm>
        <a:graphic>
          <a:graphicData uri="http://schemas.openxmlformats.org/drawingml/2006/table">
            <a:tbl>
              <a:tblPr firstRow="1" firstCol="1" bandRow="1"/>
              <a:tblGrid>
                <a:gridCol w="1320759">
                  <a:extLst>
                    <a:ext uri="{9D8B030D-6E8A-4147-A177-3AD203B41FA5}">
                      <a16:colId xmlns:a16="http://schemas.microsoft.com/office/drawing/2014/main" val="2903601818"/>
                    </a:ext>
                  </a:extLst>
                </a:gridCol>
                <a:gridCol w="9194841">
                  <a:extLst>
                    <a:ext uri="{9D8B030D-6E8A-4147-A177-3AD203B41FA5}">
                      <a16:colId xmlns:a16="http://schemas.microsoft.com/office/drawing/2014/main" val="22480867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April-August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Responsible parties compile and submit results on planning objectives and action plans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762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Notify and submit progress report to PBC co-chairs; PBC co-chairs identify and charge stakeholder groups that must review and provide feedback on the progress report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770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September-October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day (minimum) review period; stakeholder groups answer the following questions: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7620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is your assessment of the progress that is reported to date?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7620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there objectives that, from your perspective, are no longer necessary?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7620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there objectives that, from your perspective, require more urgent attention and/or need additional resources (to be allocated by PBC) in order to accomplish the work?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7620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 there new action plans that should be added in order to accomplish the objectives?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524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October-November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Draft progress report is revised taking into account, whenever appropriate, feedback from stakeholder groups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215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75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progress report, along with stakeholder feedback, are submitted to PBC; PBC takes action on plan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8242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412342"/>
            <a:ext cx="6269665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ñ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 College Plan Development and Evaluation Process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PBC Approved 12/16/15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Vetting of New Plans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087789"/>
            <a:ext cx="278313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altLang="en-US" sz="13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Annual Evaluation of Current Plans</a:t>
            </a:r>
            <a:endParaRPr lang="en-US" altLang="en-US" sz="1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0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36C194-3FB7-40EC-B219-A42E03DB16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004859-50D0-4D21-A44E-11F60F3D6A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F5BE1A-7D76-4401-ADB0-2DA34DD82906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bb5bbb0b-6c89-44d7-be61-0adfe653f983"/>
    <ds:schemaRef ds:uri="http://schemas.openxmlformats.org/package/2006/metadata/core-properties"/>
    <ds:schemaRef ds:uri="2bc55ecc-363e-43e9-bfac-4ba2e86f45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744</Words>
  <Application>Microsoft Office PowerPoint</Application>
  <PresentationFormat>Widescreen</PresentationFormat>
  <Paragraphs>226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Helvetica</vt:lpstr>
      <vt:lpstr>Times New Roman</vt:lpstr>
      <vt:lpstr>Verdana</vt:lpstr>
      <vt:lpstr>Office Theme</vt:lpstr>
      <vt:lpstr>College Planning Update</vt:lpstr>
      <vt:lpstr>PowerPoint Presentation</vt:lpstr>
      <vt:lpstr>PowerPoint Presentation</vt:lpstr>
      <vt:lpstr>PowerPoint Presentation</vt:lpstr>
      <vt:lpstr>Implementation Plans</vt:lpstr>
      <vt:lpstr>PBC Oversight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5</cp:revision>
  <dcterms:created xsi:type="dcterms:W3CDTF">2020-08-07T21:05:18Z</dcterms:created>
  <dcterms:modified xsi:type="dcterms:W3CDTF">2022-03-16T21:48:16Z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