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08-09T04:08:34.531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0 138 0,'19'0'16,"21"0"-1,-1 0 32,1 0-47,-21 0 16,40 0-16,-19 0 31,19 0-31,0 0 16,39 0-16,-19-40 15,20 40-15,-40 0 16,0 0-16,-20 0 16,0 0-16,21 0 0,-21 0 15,0-19 1,1 19-16,-1 0 15,0 0-15,1 0 0,19-20 16,0 20-16,-20 0 16,40 0-16,-79 0 15,20-20 1,-1 20-16,21 0 0,-20 0 31,-1 0 0,-19 0-31,59 0 16,-19 0-16,38-19 16,-58 19-16,59 0 15,-40-20-15,-19 20 16,0 0 0,19 0-1,0 0 1,-19 0-1,0 0 1,19 0-16,-19 0 0,59 0 16,-60 0-16,21 0 15,58 0-15,-78 0 16,39 0-16,-20 0 16,79 59-16,-78-59 15,78 0-15,-79 0 31,1 0-31,-1 20 16,0-20-16,1 39 16,39-39-16,-20 0 15,39 40-15,-59-40 16,21 59-16,77-40 16,-97-19-16,19 20 15,0-20-15,39 0 16,-78 0-16,78 20 15,-38-20-15,-41 0 0,40 0 16,0 0-16,-39 0 16,19 0-1,21 0-15,-21 0 32,-19 0-32,19 0 15,-19 0-15,19 0 16,40 0-16,-40 0 31,60 0-15,-40 0-16,-20 0 15,0 19-15,1-19 16,19 20-16,39-20 16,-39 0-16,20 0 15,20 0-15,19 0 16,-39 0-16,19 0 15,-19 0-15,-20 0 0,39 0 16,-19 0-16,19 0 16,-38 0-16,38 0 15,-39 0-15,0 0 16,0 0 0,-19 0-16,-1 0 15,0 0 1,1 0-1,-1 0 1,-19 0-16,19 0 16,20 0-1,0 0-15,-39 0 16,19 0-16,60 0 16,-40 0-16,-39 0 15,-1 0-15,60 0 16,-40 0-16,40 0 0,-20 0 15,40 0-15,-60 0 16,20 0 0,59 0-16,-98 0 15,39 0-15,-59 0 0,20 0 16,19 0 31,60 0-47,19 0 15,0 0 1,-39 0-16,19 0 16,-19 0-16,-20 0 15,-20-20-15,-19 20 16,0 0 46,-1 0-46,1 0-16,59-19 0,-60-21 16,60 40-16,0 0 15,-40 0 1,-39 0-16,20 0 16,0 0 77,19 0-77,1-19-16,-21-1 141,1 20-141,19-20 15,40 20-15,-20 0 16,-20 0-16,-19 0 15,39 0 32,-39 0-15,0 0-1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11-17T21:50:59.260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0 275 0,'7'46'78,"0"-46"-62,7 0-16,-1 0 16,1 0-16,14 0 15,13 0-15,-6 0 0,-15 0 16,22 0-16,13 0 16,28 0-1,13 0-15,-13 0 16,14 0-1,-14 0-15,-28 0 16,0 0-16,-7 0 16,-20 0-16,-14 0 15,6 0-15,-6 0 16,-7 0-16,21 0 16,-7 0-16,-1 0 15,22 0-15,-1 0 16,-13 0-16,13 0 15,-13 0-15,27 0 16,-14 0-16,-13 0 16,-1 0-16,1 0 15,6 0-15,-13 0 16,0 0-16,6 0 16,8 0-16,-15 0 0,1 0 31,7 0-31,0 0 15,13 0 1,0 0-16,-6 0 16,13 0-16,-13 0 0,13 0 15,-20 0-15,-1 0 16,-6 0-16,-1 0 16,8 0-16,-7 0 15,6 0-15,1 0 16,-14 0-16,-7 0 15,20 0-15,-6 0 16,20-136-16,-20 136 16,13 0-16,-13-47 0,14 47 15,13-46-15,14 46 16,-34 0 15,27 0-31,-27-90 16,-15 90-16,8 0 0,-14 0 15,0 0 64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11-17T21:51:19.141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46 0,'60'0'109,"-21"0"-93,0 0-16,20 0 0,60 0 15,18 0-15,21 0 16,-1 0-1,-38 0-15,-1 0 0,0 0 16,-20 0-16,-19 0 16,19 0-16,-58 0 15,39 0-15,-20 0 16,59 0-16,-79 0 31,40 0-31,-20 0 0,-20 0 16,40 0-1,-59 0-15,19 0 16,20 0-16,-39 0 0,19 0 16,1 0-16,19 0 15,20 0-15,19 0 16,-39 0-16,0 0 16,0 0-16,40 0 15,-40 0-15,-20 0 16,-19 0-16,39 0 15,-39 0 1,-1 0-16,21 0 16,19 0-16,-20 0 15,0 0-15,-19 0 16,0 0-16,19 0 31,1 0-15,-40 0-16,39 0 15,20 0-15,-20 0 0,40 0 16,-20-20 0,-19 20-16,-1 0 15,20 0-15,-20-20 0,-19 20 16,0 0 0,0 0-1,-1 0 16,21 0-31,-21 0 16,1 0 0,0 0-1,-1 0-15,1 0 16,0 0-16,39 0 16,-39 0-1,-1 0 1,1 0-16,0 0 15,-1 0 48,21 0-47,-21 0 15,21 0-16,-21 0 1,1 0 0,0 0-1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11-17T21:51:25.700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59 0,'158'0'109,"-55"0"-93,0 0-16,52 0 0,159 0 15,47 0-15,55 0 16,-2 0-1,-100 0-15,-3 0 0,0 0 16,-53 0-16,-50 0 16,51 0-16,-154 0 15,103 0-15,-52 0 16,155 0-16,-208 0 31,105 0-31,-53 0 0,-52 0 16,105 0-1,-155 0-15,50 0 16,52 0-16,-102 0 0,50 0 16,2 0-16,51 0 15,52 0-15,50 0 16,-102 0-16,-1 0 16,1 0-16,105 0 15,-106 0-15,-52 0 16,-50 0-16,102 0 15,-102 0 1,-3 0-16,55 0 16,51 0-16,-53 0 15,0 0-15,-51 0 16,1 0-16,50 0 31,2 0-15,-105 0-16,103 0 15,52 0-15,-52 0 0,105 0 16,-52 57 0,-51-57-16,-2 0 15,53 0-15,-54 58 0,-49-58 16,0 0 0,0 0-1,-3 0 16,55 0-31,-55 0 16,3 0 0,0 0-1,-3 0-15,2 0 16,1 0-16,103 0 16,-104 0-1,-2 0 1,3 0-16,0 0 15,-3 0 48,55 0-47,-55 0 15,56 0-16,-56 0 1,3 0 0,-1 0-1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11-17T21:51:36.101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46 0,'60'0'109,"-21"0"-93,0 0-16,20 0 0,60 0 15,18 0-15,21 0 16,-1 0-1,-38 0-15,-1 0 0,0 0 16,-20 0-16,-19 0 16,19 0-16,-58 0 15,39 0-15,-20 0 16,59 0-16,-79 0 31,40 0-31,-20 0 0,-20 0 16,40 0-1,-59 0-15,19 0 16,20 0-16,-39 0 0,19 0 16,1 0-16,19 0 15,20 0-15,19 0 16,-39 0-16,0 0 16,0 0-16,40 0 15,-40 0-15,-20 0 16,-19 0-16,39 0 15,-39 0 1,-1 0-16,21 0 16,19 0-16,-20 0 15,0 0-15,-19 0 16,0 0-16,19 0 31,1 0-15,-40 0-16,39 0 15,20 0-15,-20 0 0,40 0 16,-20-20 0,-19 20-16,-1 0 15,20 0-15,-20-20 0,-19 20 16,0 0 0,0 0-1,-1 0 16,21 0-31,-21 0 16,1 0 0,0 0-1,-1 0-15,1 0 16,0 0-16,39 0 16,-39 0-1,-1 0 1,1 0-16,0 0 15,-1 0 48,21 0-47,-21 0 15,21 0-16,-21 0 1,1 0 0,0 0-1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11-17T21:51:47.257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46 0,'60'0'109,"-21"0"-93,0 0-16,20 0 0,60 0 15,18 0-15,21 0 16,-1 0-1,-38 0-15,-1 0 0,0 0 16,-20 0-16,-19 0 16,19 0-16,-58 0 15,39 0-15,-20 0 16,59 0-16,-79 0 31,40 0-31,-20 0 0,-20 0 16,40 0-1,-59 0-15,19 0 16,20 0-16,-39 0 0,19 0 16,1 0-16,19 0 15,20 0-15,19 0 16,-39 0-16,0 0 16,0 0-16,40 0 15,-40 0-15,-20 0 16,-19 0-16,39 0 15,-39 0 1,-1 0-16,21 0 16,19 0-16,-20 0 15,0 0-15,-19 0 16,0 0-16,19 0 31,1 0-15,-40 0-16,39 0 15,20 0-15,-20 0 0,40 0 16,-20-20 0,-19 20-16,-1 0 15,20 0-15,-20-20 0,-19 20 16,0 0 0,0 0-1,-1 0 16,21 0-31,-21 0 16,1 0 0,0 0-1,-1 0-15,1 0 16,0 0-16,39 0 16,-39 0-1,-1 0 1,1 0-16,0 0 15,-1 0 48,21 0-47,-21 0 15,21 0-16,-21 0 1,1 0 0,0 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08-09T04:08:37.259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24 0,'24'0'0,"50"0"63,1 0-48,24 0-15,50 0 16,25 0-16,26 0 15,-2 0-15,-50 0 16,-73 0-16,75 0 16,-27 0-16,26 0 15,0 0-15,0 0 16,1 0-16,-26 0 16,-99 0-16,49 0 15,-50 0-15,126 0 16,-51 0-16,75 0 0,-50 0 15,-25 0-15,100 0 32,-125 0-17,26 0-15,-2 0 16,-22 0-16,-1 0 0,-1 0 16,-50 0-16,26 0 15,0 0 63,-25 0-78,49 0 16,75 0-16,-49 0 16,-51 0-16,1 0 15,-1 0-15,-23 0 16,-2 0-16,1 0 15,0 0 1,49 0 0,-24 0-1,0 0-15,24 0 16,-24 0-16,24 0 16,51 0-16,-76 0 15,-24 0-15,-25 0 31,24 0-15,2 0 15,-1-24-15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08-09T04:08:54.338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0 334 0,'10'0'125,"12"0"-110,-11 0 1,-1 0-16,1 0 15,10 0-15,0 0 16,22 0-16,-11 0 31,10 0-31,12 0 0,-22-33 16,31 33 0,-10-17-16,-10 17 15,21-16-15,0 16 0,32 0 16,-54 0-16,22 0 15,-32 0-15,53 0 16,-21 0 0,-11 0-16,11 0 0,-21 0 15,42 0-15,-43 0 16,-10 0-16,21 0 16,-10 0-16,10 0 15,-10 0-15,-22 0 16,0 0-16,0 0 15,-10 0-15,11 0 32,-1 0-32,11 0 15,0-33-15,-11 33 0,11 0 16,10-16-16,-10 16 16,32-34-16,-21 34 15,-22 0 1,32-33-16,1 33 15,-22 0-15,10 0 0,1 0 16,-12 0-16,33 0 16,-21 0-16,10 0 15,-21 0-15,0 0 16,32 0-16,-32 0 16,21 0-16,-21 0 15,-21-17-15,20 17 16,-20 0-16,0 0 31,-1 0-15,12 0-1,-12 0 1,12 0-16,10 0 16,0 0-16,21-17 15,-22 17-15,12 0 0,-32 0 16,32 0-16,20 0 15,-31 0 1,11 0-16,-11 0 0,0 0 16,10 0-16,1-16 15,-33 16-15,1 0 16,31 0-16,-20 0 16,-12 0-16,33 0 15,-21 0-15,-1 0 16,0 0 15,0 0-31,-10 0 0,0-17 0,-1 17 31,1 0-31,-1 0 16,44 0-16,-33 0 16,0 0-16,1 0 15,10 0-15,-11 0 16,0-17-16,43 1 15,-43 16-15,0 0 0,12 0 16,-1 0-16,-22 0 16,43 0-1,0 0-15,-21 0 16,11 0-16,21 0 0,-11 0 16,-21 0-16,21 0 15,-21 0-15,11 0 16,-22 0-16,11 0 15,10 0-15,-10 0 16,11 0-16,-11 0 31,10 0-31,-10 0 16,0 0-16,-11 0 16,33 0-16,-22 0 0,-21 0 15,10 0-15,0 0 16,-11 0-1,22 0-15,22 0 0,-22 0 16,42 0-16,-31 0 16,31 0-16,-10 0 15,10 0-15,-10 0 16,-21 0-16,10 0 16,-10 0-16,20 0 15,-31 0-15,11 0 16,-22 0-16,-10 0 15,32 0-15,-1 0 32,-31 0-32,20 0 15,1 0-15,1 0 16,-1 0-16,31 0 16,-10 0-16,-10 0 15,0 0-15,21 0 16,-43 0-16,-11 0 0,12 0 15,-12 0-15,11 0 16,-10 0 0,10 0-1,1 0-15,10 0 16,-11 0-16,1 0 16,-1 0-16,0 0 15,-11 0 1,12 0-1,-12 16-15,33-16 16,-22 0-16,11 17 31,-21-17-31,10 0 16,-10 0 125,0 0-126,10 17 1,-11-17-16,33 16 0,-33-16 47,1 0-32,0 0 1,10 34 0,-10-34-16,-1 0 15,1 0 1,0 16-16,0-16 15,-1 0 64,1 0-79,10 0 15,-10 0 1,-1 0 93,1 0-78,-1 0-15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08-09T04:08:56.052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0 298 0,'116'-32'16,"0"32"-16,155 0 16,231 0 15,-386 0-31,116 0 0,76 0 15,3 0-15,76 0 16,-40 0-16,-38 0 16,-76 0-16,-80 0 15,42 0-15,-40 0 16,-2 0-16,-37 0 16,2 0-16,-2 0 15,76 0-15,-37 0 16,38 0-16,-38 0 15,77 0-15,39-61 16,-40 30-16,-36 1 16,37-1-16,-1 31 0,-38-32 15,1 32-15,-156 0 16,156-61 15,-155 61-31,38 0 0,-38 0 16,-2 0-1,3 0-15,76 0 16,-77 0-16,77 0 16,-40 0-16,3 0 15,37 0-15,0 0 16,37 0-16,-75 0 16,-38 0-16,36 0 15,-37 0-15,38 0 250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08-09T04:09:04.739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0 241 0,'16'41'78,"2"-41"-62,16 0-16,0 0 16,0 0-16,34 0 15,34 0-15,-17 0 0,-34 0 16,51 0-16,33 0 16,70 0-1,32 0-15,-32 0 16,32 0-1,-32 0-15,-70 0 16,2 0-16,-19 0 16,-50 0-16,-33 0 15,15 0-15,-16 0 16,-17 0-16,51 0 16,-17 0-16,0 0 15,51 0-15,0 0 16,-34 0-16,34 0 15,-34 0-15,68 0 16,-34 0-16,-34 0 16,0 0-16,-1 0 15,19 0-15,-35 0 16,0 0-16,17 0 16,16 0-16,-33 0 0,0 0 31,17 0-31,1 0 15,33 0 1,-1 0-16,-15 0 16,32 0-16,-32 0 0,33 0 15,-51 0-15,-1 0 16,-16 0-16,0 0 16,17 0-16,-17 0 15,17 0-15,0 0 16,-34 0-16,-17 0 15,52 0-15,-18 0 16,50-120-16,-50 120 16,34 0-16,-34-41 0,34 41 15,34-40-15,34 40 16,-85 0 15,68 0-31,-68-79 16,-34 79-16,17 0 0,-34 0 15,0 0 64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08-09T04:09:06.065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39 0,'19'0'94,"21"0"-78,-21 0-1,21 0-15,39 0 16,-20 0-16,19 0 16,41-19-16,-1 19 15,-59 0-15,98 0 16,-78 0-16,-20-20 15,20 20-15,-40 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08-09T04:09:18.621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46 0,'60'0'109,"-21"0"-93,0 0-16,20 0 0,60 0 15,18 0-15,21 0 16,-1 0-1,-38 0-15,-1 0 0,0 0 16,-20 0-16,-19 0 16,19 0-16,-58 0 15,39 0-15,-20 0 16,59 0-16,-79 0 31,40 0-31,-20 0 0,-20 0 16,40 0-1,-59 0-15,19 0 16,20 0-16,-39 0 0,19 0 16,1 0-16,19 0 15,20 0-15,19 0 16,-39 0-16,0 0 16,0 0-16,40 0 15,-40 0-15,-20 0 16,-19 0-16,39 0 15,-39 0 1,-1 0-16,21 0 16,19 0-16,-20 0 15,0 0-15,-19 0 16,0 0-16,19 0 31,1 0-15,-40 0-16,39 0 15,20 0-15,-20 0 0,40 0 16,-20-20 0,-19 20-16,-1 0 15,20 0-15,-20-20 0,-19 20 16,0 0 0,0 0-1,-1 0 16,21 0-31,-21 0 16,1 0 0,0 0-1,-1 0-15,1 0 16,0 0-16,39 0 16,-39 0-1,-1 0 1,1 0-16,0 0 15,-1 0 48,21 0-47,-21 0 15,21 0-16,-21 0 1,1 0 0,0 0-1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08-09T04:13:08.838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64 0,'19'20'16,"1"-20"-1,0 0 17,19 0-1,0 0-15,-19 0-1,39 0 1,20 0-16,0 0 0,0 0 15,-20 0-15,19 0 16,1 0-16,-20 0 31,0 0-31,40 0 16,-60-20-16,20 20 16,0 0-16,-19 0 0,38 0 15,-19 0 1,1 0-1,-1-20-15,19 20 0,-19-19 16,40 19-16,-60-20 16,1 20-16,-1 0 15,20 0 1,-39 0-16,-1 0 0,1 0 31,0 0 63,0 0-63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400" max="192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80583" units="1/cm"/>
          <inkml:channelProperty channel="Y" name="resolution" value="78.03468" units="1/cm"/>
          <inkml:channelProperty channel="T" name="resolution" value="1" units="1/dev"/>
        </inkml:channelProperties>
      </inkml:inkSource>
      <inkml:timestamp xml:id="ts0" timeString="2021-11-17T21:50:49.678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0 275 0,'7'46'78,"0"-46"-62,7 0-16,-1 0 16,1 0-16,14 0 15,13 0-15,-6 0 0,-15 0 16,22 0-16,13 0 16,28 0-1,13 0-15,-13 0 16,14 0-1,-14 0-15,-28 0 16,0 0-16,-7 0 16,-20 0-16,-14 0 15,6 0-15,-6 0 16,-7 0-16,21 0 16,-7 0-16,-1 0 15,22 0-15,-1 0 16,-13 0-16,13 0 15,-13 0-15,27 0 16,-14 0-16,-13 0 16,-1 0-16,1 0 15,6 0-15,-13 0 16,0 0-16,6 0 16,8 0-16,-15 0 0,1 0 31,7 0-31,0 0 15,13 0 1,0 0-16,-6 0 16,13 0-16,-13 0 0,13 0 15,-20 0-15,-1 0 16,-6 0-16,-1 0 16,8 0-16,-7 0 15,6 0-15,1 0 16,-14 0-16,-7 0 15,20 0-15,-6 0 16,20-136-16,-20 136 16,13 0-16,-13-47 0,14 47 15,13-46-15,14 46 16,-34 0 15,27 0-31,-27-90 16,-15 90-16,8 0 0,-14 0 15,0 0 64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3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5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5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2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9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6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1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1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5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8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F4962-55AC-4EB6-9637-9F64E042D6B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D41C-7C6C-4BCD-97BA-E3315201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3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51.emf"/><Relationship Id="rId18" Type="http://schemas.openxmlformats.org/officeDocument/2006/relationships/customXml" Target="../ink/ink9.xml"/><Relationship Id="rId3" Type="http://schemas.openxmlformats.org/officeDocument/2006/relationships/image" Target="../media/image1.emf"/><Relationship Id="rId21" Type="http://schemas.openxmlformats.org/officeDocument/2006/relationships/customXml" Target="../ink/ink11.xml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17" Type="http://schemas.openxmlformats.org/officeDocument/2006/relationships/image" Target="../media/image7.emf"/><Relationship Id="rId25" Type="http://schemas.openxmlformats.org/officeDocument/2006/relationships/customXml" Target="../ink/ink14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24" Type="http://schemas.openxmlformats.org/officeDocument/2006/relationships/customXml" Target="../ink/ink13.xml"/><Relationship Id="rId5" Type="http://schemas.openxmlformats.org/officeDocument/2006/relationships/image" Target="../media/image2.emf"/><Relationship Id="rId15" Type="http://schemas.openxmlformats.org/officeDocument/2006/relationships/image" Target="../media/image6.emf"/><Relationship Id="rId23" Type="http://schemas.openxmlformats.org/officeDocument/2006/relationships/image" Target="../media/image9.emf"/><Relationship Id="rId10" Type="http://schemas.openxmlformats.org/officeDocument/2006/relationships/customXml" Target="../ink/ink5.xml"/><Relationship Id="rId19" Type="http://schemas.openxmlformats.org/officeDocument/2006/relationships/image" Target="../media/image8.emf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Relationship Id="rId22" Type="http://schemas.openxmlformats.org/officeDocument/2006/relationships/customXml" Target="../ink/ink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anadacollege.edu/prie/Data-Dashboards.php" TargetMode="External"/><Relationship Id="rId2" Type="http://schemas.openxmlformats.org/officeDocument/2006/relationships/hyperlink" Target="https://canadacollege.edu/prie/College%20Scorecard-%20institution%20set%20standards%20and%20metrics%20-%20adopted%20by%20PBC%20Nov%2018%20202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College Goals and Metrics:  </a:t>
            </a:r>
            <a:br>
              <a:rPr lang="en-US" dirty="0" smtClean="0"/>
            </a:br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5549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Office of Planning, Research &amp; Institutional Effectiveness</a:t>
            </a:r>
          </a:p>
          <a:p>
            <a:endParaRPr lang="en-US" dirty="0"/>
          </a:p>
          <a:p>
            <a:r>
              <a:rPr lang="en-US" dirty="0" smtClean="0"/>
              <a:t>Prepared for the </a:t>
            </a:r>
            <a:br>
              <a:rPr lang="en-US" dirty="0" smtClean="0"/>
            </a:br>
            <a:r>
              <a:rPr lang="en-US" dirty="0" smtClean="0"/>
              <a:t>Planning &amp; Budgeting Council (PBC)</a:t>
            </a:r>
          </a:p>
          <a:p>
            <a:r>
              <a:rPr lang="en-US" dirty="0" smtClean="0"/>
              <a:t>November 17,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6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we have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799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Accreditation</a:t>
            </a:r>
            <a:endParaRPr lang="en-US" sz="1000" b="1" dirty="0" smtClean="0"/>
          </a:p>
          <a:p>
            <a:pPr lvl="1"/>
            <a:r>
              <a:rPr lang="en-US" i="1" dirty="0" smtClean="0"/>
              <a:t>Institution Set Standards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Cañada College</a:t>
            </a:r>
          </a:p>
          <a:p>
            <a:r>
              <a:rPr lang="en-US" sz="2400" i="1" dirty="0" smtClean="0"/>
              <a:t>Strategic Enrollment Management Plan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State Chancellor’s Office</a:t>
            </a:r>
            <a:endParaRPr lang="en-US" sz="1000" b="1" dirty="0" smtClean="0"/>
          </a:p>
          <a:p>
            <a:pPr lvl="1"/>
            <a:r>
              <a:rPr lang="en-US" i="1" dirty="0" smtClean="0"/>
              <a:t>Vision for Success</a:t>
            </a:r>
          </a:p>
          <a:p>
            <a:pPr lvl="1"/>
            <a:r>
              <a:rPr lang="en-US" i="1" dirty="0" smtClean="0"/>
              <a:t>Student Equity &amp; Achievement Plan</a:t>
            </a:r>
          </a:p>
          <a:p>
            <a:pPr lvl="1"/>
            <a:endParaRPr lang="en-US" i="1" dirty="0"/>
          </a:p>
          <a:p>
            <a:pPr marL="0" indent="0">
              <a:buNone/>
            </a:pPr>
            <a:r>
              <a:rPr lang="en-US" b="1" dirty="0" smtClean="0"/>
              <a:t>SMCCCD Board of Trustees:  District Strategic Plan (new 2021)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903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34" y="-229206"/>
            <a:ext cx="4973609" cy="9704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District Goals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372942"/>
              </p:ext>
            </p:extLst>
          </p:nvPr>
        </p:nvGraphicFramePr>
        <p:xfrm>
          <a:off x="454734" y="546166"/>
          <a:ext cx="11085136" cy="618744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46192">
                  <a:extLst>
                    <a:ext uri="{9D8B030D-6E8A-4147-A177-3AD203B41FA5}">
                      <a16:colId xmlns:a16="http://schemas.microsoft.com/office/drawing/2014/main" val="873864732"/>
                    </a:ext>
                  </a:extLst>
                </a:gridCol>
                <a:gridCol w="3726479">
                  <a:extLst>
                    <a:ext uri="{9D8B030D-6E8A-4147-A177-3AD203B41FA5}">
                      <a16:colId xmlns:a16="http://schemas.microsoft.com/office/drawing/2014/main" val="1044211508"/>
                    </a:ext>
                  </a:extLst>
                </a:gridCol>
                <a:gridCol w="5812465">
                  <a:extLst>
                    <a:ext uri="{9D8B030D-6E8A-4147-A177-3AD203B41FA5}">
                      <a16:colId xmlns:a16="http://schemas.microsoft.com/office/drawing/2014/main" val="1940780302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District</a:t>
                      </a:r>
                      <a:r>
                        <a:rPr lang="en-US" sz="14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Goal #1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 and Strengthen Educational Offerings, Interventions, and Support Programs that Increase Student Access,</a:t>
                      </a:r>
                      <a:r>
                        <a:rPr lang="en-US" sz="14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Success and Completion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marL="342900" marR="27686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Char char=""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Support the work of the District Anti-Racism Council …</a:t>
                      </a:r>
                    </a:p>
                    <a:p>
                      <a:pPr marL="342900" marR="27686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Char char=""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Increase enrollment of San Mateo County residents through coordinated efforts, including the implementation of the Free Community College initiative.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Symbol" panose="05050102010706020507" pitchFamily="18" charset="2"/>
                        <a:cs typeface="Calibri" panose="020F0502020204030204" pitchFamily="34" charset="0"/>
                      </a:endParaRPr>
                    </a:p>
                  </a:txBody>
                  <a:tcPr marR="9525" marT="9525" marB="0" anchor="ctr"/>
                </a:tc>
                <a:extLst>
                  <a:ext uri="{0D108BD9-81ED-4DB2-BD59-A6C34878D82A}">
                    <a16:rowId xmlns:a16="http://schemas.microsoft.com/office/drawing/2014/main" val="1140430957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District Goal #2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Establish and Expand Relationships With School Districts, 4-year College Partners, And Community-based Organizations to Increase Higher Education Attainment and Economic Mobility In San Mateo County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marL="342900" marR="27686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Char char=""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Continue</a:t>
                      </a:r>
                      <a:r>
                        <a:rPr lang="en-US" sz="1400" spc="-2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400" spc="-1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expand</a:t>
                      </a:r>
                      <a:r>
                        <a:rPr lang="en-US" sz="1400" spc="-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1400" spc="-2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support</a:t>
                      </a:r>
                      <a:r>
                        <a:rPr lang="en-US" sz="1400" spc="-2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Middle</a:t>
                      </a:r>
                      <a:r>
                        <a:rPr lang="en-US" sz="1400" spc="-1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College</a:t>
                      </a:r>
                      <a:r>
                        <a:rPr lang="en-US" sz="1400" spc="-1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1400" spc="-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Early</a:t>
                      </a:r>
                      <a:r>
                        <a:rPr lang="en-US" sz="1400" spc="-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College</a:t>
                      </a:r>
                      <a:r>
                        <a:rPr lang="en-US" sz="1400" spc="-1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opportunities.</a:t>
                      </a:r>
                    </a:p>
                    <a:p>
                      <a:pPr marL="342900" marR="27686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Char char=""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Expand dual enrollment opportunities and make processes more efficient and accessible for</a:t>
                      </a:r>
                      <a:r>
                        <a:rPr lang="en-US" sz="1400" spc="-23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secondary</a:t>
                      </a:r>
                      <a:r>
                        <a:rPr lang="en-US" sz="1400" spc="-1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schools</a:t>
                      </a:r>
                      <a:r>
                        <a:rPr lang="en-US" sz="1400" spc="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1400" spc="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their</a:t>
                      </a:r>
                      <a:r>
                        <a:rPr lang="en-US" sz="1400" spc="5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students.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4957242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District Foal #3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Promote Innovation and</a:t>
                      </a:r>
                      <a:r>
                        <a:rPr lang="en-US" sz="14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Excellence in Instruction to Support Student Learning and Success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marL="342900" marR="27686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Char char=""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Expand program delivery options, including accelerated completion options, for all students including online students, e.g., College for Working Adults; short-term classes; intersession</a:t>
                      </a:r>
                    </a:p>
                    <a:p>
                      <a:pPr marL="342900" marR="27686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Char char=""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classes; cohort classes; and continuing, corporate and community education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342900" marR="27686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Char char=""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Promote strategic development of online education to increase the development and delivery of quality, fully online certificate and degree programs.</a:t>
                      </a:r>
                    </a:p>
                    <a:p>
                      <a:pPr marL="342900" marR="27686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Char char=""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Ensure instruction is delivered in multiple modalities, including in-person, hybrid, and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hyflex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Symbol" panose="05050102010706020507" pitchFamily="18" charset="2"/>
                          <a:cs typeface="Calibri" panose="020F0502020204030204" pitchFamily="34" charset="0"/>
                        </a:rPr>
                        <a:t>, to increase access to higher education and meet the needs of different student populations.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Symbol" panose="05050102010706020507" pitchFamily="18" charset="2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34694401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District Goal #4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Ensure Necessary Resources are Available to Implement This Strategic Plan Through Sound Fiscal Planning And Management Of Allocations and Protection of Community-supported Status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marL="0" marR="248285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  <a:tabLst>
                          <a:tab pos="525145" algn="l"/>
                          <a:tab pos="525780" algn="l"/>
                        </a:tabLst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Free Community College: Strategies of this plan include the accelerated expansion of Dual Enrollment, the Promise Scholars Program (PSP), and Open Educational Resources (OER) for Zero Textbook Cost (ZTC) degree programs, all within a Guided Pathways framework.</a:t>
                      </a:r>
                    </a:p>
                  </a:txBody>
                  <a:tcPr marR="0" marT="0" marB="0" anchor="ctr"/>
                </a:tc>
                <a:extLst>
                  <a:ext uri="{0D108BD9-81ED-4DB2-BD59-A6C34878D82A}">
                    <a16:rowId xmlns:a16="http://schemas.microsoft.com/office/drawing/2014/main" val="116744054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7658470" y="2069643"/>
              <a:ext cx="3204360" cy="1447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86470" y="1925643"/>
                <a:ext cx="3348360" cy="43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6060335" y="2623434"/>
              <a:ext cx="1815120" cy="45719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8335" y="2479437"/>
                <a:ext cx="1959120" cy="3337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/>
              <p14:cNvContentPartPr/>
              <p14:nvPr/>
            </p14:nvContentPartPr>
            <p14:xfrm>
              <a:off x="6060335" y="3141487"/>
              <a:ext cx="2467260" cy="120586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88340" y="2997504"/>
                <a:ext cx="2611249" cy="4085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/>
              <p14:cNvContentPartPr/>
              <p14:nvPr/>
            </p14:nvContentPartPr>
            <p14:xfrm>
              <a:off x="6776734" y="4201328"/>
              <a:ext cx="2992907" cy="115958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704737" y="4057281"/>
                <a:ext cx="3136901" cy="4040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/>
              <p14:cNvContentPartPr/>
              <p14:nvPr/>
            </p14:nvContentPartPr>
            <p14:xfrm>
              <a:off x="7634255" y="4805626"/>
              <a:ext cx="2270141" cy="16101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62256" y="4661545"/>
                <a:ext cx="2414140" cy="4491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Ink 10"/>
              <p14:cNvContentPartPr/>
              <p14:nvPr/>
            </p14:nvContentPartPr>
            <p14:xfrm>
              <a:off x="7499615" y="4827226"/>
              <a:ext cx="375840" cy="1440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427615" y="4683226"/>
                <a:ext cx="519840" cy="3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3" name="Ink 12"/>
              <p14:cNvContentPartPr/>
              <p14:nvPr/>
            </p14:nvContentPartPr>
            <p14:xfrm>
              <a:off x="5975015" y="5779133"/>
              <a:ext cx="1524600" cy="24120"/>
            </p14:xfrm>
          </p:contentPart>
        </mc:Choice>
        <mc:Fallback>
          <p:pic>
            <p:nvPicPr>
              <p:cNvPr id="13" name="Ink 1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903015" y="5635133"/>
                <a:ext cx="1668600" cy="3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" name="Ink 13"/>
              <p14:cNvContentPartPr/>
              <p14:nvPr/>
            </p14:nvContentPartPr>
            <p14:xfrm>
              <a:off x="8527595" y="837835"/>
              <a:ext cx="666720" cy="3132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455595" y="693835"/>
                <a:ext cx="810720" cy="31932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itle 1"/>
          <p:cNvSpPr txBox="1">
            <a:spLocks/>
          </p:cNvSpPr>
          <p:nvPr/>
        </p:nvSpPr>
        <p:spPr>
          <a:xfrm>
            <a:off x="5997302" y="-182835"/>
            <a:ext cx="4973609" cy="97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Key New Districtwide Strategies</a:t>
            </a:r>
            <a:endParaRPr lang="en-US" sz="32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8" name="Ink 17"/>
              <p14:cNvContentPartPr/>
              <p14:nvPr/>
            </p14:nvContentPartPr>
            <p14:xfrm>
              <a:off x="10048776" y="3362277"/>
              <a:ext cx="922136" cy="134114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976762" y="3218068"/>
                <a:ext cx="1066163" cy="4225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9" name="Ink 18"/>
              <p14:cNvContentPartPr/>
              <p14:nvPr/>
            </p14:nvContentPartPr>
            <p14:xfrm>
              <a:off x="6113527" y="3541351"/>
              <a:ext cx="922136" cy="134114"/>
            </p14:xfrm>
          </p:contentPart>
        </mc:Choice>
        <mc:Fallback>
          <p:pic>
            <p:nvPicPr>
              <p:cNvPr id="19" name="Ink 1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041513" y="3397142"/>
                <a:ext cx="1066163" cy="4225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0" name="Ink 19"/>
              <p14:cNvContentPartPr/>
              <p14:nvPr/>
            </p14:nvContentPartPr>
            <p14:xfrm>
              <a:off x="8379796" y="6008535"/>
              <a:ext cx="1524600" cy="24120"/>
            </p14:xfrm>
          </p:contentPart>
        </mc:Choice>
        <mc:Fallback>
          <p:pic>
            <p:nvPicPr>
              <p:cNvPr id="20" name="Ink 1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307796" y="5864535"/>
                <a:ext cx="1668600" cy="3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" name="Ink 20"/>
              <p14:cNvContentPartPr/>
              <p14:nvPr/>
            </p14:nvContentPartPr>
            <p14:xfrm flipV="1">
              <a:off x="5886784" y="6192525"/>
              <a:ext cx="4017612" cy="68637"/>
            </p14:xfrm>
          </p:contentPart>
        </mc:Choice>
        <mc:Fallback>
          <p:pic>
            <p:nvPicPr>
              <p:cNvPr id="21" name="Ink 2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 flipV="1">
                <a:off x="5814784" y="6048783"/>
                <a:ext cx="4161612" cy="3561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2" name="Ink 21"/>
              <p14:cNvContentPartPr/>
              <p14:nvPr/>
            </p14:nvContentPartPr>
            <p14:xfrm>
              <a:off x="6737315" y="5916139"/>
              <a:ext cx="1524600" cy="2412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665315" y="5772139"/>
                <a:ext cx="1668600" cy="3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3" name="Ink 22"/>
              <p14:cNvContentPartPr/>
              <p14:nvPr/>
            </p14:nvContentPartPr>
            <p14:xfrm>
              <a:off x="7336355" y="6456664"/>
              <a:ext cx="1524600" cy="24120"/>
            </p14:xfrm>
          </p:contentPart>
        </mc:Choice>
        <mc:Fallback>
          <p:pic>
            <p:nvPicPr>
              <p:cNvPr id="23" name="Ink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264355" y="6312664"/>
                <a:ext cx="1668600" cy="31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80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778" y="2900413"/>
            <a:ext cx="3725582" cy="97045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dirty="0"/>
              <a:t>We track our progress via our newly adopted </a:t>
            </a:r>
            <a:r>
              <a:rPr lang="en-US" sz="3100" dirty="0">
                <a:hlinkClick r:id="rId2"/>
              </a:rPr>
              <a:t>College Scorecard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as </a:t>
            </a:r>
            <a:r>
              <a:rPr lang="en-US" sz="3100" dirty="0"/>
              <a:t>well as our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>
                <a:hlinkClick r:id="rId3"/>
              </a:rPr>
              <a:t>Data </a:t>
            </a:r>
            <a:r>
              <a:rPr lang="en-US" sz="3100" dirty="0">
                <a:hlinkClick r:id="rId3"/>
              </a:rPr>
              <a:t>Dashboards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856" y="367268"/>
            <a:ext cx="7905750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4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704EDC-F493-4277-8C49-9641EAB77D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EB899B-47AB-4E9F-9F9F-06AE6B69E4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96B32F-A224-4CFE-BBD9-7D678E26D3FF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bb5bbb0b-6c89-44d7-be61-0adfe653f983"/>
    <ds:schemaRef ds:uri="2bc55ecc-363e-43e9-bfac-4ba2e86f45e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391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Lucida Sans</vt:lpstr>
      <vt:lpstr>Symbol</vt:lpstr>
      <vt:lpstr>Office Theme</vt:lpstr>
      <vt:lpstr>College Goals and Metrics:   Part I</vt:lpstr>
      <vt:lpstr>Goals we have set</vt:lpstr>
      <vt:lpstr>District Goals</vt:lpstr>
      <vt:lpstr>We track our progress via our newly adopted College Scorecard  as well as our  Data Dashboards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Goals and Metrics:   Part I</dc:title>
  <dc:creator>Engel, Karen</dc:creator>
  <cp:lastModifiedBy>Engel, Karen</cp:lastModifiedBy>
  <cp:revision>2</cp:revision>
  <dcterms:created xsi:type="dcterms:W3CDTF">2021-11-17T21:51:56Z</dcterms:created>
  <dcterms:modified xsi:type="dcterms:W3CDTF">2021-11-17T21:56:20Z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