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2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5143500" type="screen16x9"/>
  <p:notesSz cx="6858000" cy="9144000"/>
  <p:embeddedFontLst>
    <p:embeddedFont>
      <p:font typeface="Proxima Nova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9" d="100"/>
          <a:sy n="159" d="100"/>
        </p:scale>
        <p:origin x="156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4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91a4878c6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91a4878c6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191a4878c6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191a4878c6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91a4878c6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191a4878c6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191a4878c6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191a4878c6_0_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191a4878c6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191a4878c6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91a4878c6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91a4878c6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191a4878c6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191a4878c6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191a4878c6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191a4878c6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91a4878c6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91a4878c6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a55e083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1a55e083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91a4878c6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91a4878c6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91a4878c6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91a4878c6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91a4878c6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91a4878c6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91a4878c6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191a4878c6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191a4878c6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191a4878c6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91a4878c6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91a4878c6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91a4878c6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91a4878c6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191a4878c6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191a4878c6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Guided Pathways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13776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Scale of </a:t>
            </a:r>
            <a:r>
              <a:rPr lang="en" dirty="0" smtClean="0"/>
              <a:t>Adoption Report to the California Community College Chancellor’s Office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/>
              <a:t>Presented to the College Planning &amp; Budgeting Council (PBC) on behalf of the Guided Pathways Steering Committee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March </a:t>
            </a:r>
            <a:r>
              <a:rPr lang="en" sz="2000" dirty="0" smtClean="0"/>
              <a:t>16, 2022</a:t>
            </a:r>
            <a:endParaRPr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40" y="573175"/>
            <a:ext cx="2524477" cy="11336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 III: Staying on the Path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Staying on Path: Intrusive academic advising and support</a:t>
            </a:r>
            <a:endParaRPr/>
          </a:p>
        </p:txBody>
      </p:sp>
      <p:sp>
        <p:nvSpPr>
          <p:cNvPr id="137" name="Google Shape;137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6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Advisors monitor student progress.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Students can easily monitor progress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College schedules courses as needed by students. </a:t>
            </a: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Success Teams for each IA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Retention Specialists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Early Alert System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Degreeworks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Students can monitor their progress.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Course pattern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Updated and available in catalog.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More can be done to use Student Ed. Plan data to forecast course demand and schedule accordingly </a:t>
            </a:r>
            <a:endParaRPr/>
          </a:p>
        </p:txBody>
      </p:sp>
      <p:sp>
        <p:nvSpPr>
          <p:cNvPr id="139" name="Google Shape;139;p23"/>
          <p:cNvSpPr txBox="1"/>
          <p:nvPr/>
        </p:nvSpPr>
        <p:spPr>
          <a:xfrm rot="44220">
            <a:off x="1092070" y="2799223"/>
            <a:ext cx="2215683" cy="73879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0" name="Google Shape;140;p23"/>
          <p:cNvSpPr/>
          <p:nvPr/>
        </p:nvSpPr>
        <p:spPr>
          <a:xfrm>
            <a:off x="940050" y="2785073"/>
            <a:ext cx="2743200" cy="656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AT SCALE</a:t>
            </a:r>
            <a:endParaRPr sz="3600"/>
          </a:p>
        </p:txBody>
      </p:sp>
      <p:cxnSp>
        <p:nvCxnSpPr>
          <p:cNvPr id="141" name="Google Shape;141;p23"/>
          <p:cNvCxnSpPr/>
          <p:nvPr/>
        </p:nvCxnSpPr>
        <p:spPr>
          <a:xfrm>
            <a:off x="3688650" y="1360250"/>
            <a:ext cx="1278300" cy="16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2" name="Google Shape;142;p23"/>
          <p:cNvCxnSpPr/>
          <p:nvPr/>
        </p:nvCxnSpPr>
        <p:spPr>
          <a:xfrm>
            <a:off x="3884075" y="1604525"/>
            <a:ext cx="1058400" cy="40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3" name="Google Shape;143;p23"/>
          <p:cNvCxnSpPr/>
          <p:nvPr/>
        </p:nvCxnSpPr>
        <p:spPr>
          <a:xfrm>
            <a:off x="4169075" y="1987225"/>
            <a:ext cx="781800" cy="43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Staying on Path: Intrusive academic advising and support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48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Advisors and students are alerted when students fall off their program paths</a:t>
            </a:r>
            <a:endParaRPr/>
          </a:p>
        </p:txBody>
      </p:sp>
      <p:sp>
        <p:nvSpPr>
          <p:cNvPr id="150" name="Google Shape;150;p2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Early Alert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Faculty Driven alert system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Challenges with coordinating with SKY and CSM Success Teams (supports)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Success Teams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Data is available, but training is necessary for dealing with current data streams. </a:t>
            </a:r>
            <a:endParaRPr/>
          </a:p>
        </p:txBody>
      </p:sp>
      <p:sp>
        <p:nvSpPr>
          <p:cNvPr id="151" name="Google Shape;151;p24"/>
          <p:cNvSpPr/>
          <p:nvPr/>
        </p:nvSpPr>
        <p:spPr>
          <a:xfrm>
            <a:off x="940050" y="2571750"/>
            <a:ext cx="2743200" cy="9144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Scaling in Progress</a:t>
            </a:r>
            <a:endParaRPr sz="2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 IV: Ensuring Learning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Ensuring Learning: Learning with Intentional Outcomes</a:t>
            </a:r>
            <a:endParaRPr/>
          </a:p>
        </p:txBody>
      </p:sp>
      <p:sp>
        <p:nvSpPr>
          <p:cNvPr id="162" name="Google Shape;162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8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Faculty/programs assess learning outcomes for students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Assessments are used to improve teaching and learning throughout program.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College assess effectiveness of educational practice.</a:t>
            </a:r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SLO’s are assessed in each program on a regular basis.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SLO’s inform program review.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PRIE conduct CCSSE/SENSE surveys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Used to created targeted professional development. </a:t>
            </a:r>
            <a:endParaRPr/>
          </a:p>
        </p:txBody>
      </p:sp>
      <p:sp>
        <p:nvSpPr>
          <p:cNvPr id="164" name="Google Shape;164;p26"/>
          <p:cNvSpPr/>
          <p:nvPr/>
        </p:nvSpPr>
        <p:spPr>
          <a:xfrm>
            <a:off x="940050" y="3355023"/>
            <a:ext cx="2743200" cy="656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AT SCALE</a:t>
            </a:r>
            <a:endParaRPr sz="3600"/>
          </a:p>
        </p:txBody>
      </p:sp>
      <p:cxnSp>
        <p:nvCxnSpPr>
          <p:cNvPr id="165" name="Google Shape;165;p26"/>
          <p:cNvCxnSpPr/>
          <p:nvPr/>
        </p:nvCxnSpPr>
        <p:spPr>
          <a:xfrm>
            <a:off x="3566525" y="1352125"/>
            <a:ext cx="1392300" cy="16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6" name="Google Shape;166;p26"/>
          <p:cNvCxnSpPr/>
          <p:nvPr/>
        </p:nvCxnSpPr>
        <p:spPr>
          <a:xfrm>
            <a:off x="4242350" y="1848800"/>
            <a:ext cx="700200" cy="2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7" name="Google Shape;167;p26"/>
          <p:cNvCxnSpPr/>
          <p:nvPr/>
        </p:nvCxnSpPr>
        <p:spPr>
          <a:xfrm rot="10800000" flipH="1">
            <a:off x="3656075" y="2133900"/>
            <a:ext cx="1286400" cy="19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Ensuring Learning: Learning with Intentional Outcomes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4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college assists students document their learning beyond transcripts.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Students have opportunities to apply and deepen their knowledge. </a:t>
            </a:r>
            <a:endParaRPr/>
          </a:p>
        </p:txBody>
      </p:sp>
      <p:sp>
        <p:nvSpPr>
          <p:cNvPr id="174" name="Google Shape;174;p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Faculty leads are documenting and collecting from faculty across disciplines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Portfolios, projects, etc…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Career Education Programs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Need to be scaled across Interest Areas</a:t>
            </a:r>
            <a:endParaRPr/>
          </a:p>
        </p:txBody>
      </p:sp>
      <p:sp>
        <p:nvSpPr>
          <p:cNvPr id="175" name="Google Shape;175;p27"/>
          <p:cNvSpPr/>
          <p:nvPr/>
        </p:nvSpPr>
        <p:spPr>
          <a:xfrm>
            <a:off x="940050" y="2571750"/>
            <a:ext cx="2743200" cy="9144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Scaling in Progress</a:t>
            </a:r>
            <a:endParaRPr sz="2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Ensuring Learning: Learning with Intentional Outcomes</a:t>
            </a:r>
            <a:endParaRPr/>
          </a:p>
        </p:txBody>
      </p:sp>
      <p:sp>
        <p:nvSpPr>
          <p:cNvPr id="181" name="Google Shape;181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76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Instruction across programs engages students in active and applied learning.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Learning outcomes are aligned with further education and employment outcomes.</a:t>
            </a:r>
            <a:endParaRPr/>
          </a:p>
        </p:txBody>
      </p:sp>
      <p:sp>
        <p:nvSpPr>
          <p:cNvPr id="182" name="Google Shape;182;p2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FLP and COP faculty development programs.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Need to make programs more stable by removing grant dependence.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Career &amp; Technical programs align PLO’s to career outcomes.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Scaling this to other programs could be beneficial. </a:t>
            </a:r>
            <a:endParaRPr/>
          </a:p>
        </p:txBody>
      </p:sp>
      <p:sp>
        <p:nvSpPr>
          <p:cNvPr id="183" name="Google Shape;183;p28"/>
          <p:cNvSpPr/>
          <p:nvPr/>
        </p:nvSpPr>
        <p:spPr>
          <a:xfrm>
            <a:off x="940050" y="2865525"/>
            <a:ext cx="2743200" cy="914400"/>
          </a:xfrm>
          <a:prstGeom prst="roundRect">
            <a:avLst>
              <a:gd name="adj" fmla="val 16667"/>
            </a:avLst>
          </a:prstGeom>
          <a:solidFill>
            <a:srgbClr val="F1C232"/>
          </a:solidFill>
          <a:ln w="952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Planning to Scale 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Engagement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Engagement</a:t>
            </a:r>
            <a:endParaRPr/>
          </a:p>
        </p:txBody>
      </p:sp>
      <p:sp>
        <p:nvSpPr>
          <p:cNvPr id="194" name="Google Shape;194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Cañada has actively engaged students in the planning and implementation of Guided Pathways. This includes 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“Student Voices” focus group in Fall 2018,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 involvement in the sorting of programs into IA’s,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 input into the redesign of the college website, and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helped inform how Success Teams can best support students.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Alignment</a:t>
            </a:r>
            <a:endParaRPr/>
          </a:p>
        </p:txBody>
      </p:sp>
      <p:sp>
        <p:nvSpPr>
          <p:cNvPr id="200" name="Google Shape;200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is the college exploring alignment of course offerings with student education plans? </a:t>
            </a:r>
            <a:endParaRPr sz="12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tool counselors use to create Student Education Plans (SEPs) - Degree Works - was recently thoroughly updated.  Data from these SEPs could be used to help forecast the need for courses and to help enroll students in sections of courses with a cohort (by Interest Area or other special program).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College/District continue to explore opportunities with Ad Astra to pilot the use of their Course Scheduling Module, which would allow course schedules to be built in a “sandbox” before being published on Web Schedule.  This would allow us to find and resolve course scheduling conflicts across Divisions as well as across the District, potentially.  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Four Pillars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9200" y="1206775"/>
            <a:ext cx="680560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 I: Clarifying the Path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Clarifying the Path: Mapping Paths to Student End Goals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9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175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Programs are organized and marketed in broad, career-focused academic communities.</a:t>
            </a:r>
            <a:endParaRPr/>
          </a:p>
          <a:p>
            <a:pPr marL="457200" lvl="0" indent="-3175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Math courses are aligned with student’s field of study.</a:t>
            </a:r>
            <a:endParaRPr/>
          </a:p>
          <a:p>
            <a:pPr marL="457200" lvl="0" indent="-3175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Programs are clearly mapped out for students.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Four Interest Areas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Human Behavior &amp; Culture,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Science &amp; Health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Art, Design &amp; Performance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Business.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Students automatically placed into transfer-level math courses based upon Program of Study.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SLAM - Math 200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BSTEM - Math 241 &amp; Math 225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All offered with co-requisite support.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Program Mapper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Active and available for all programs. </a:t>
            </a:r>
            <a:endParaRPr/>
          </a:p>
        </p:txBody>
      </p:sp>
      <p:cxnSp>
        <p:nvCxnSpPr>
          <p:cNvPr id="79" name="Google Shape;79;p16"/>
          <p:cNvCxnSpPr/>
          <p:nvPr/>
        </p:nvCxnSpPr>
        <p:spPr>
          <a:xfrm>
            <a:off x="4193400" y="1352150"/>
            <a:ext cx="757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0" name="Google Shape;80;p16"/>
          <p:cNvCxnSpPr/>
          <p:nvPr/>
        </p:nvCxnSpPr>
        <p:spPr>
          <a:xfrm>
            <a:off x="4193400" y="2115250"/>
            <a:ext cx="741000" cy="31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1" name="Google Shape;81;p16"/>
          <p:cNvSpPr txBox="1"/>
          <p:nvPr/>
        </p:nvSpPr>
        <p:spPr>
          <a:xfrm rot="44220">
            <a:off x="1201570" y="3495323"/>
            <a:ext cx="2215683" cy="73879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2" name="Google Shape;82;p16"/>
          <p:cNvSpPr/>
          <p:nvPr/>
        </p:nvSpPr>
        <p:spPr>
          <a:xfrm>
            <a:off x="1049550" y="3481173"/>
            <a:ext cx="2743200" cy="656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AT SCALE</a:t>
            </a:r>
            <a:endParaRPr sz="3600"/>
          </a:p>
        </p:txBody>
      </p:sp>
      <p:cxnSp>
        <p:nvCxnSpPr>
          <p:cNvPr id="83" name="Google Shape;83;p16"/>
          <p:cNvCxnSpPr/>
          <p:nvPr/>
        </p:nvCxnSpPr>
        <p:spPr>
          <a:xfrm>
            <a:off x="4189350" y="2614650"/>
            <a:ext cx="749100" cy="761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Clarifying the Path: Mapping Paths to Student End Goals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9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Information is provided regarding employment and further education opportunities. </a:t>
            </a: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11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Information is available on Program Mapper and Program Websites.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Search improvements needed to make information easy to access. </a:t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1600" y="2450025"/>
            <a:ext cx="4305949" cy="2331649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/>
          <p:nvPr/>
        </p:nvSpPr>
        <p:spPr>
          <a:xfrm>
            <a:off x="940050" y="3158650"/>
            <a:ext cx="2743200" cy="914400"/>
          </a:xfrm>
          <a:prstGeom prst="roundRect">
            <a:avLst>
              <a:gd name="adj" fmla="val 16667"/>
            </a:avLst>
          </a:prstGeom>
          <a:solidFill>
            <a:srgbClr val="F1C232"/>
          </a:solidFill>
          <a:ln w="952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Planning to Scale 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Clarifying the Path: Mapping Paths to Student End Goals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07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Every program is well-designed to prepare students to enter employment and further education.</a:t>
            </a:r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2"/>
          </p:nvPr>
        </p:nvSpPr>
        <p:spPr>
          <a:xfrm>
            <a:off x="4791700" y="1152475"/>
            <a:ext cx="3999900" cy="18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Employment and Salary Information included in Program Mapper</a:t>
            </a:r>
            <a:endParaRPr/>
          </a:p>
          <a:p>
            <a:pPr marL="457200" lvl="0" indent="-30416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190"/>
              <a:buChar char="✓"/>
            </a:pPr>
            <a:r>
              <a:rPr lang="en"/>
              <a:t>Have yet to build a college-wide infrastructure</a:t>
            </a:r>
            <a:endParaRPr/>
          </a:p>
          <a:p>
            <a:pPr marL="914400" lvl="1" indent="-293369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"/>
              <a:t>Reorganize Website</a:t>
            </a:r>
            <a:endParaRPr/>
          </a:p>
          <a:p>
            <a:pPr marL="914400" lvl="1" indent="-293369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"/>
              <a:t>Integration into FYE/Colts Con</a:t>
            </a:r>
            <a:endParaRPr/>
          </a:p>
          <a:p>
            <a:pPr marL="914400" lvl="1" indent="-293369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"/>
              <a:t>Faculty Education about Careers related to their service area.</a:t>
            </a:r>
            <a:endParaRPr/>
          </a:p>
          <a:p>
            <a:pPr marL="914400" lvl="1" indent="-293369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"/>
              <a:t>Career Exploration opportunities are available to students throughout their journey</a:t>
            </a:r>
            <a:endParaRPr/>
          </a:p>
          <a:p>
            <a:pPr marL="45720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190"/>
          </a:p>
        </p:txBody>
      </p:sp>
      <p:sp>
        <p:nvSpPr>
          <p:cNvPr id="100" name="Google Shape;100;p18"/>
          <p:cNvSpPr txBox="1"/>
          <p:nvPr/>
        </p:nvSpPr>
        <p:spPr>
          <a:xfrm rot="44220">
            <a:off x="1201570" y="3495323"/>
            <a:ext cx="2215683" cy="73879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1" name="Google Shape;101;p18"/>
          <p:cNvSpPr/>
          <p:nvPr/>
        </p:nvSpPr>
        <p:spPr>
          <a:xfrm>
            <a:off x="743700" y="2571750"/>
            <a:ext cx="3135900" cy="656400"/>
          </a:xfrm>
          <a:prstGeom prst="roundRect">
            <a:avLst>
              <a:gd name="adj" fmla="val 16667"/>
            </a:avLst>
          </a:prstGeom>
          <a:solidFill>
            <a:srgbClr val="F1C232"/>
          </a:solidFill>
          <a:ln w="952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Planning to Scale </a:t>
            </a:r>
            <a:endParaRPr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 II: Entering the Path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Entering the Path: Intake and Academic Advising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6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Special Supports for academically underprepared students.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Intensive supports for very-poorly prepared students. </a:t>
            </a:r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Special Supports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Co-requisite Support for “gateway” courses in English and Mathematics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Math and Word Jams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Writing and STEM Centers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Embedded Tutors for each “gateway” course in Math and English.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Intensive Supports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Retention Specialists in each IA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Promise, EOPS, TRIO, STEM &amp; Learning Center, &amp; Puente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Early Alert System</a:t>
            </a:r>
            <a:endParaRPr/>
          </a:p>
        </p:txBody>
      </p:sp>
      <p:cxnSp>
        <p:nvCxnSpPr>
          <p:cNvPr id="114" name="Google Shape;114;p20"/>
          <p:cNvCxnSpPr/>
          <p:nvPr/>
        </p:nvCxnSpPr>
        <p:spPr>
          <a:xfrm>
            <a:off x="3599100" y="1360250"/>
            <a:ext cx="1254000" cy="16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5" name="Google Shape;115;p20"/>
          <p:cNvCxnSpPr/>
          <p:nvPr/>
        </p:nvCxnSpPr>
        <p:spPr>
          <a:xfrm>
            <a:off x="3607225" y="1856950"/>
            <a:ext cx="1254000" cy="81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6" name="Google Shape;116;p20"/>
          <p:cNvSpPr txBox="1"/>
          <p:nvPr/>
        </p:nvSpPr>
        <p:spPr>
          <a:xfrm rot="44220">
            <a:off x="1092070" y="2799223"/>
            <a:ext cx="2215683" cy="73879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7" name="Google Shape;117;p20"/>
          <p:cNvSpPr/>
          <p:nvPr/>
        </p:nvSpPr>
        <p:spPr>
          <a:xfrm>
            <a:off x="940050" y="2785073"/>
            <a:ext cx="2743200" cy="656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AT SCALE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Entering the Path: Intake and Academic Advising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4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with HS to motivate and prepare students. 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14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Dual-Enrollment director has been hired.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/>
              <a:t>3-year dual enrollment plan with HS district partners. </a:t>
            </a:r>
            <a:endParaRPr/>
          </a:p>
        </p:txBody>
      </p:sp>
      <p:sp>
        <p:nvSpPr>
          <p:cNvPr id="125" name="Google Shape;125;p21"/>
          <p:cNvSpPr txBox="1"/>
          <p:nvPr/>
        </p:nvSpPr>
        <p:spPr>
          <a:xfrm rot="44220">
            <a:off x="1092070" y="2799223"/>
            <a:ext cx="2215683" cy="73879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6" name="Google Shape;126;p21"/>
          <p:cNvSpPr/>
          <p:nvPr/>
        </p:nvSpPr>
        <p:spPr>
          <a:xfrm>
            <a:off x="940050" y="2571775"/>
            <a:ext cx="2743200" cy="9144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Scaling in Progress</a:t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6EDF49-C63C-444C-833D-AB32549B23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734B8B-1A97-4EBB-98FD-BF2B9E14DC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5FA3D0-C9B7-49FD-AB7E-5B365FB69C74}">
  <ds:schemaRefs>
    <ds:schemaRef ds:uri="http://schemas.microsoft.com/office/2006/documentManagement/types"/>
    <ds:schemaRef ds:uri="bb5bbb0b-6c89-44d7-be61-0adfe653f983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2bc55ecc-363e-43e9-bfac-4ba2e86f45ee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900</Words>
  <Application>Microsoft Office PowerPoint</Application>
  <PresentationFormat>On-screen Show (16:9)</PresentationFormat>
  <Paragraphs>116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Proxima Nova</vt:lpstr>
      <vt:lpstr>Spearmint</vt:lpstr>
      <vt:lpstr>Guided Pathways</vt:lpstr>
      <vt:lpstr>The Four Pillars</vt:lpstr>
      <vt:lpstr>Area I: Clarifying the Path</vt:lpstr>
      <vt:lpstr>Clarifying the Path: Mapping Paths to Student End Goals</vt:lpstr>
      <vt:lpstr>Clarifying the Path: Mapping Paths to Student End Goals </vt:lpstr>
      <vt:lpstr>Clarifying the Path: Mapping Paths to Student End Goals </vt:lpstr>
      <vt:lpstr>Area II: Entering the Path</vt:lpstr>
      <vt:lpstr>Entering the Path: Intake and Academic Advising</vt:lpstr>
      <vt:lpstr>Entering the Path: Intake and Academic Advising</vt:lpstr>
      <vt:lpstr>Area III: Staying on the Path</vt:lpstr>
      <vt:lpstr>Staying on Path: Intrusive academic advising and support</vt:lpstr>
      <vt:lpstr>Staying on Path: Intrusive academic advising and support </vt:lpstr>
      <vt:lpstr>Area IV: Ensuring Learning</vt:lpstr>
      <vt:lpstr>Ensuring Learning: Learning with Intentional Outcomes</vt:lpstr>
      <vt:lpstr>Ensuring Learning: Learning with Intentional Outcomes </vt:lpstr>
      <vt:lpstr>Ensuring Learning: Learning with Intentional Outcomes</vt:lpstr>
      <vt:lpstr>Student Engagement</vt:lpstr>
      <vt:lpstr>Student Engagement</vt:lpstr>
      <vt:lpstr>Course Alignment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Guided Pathways</dc:title>
  <dc:creator>Engel, Karen</dc:creator>
  <cp:lastModifiedBy>Engel, Karen</cp:lastModifiedBy>
  <cp:revision>1</cp:revision>
  <dcterms:modified xsi:type="dcterms:W3CDTF">2022-03-15T22:54:13Z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