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tags/tag1.xml" ContentType="application/vnd.openxmlformats-officedocument.presentationml.tag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9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0.xml" ContentType="application/vnd.openxmlformats-officedocument.themeOverride+xml"/>
  <Override PartName="/ppt/tags/tag2.xml" ContentType="application/vnd.openxmlformats-officedocument.presentationml.tags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65" r:id="rId5"/>
    <p:sldId id="266" r:id="rId6"/>
    <p:sldId id="272" r:id="rId7"/>
    <p:sldId id="271" r:id="rId8"/>
    <p:sldId id="270" r:id="rId9"/>
    <p:sldId id="276" r:id="rId10"/>
    <p:sldId id="262" r:id="rId11"/>
    <p:sldId id="273" r:id="rId12"/>
    <p:sldId id="274" r:id="rId13"/>
    <p:sldId id="267" r:id="rId14"/>
    <p:sldId id="268" r:id="rId15"/>
    <p:sldId id="275" r:id="rId16"/>
    <p:sldId id="269" r:id="rId17"/>
    <p:sldId id="277" r:id="rId18"/>
    <p:sldId id="257" r:id="rId19"/>
    <p:sldId id="26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1053" autoAdjust="0"/>
  </p:normalViewPr>
  <p:slideViewPr>
    <p:cSldViewPr snapToGrid="0">
      <p:cViewPr varScale="1">
        <p:scale>
          <a:sx n="89" d="100"/>
          <a:sy n="89" d="100"/>
        </p:scale>
        <p:origin x="12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8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1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laxtona\Dropbox%20(SMCCD)\PRIE%20-%20Canada%20College\Surveys\NACCC\Spring%202021%20Student%20Survey%20Results\Canada-College-NACCC-Data_Values_missingremoved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2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laxtona\Dropbox%20(SMCCD)\PRIE%20-%20Canada%20College\Surveys\NACCC\Spring%202021%20Student%20Survey%20Results\Canada-College-NACCC-Data_Value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Sheet2!$M$12</c:f>
              <c:strCache>
                <c:ptCount val="1"/>
                <c:pt idx="0">
                  <c:v>Population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Sheet2!$K$13:$K$21</c:f>
              <c:strCache>
                <c:ptCount val="9"/>
                <c:pt idx="0">
                  <c:v>Native American/Alaska Native</c:v>
                </c:pt>
                <c:pt idx="1">
                  <c:v>Asian</c:v>
                </c:pt>
                <c:pt idx="2">
                  <c:v>Black - non-hispanic</c:v>
                </c:pt>
                <c:pt idx="3">
                  <c:v>Filipino</c:v>
                </c:pt>
                <c:pt idx="4">
                  <c:v>Hispanic</c:v>
                </c:pt>
                <c:pt idx="5">
                  <c:v>Multiracial</c:v>
                </c:pt>
                <c:pt idx="6">
                  <c:v>Pacific Islander</c:v>
                </c:pt>
                <c:pt idx="7">
                  <c:v>Unknown</c:v>
                </c:pt>
                <c:pt idx="8">
                  <c:v>White Non-Hispanic</c:v>
                </c:pt>
              </c:strCache>
            </c:strRef>
          </c:cat>
          <c:val>
            <c:numRef>
              <c:f>Sheet2!$M$13:$M$21</c:f>
              <c:numCache>
                <c:formatCode>0%</c:formatCode>
                <c:ptCount val="9"/>
                <c:pt idx="0">
                  <c:v>1.2547051442910915E-3</c:v>
                </c:pt>
                <c:pt idx="1">
                  <c:v>0.13747983509589531</c:v>
                </c:pt>
                <c:pt idx="2">
                  <c:v>2.4556372109697078E-2</c:v>
                </c:pt>
                <c:pt idx="3">
                  <c:v>6.5065423911095183E-2</c:v>
                </c:pt>
                <c:pt idx="4">
                  <c:v>0.41459042839218496</c:v>
                </c:pt>
                <c:pt idx="5">
                  <c:v>5.7895680229431798E-2</c:v>
                </c:pt>
                <c:pt idx="6">
                  <c:v>1.5235705323534684E-2</c:v>
                </c:pt>
                <c:pt idx="7">
                  <c:v>4.8933500627352571E-2</c:v>
                </c:pt>
                <c:pt idx="8">
                  <c:v>0.23498834916651729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93-4B31-BDA5-4CE2AFB4F94B}"/>
            </c:ext>
          </c:extLst>
        </c:ser>
        <c:ser>
          <c:idx val="1"/>
          <c:order val="1"/>
          <c:tx>
            <c:strRef>
              <c:f>Sheet2!$O$12</c:f>
              <c:strCache>
                <c:ptCount val="1"/>
                <c:pt idx="0">
                  <c:v>Sample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Sheet2!$K$13:$K$21</c:f>
              <c:strCache>
                <c:ptCount val="9"/>
                <c:pt idx="0">
                  <c:v>Native American/Alaska Native</c:v>
                </c:pt>
                <c:pt idx="1">
                  <c:v>Asian</c:v>
                </c:pt>
                <c:pt idx="2">
                  <c:v>Black - non-hispanic</c:v>
                </c:pt>
                <c:pt idx="3">
                  <c:v>Filipino</c:v>
                </c:pt>
                <c:pt idx="4">
                  <c:v>Hispanic</c:v>
                </c:pt>
                <c:pt idx="5">
                  <c:v>Multiracial</c:v>
                </c:pt>
                <c:pt idx="6">
                  <c:v>Pacific Islander</c:v>
                </c:pt>
                <c:pt idx="7">
                  <c:v>Unknown</c:v>
                </c:pt>
                <c:pt idx="8">
                  <c:v>White Non-Hispanic</c:v>
                </c:pt>
              </c:strCache>
            </c:strRef>
          </c:cat>
          <c:val>
            <c:numRef>
              <c:f>Sheet2!$O$13:$O$21</c:f>
              <c:numCache>
                <c:formatCode>0%</c:formatCode>
                <c:ptCount val="9"/>
                <c:pt idx="0">
                  <c:v>1.5313935681470138E-3</c:v>
                </c:pt>
                <c:pt idx="1">
                  <c:v>9.9540581929555894E-2</c:v>
                </c:pt>
                <c:pt idx="2">
                  <c:v>3.5222052067381319E-2</c:v>
                </c:pt>
                <c:pt idx="3">
                  <c:v>6.738131699846861E-2</c:v>
                </c:pt>
                <c:pt idx="4">
                  <c:v>0.46554364471669218</c:v>
                </c:pt>
                <c:pt idx="5">
                  <c:v>0.10872894333843798</c:v>
                </c:pt>
                <c:pt idx="6">
                  <c:v>1.2251148545176111E-2</c:v>
                </c:pt>
                <c:pt idx="7">
                  <c:v>3.5222052067381319E-2</c:v>
                </c:pt>
                <c:pt idx="8">
                  <c:v>0.17457886676875956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693-4B31-BDA5-4CE2AFB4F94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702480"/>
        <c:axId val="2002361952"/>
      </c:barChart>
      <c:catAx>
        <c:axId val="13702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2361952"/>
        <c:crosses val="autoZero"/>
        <c:auto val="1"/>
        <c:lblAlgn val="ctr"/>
        <c:lblOffset val="100"/>
        <c:noMultiLvlLbl val="0"/>
      </c:catAx>
      <c:valAx>
        <c:axId val="2002361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02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Do you currently work?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Sheet1!$O$30</c:f>
              <c:strCache>
                <c:ptCount val="1"/>
                <c:pt idx="0">
                  <c:v>Not Working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Sheet1!$P$29:$V$29</c:f>
              <c:strCache>
                <c:ptCount val="7"/>
                <c:pt idx="0">
                  <c:v>Arab or Arab American</c:v>
                </c:pt>
                <c:pt idx="1">
                  <c:v>Asian or Asian American</c:v>
                </c:pt>
                <c:pt idx="2">
                  <c:v>Black or African American</c:v>
                </c:pt>
                <c:pt idx="3">
                  <c:v>Caucasian or White</c:v>
                </c:pt>
                <c:pt idx="4">
                  <c:v>Hispanic/Latino</c:v>
                </c:pt>
                <c:pt idx="5">
                  <c:v>Multiraces</c:v>
                </c:pt>
                <c:pt idx="6">
                  <c:v>Another race not listed</c:v>
                </c:pt>
              </c:strCache>
            </c:strRef>
          </c:cat>
          <c:val>
            <c:numRef>
              <c:f>Sheet1!$P$30:$V$30</c:f>
              <c:numCache>
                <c:formatCode>0.00%</c:formatCode>
                <c:ptCount val="7"/>
                <c:pt idx="0">
                  <c:v>0.5</c:v>
                </c:pt>
                <c:pt idx="1">
                  <c:v>0.50458715596330272</c:v>
                </c:pt>
                <c:pt idx="2">
                  <c:v>0.41666666666666669</c:v>
                </c:pt>
                <c:pt idx="3">
                  <c:v>0.43010752688172044</c:v>
                </c:pt>
                <c:pt idx="4">
                  <c:v>0.33223684210526316</c:v>
                </c:pt>
                <c:pt idx="5">
                  <c:v>0.4</c:v>
                </c:pt>
                <c:pt idx="6">
                  <c:v>0.34782608695652173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67-45C1-9338-8145D7B440B6}"/>
            </c:ext>
          </c:extLst>
        </c:ser>
        <c:ser>
          <c:idx val="1"/>
          <c:order val="1"/>
          <c:tx>
            <c:strRef>
              <c:f>Sheet1!$O$31</c:f>
              <c:strCache>
                <c:ptCount val="1"/>
                <c:pt idx="0">
                  <c:v>Working Full Time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Sheet1!$P$29:$V$29</c:f>
              <c:strCache>
                <c:ptCount val="7"/>
                <c:pt idx="0">
                  <c:v>Arab or Arab American</c:v>
                </c:pt>
                <c:pt idx="1">
                  <c:v>Asian or Asian American</c:v>
                </c:pt>
                <c:pt idx="2">
                  <c:v>Black or African American</c:v>
                </c:pt>
                <c:pt idx="3">
                  <c:v>Caucasian or White</c:v>
                </c:pt>
                <c:pt idx="4">
                  <c:v>Hispanic/Latino</c:v>
                </c:pt>
                <c:pt idx="5">
                  <c:v>Multiraces</c:v>
                </c:pt>
                <c:pt idx="6">
                  <c:v>Another race not listed</c:v>
                </c:pt>
              </c:strCache>
            </c:strRef>
          </c:cat>
          <c:val>
            <c:numRef>
              <c:f>Sheet1!$P$31:$V$31</c:f>
              <c:numCache>
                <c:formatCode>0.00%</c:formatCode>
                <c:ptCount val="7"/>
                <c:pt idx="0">
                  <c:v>0.33333333333333331</c:v>
                </c:pt>
                <c:pt idx="1">
                  <c:v>0.19266055045871561</c:v>
                </c:pt>
                <c:pt idx="2">
                  <c:v>0.33333333333333331</c:v>
                </c:pt>
                <c:pt idx="3">
                  <c:v>0.20430107526881722</c:v>
                </c:pt>
                <c:pt idx="4">
                  <c:v>0.29934210526315791</c:v>
                </c:pt>
                <c:pt idx="5">
                  <c:v>0.21428571428571427</c:v>
                </c:pt>
                <c:pt idx="6">
                  <c:v>0.2608695652173913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67-45C1-9338-8145D7B440B6}"/>
            </c:ext>
          </c:extLst>
        </c:ser>
        <c:ser>
          <c:idx val="2"/>
          <c:order val="2"/>
          <c:tx>
            <c:strRef>
              <c:f>Sheet1!$O$32</c:f>
              <c:strCache>
                <c:ptCount val="1"/>
                <c:pt idx="0">
                  <c:v>Working Part Time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Sheet1!$P$29:$V$29</c:f>
              <c:strCache>
                <c:ptCount val="7"/>
                <c:pt idx="0">
                  <c:v>Arab or Arab American</c:v>
                </c:pt>
                <c:pt idx="1">
                  <c:v>Asian or Asian American</c:v>
                </c:pt>
                <c:pt idx="2">
                  <c:v>Black or African American</c:v>
                </c:pt>
                <c:pt idx="3">
                  <c:v>Caucasian or White</c:v>
                </c:pt>
                <c:pt idx="4">
                  <c:v>Hispanic/Latino</c:v>
                </c:pt>
                <c:pt idx="5">
                  <c:v>Multiraces</c:v>
                </c:pt>
                <c:pt idx="6">
                  <c:v>Another race not listed</c:v>
                </c:pt>
              </c:strCache>
            </c:strRef>
          </c:cat>
          <c:val>
            <c:numRef>
              <c:f>Sheet1!$P$32:$V$32</c:f>
              <c:numCache>
                <c:formatCode>0.00%</c:formatCode>
                <c:ptCount val="7"/>
                <c:pt idx="0">
                  <c:v>0.16666666666666666</c:v>
                </c:pt>
                <c:pt idx="1">
                  <c:v>0.28440366972477066</c:v>
                </c:pt>
                <c:pt idx="2">
                  <c:v>0.16666666666666666</c:v>
                </c:pt>
                <c:pt idx="3">
                  <c:v>0.30107526881720431</c:v>
                </c:pt>
                <c:pt idx="4">
                  <c:v>0.33552631578947367</c:v>
                </c:pt>
                <c:pt idx="5">
                  <c:v>0.38571428571428573</c:v>
                </c:pt>
                <c:pt idx="6">
                  <c:v>0.34782608695652173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267-45C1-9338-8145D7B440B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19978176"/>
        <c:axId val="1999299552"/>
      </c:barChart>
      <c:catAx>
        <c:axId val="1519978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9299552"/>
        <c:crosses val="autoZero"/>
        <c:auto val="1"/>
        <c:lblAlgn val="ctr"/>
        <c:lblOffset val="100"/>
        <c:noMultiLvlLbl val="0"/>
      </c:catAx>
      <c:valAx>
        <c:axId val="1999299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9978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Sheet1!$E$5</c:f>
              <c:strCache>
                <c:ptCount val="1"/>
                <c:pt idx="0">
                  <c:v>Full Time Students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Sheet1!$F$4:$H$4</c:f>
              <c:strCache>
                <c:ptCount val="3"/>
                <c:pt idx="0">
                  <c:v>Financial Aid</c:v>
                </c:pt>
                <c:pt idx="1">
                  <c:v>Tutoring Learning Center</c:v>
                </c:pt>
                <c:pt idx="2">
                  <c:v>Academic Advising</c:v>
                </c:pt>
              </c:strCache>
            </c:strRef>
          </c:cat>
          <c:val>
            <c:numRef>
              <c:f>Sheet1!$F$5:$H$5</c:f>
              <c:numCache>
                <c:formatCode>0%</c:formatCode>
                <c:ptCount val="3"/>
                <c:pt idx="0">
                  <c:v>0.61538461538461542</c:v>
                </c:pt>
                <c:pt idx="1">
                  <c:v>0.63313609467455623</c:v>
                </c:pt>
                <c:pt idx="2">
                  <c:v>0.63555555555555554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5A-4FB7-806F-86A979C5BB7B}"/>
            </c:ext>
          </c:extLst>
        </c:ser>
        <c:ser>
          <c:idx val="1"/>
          <c:order val="1"/>
          <c:tx>
            <c:strRef>
              <c:f>Sheet1!$E$6</c:f>
              <c:strCache>
                <c:ptCount val="1"/>
                <c:pt idx="0">
                  <c:v>Part Time Students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Sheet1!$F$4:$H$4</c:f>
              <c:strCache>
                <c:ptCount val="3"/>
                <c:pt idx="0">
                  <c:v>Financial Aid</c:v>
                </c:pt>
                <c:pt idx="1">
                  <c:v>Tutoring Learning Center</c:v>
                </c:pt>
                <c:pt idx="2">
                  <c:v>Academic Advising</c:v>
                </c:pt>
              </c:strCache>
            </c:strRef>
          </c:cat>
          <c:val>
            <c:numRef>
              <c:f>Sheet1!$F$6:$H$6</c:f>
              <c:numCache>
                <c:formatCode>0%</c:formatCode>
                <c:ptCount val="3"/>
                <c:pt idx="0">
                  <c:v>0.35164835164835168</c:v>
                </c:pt>
                <c:pt idx="1">
                  <c:v>0.33136094674556216</c:v>
                </c:pt>
                <c:pt idx="2">
                  <c:v>0.34222222222222221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5A-4FB7-806F-86A979C5BB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42965504"/>
        <c:axId val="99276895"/>
      </c:barChart>
      <c:catAx>
        <c:axId val="2142965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276895"/>
        <c:crosses val="autoZero"/>
        <c:auto val="1"/>
        <c:lblAlgn val="ctr"/>
        <c:lblOffset val="100"/>
        <c:noMultiLvlLbl val="0"/>
      </c:catAx>
      <c:valAx>
        <c:axId val="99276895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2965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Sheet1!$E$3</c:f>
              <c:strCache>
                <c:ptCount val="1"/>
                <c:pt idx="0">
                  <c:v>Utilization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Sheet1!$F$2:$H$2</c:f>
              <c:strCache>
                <c:ptCount val="3"/>
                <c:pt idx="0">
                  <c:v>Financial Aid</c:v>
                </c:pt>
                <c:pt idx="1">
                  <c:v>Tutoring Learning Center</c:v>
                </c:pt>
                <c:pt idx="2">
                  <c:v>Academic Advising</c:v>
                </c:pt>
              </c:strCache>
            </c:strRef>
          </c:cat>
          <c:val>
            <c:numRef>
              <c:f>Sheet1!$F$3:$H$3</c:f>
              <c:numCache>
                <c:formatCode>0%</c:formatCode>
                <c:ptCount val="3"/>
                <c:pt idx="0">
                  <c:v>0.27871362940275651</c:v>
                </c:pt>
                <c:pt idx="1">
                  <c:v>0.25880551301684535</c:v>
                </c:pt>
                <c:pt idx="2">
                  <c:v>0.3445635528330781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17-42B3-BC74-AD416351ED1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81437872"/>
        <c:axId val="1074835520"/>
      </c:barChart>
      <c:catAx>
        <c:axId val="2081437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4835520"/>
        <c:crosses val="autoZero"/>
        <c:auto val="1"/>
        <c:lblAlgn val="ctr"/>
        <c:lblOffset val="100"/>
        <c:noMultiLvlLbl val="0"/>
      </c:catAx>
      <c:valAx>
        <c:axId val="1074835520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1437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Which of the following offices have you been in contact with this school year?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Sheet1!$N$11</c:f>
              <c:strCache>
                <c:ptCount val="1"/>
                <c:pt idx="0">
                  <c:v>Financial Aid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Sheet1!$M$12:$M$18</c:f>
              <c:strCache>
                <c:ptCount val="7"/>
                <c:pt idx="0">
                  <c:v>Arab or Arab American</c:v>
                </c:pt>
                <c:pt idx="1">
                  <c:v>Asian or Asian American</c:v>
                </c:pt>
                <c:pt idx="2">
                  <c:v>Black or African American</c:v>
                </c:pt>
                <c:pt idx="3">
                  <c:v>Caucasian or White</c:v>
                </c:pt>
                <c:pt idx="4">
                  <c:v>Hispanic/Latino</c:v>
                </c:pt>
                <c:pt idx="5">
                  <c:v>Multiraces</c:v>
                </c:pt>
                <c:pt idx="6">
                  <c:v>Another race not listed</c:v>
                </c:pt>
              </c:strCache>
            </c:strRef>
          </c:cat>
          <c:val>
            <c:numRef>
              <c:f>Sheet1!$N$12:$N$18</c:f>
              <c:numCache>
                <c:formatCode>0%</c:formatCode>
                <c:ptCount val="7"/>
                <c:pt idx="0">
                  <c:v>0.33333333333333331</c:v>
                </c:pt>
                <c:pt idx="1">
                  <c:v>0.13761467889908258</c:v>
                </c:pt>
                <c:pt idx="2">
                  <c:v>0.58333333333333337</c:v>
                </c:pt>
                <c:pt idx="3">
                  <c:v>0.21505376344086022</c:v>
                </c:pt>
                <c:pt idx="4">
                  <c:v>0.3125</c:v>
                </c:pt>
                <c:pt idx="5">
                  <c:v>0.27142857142857141</c:v>
                </c:pt>
                <c:pt idx="6">
                  <c:v>0.30434782608695654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B3-4876-80F9-C7D8C96EA598}"/>
            </c:ext>
          </c:extLst>
        </c:ser>
        <c:ser>
          <c:idx val="1"/>
          <c:order val="1"/>
          <c:tx>
            <c:strRef>
              <c:f>Sheet1!$O$11</c:f>
              <c:strCache>
                <c:ptCount val="1"/>
                <c:pt idx="0">
                  <c:v>Tutoring Learning Center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Sheet1!$M$12:$M$18</c:f>
              <c:strCache>
                <c:ptCount val="7"/>
                <c:pt idx="0">
                  <c:v>Arab or Arab American</c:v>
                </c:pt>
                <c:pt idx="1">
                  <c:v>Asian or Asian American</c:v>
                </c:pt>
                <c:pt idx="2">
                  <c:v>Black or African American</c:v>
                </c:pt>
                <c:pt idx="3">
                  <c:v>Caucasian or White</c:v>
                </c:pt>
                <c:pt idx="4">
                  <c:v>Hispanic/Latino</c:v>
                </c:pt>
                <c:pt idx="5">
                  <c:v>Multiraces</c:v>
                </c:pt>
                <c:pt idx="6">
                  <c:v>Another race not listed</c:v>
                </c:pt>
              </c:strCache>
            </c:strRef>
          </c:cat>
          <c:val>
            <c:numRef>
              <c:f>Sheet1!$O$12:$O$18</c:f>
              <c:numCache>
                <c:formatCode>0%</c:formatCode>
                <c:ptCount val="7"/>
                <c:pt idx="0">
                  <c:v>0.33333333333333331</c:v>
                </c:pt>
                <c:pt idx="1">
                  <c:v>0.26605504587155965</c:v>
                </c:pt>
                <c:pt idx="2">
                  <c:v>0.5</c:v>
                </c:pt>
                <c:pt idx="3">
                  <c:v>0.13978494623655913</c:v>
                </c:pt>
                <c:pt idx="4">
                  <c:v>0.28618421052631576</c:v>
                </c:pt>
                <c:pt idx="5">
                  <c:v>0.24285714285714285</c:v>
                </c:pt>
                <c:pt idx="6">
                  <c:v>0.13043478260869565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B3-4876-80F9-C7D8C96EA598}"/>
            </c:ext>
          </c:extLst>
        </c:ser>
        <c:ser>
          <c:idx val="2"/>
          <c:order val="2"/>
          <c:tx>
            <c:strRef>
              <c:f>Sheet1!$P$11</c:f>
              <c:strCache>
                <c:ptCount val="1"/>
                <c:pt idx="0">
                  <c:v>Academic Advising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Sheet1!$M$12:$M$18</c:f>
              <c:strCache>
                <c:ptCount val="7"/>
                <c:pt idx="0">
                  <c:v>Arab or Arab American</c:v>
                </c:pt>
                <c:pt idx="1">
                  <c:v>Asian or Asian American</c:v>
                </c:pt>
                <c:pt idx="2">
                  <c:v>Black or African American</c:v>
                </c:pt>
                <c:pt idx="3">
                  <c:v>Caucasian or White</c:v>
                </c:pt>
                <c:pt idx="4">
                  <c:v>Hispanic/Latino</c:v>
                </c:pt>
                <c:pt idx="5">
                  <c:v>Multiraces</c:v>
                </c:pt>
                <c:pt idx="6">
                  <c:v>Another race not listed</c:v>
                </c:pt>
              </c:strCache>
            </c:strRef>
          </c:cat>
          <c:val>
            <c:numRef>
              <c:f>Sheet1!$P$12:$P$18</c:f>
              <c:numCache>
                <c:formatCode>0%</c:formatCode>
                <c:ptCount val="7"/>
                <c:pt idx="0">
                  <c:v>0.33333333333333331</c:v>
                </c:pt>
                <c:pt idx="1">
                  <c:v>0.31192660550458717</c:v>
                </c:pt>
                <c:pt idx="2">
                  <c:v>0.58333333333333337</c:v>
                </c:pt>
                <c:pt idx="3">
                  <c:v>0.33333333333333331</c:v>
                </c:pt>
                <c:pt idx="4">
                  <c:v>0.32894736842105265</c:v>
                </c:pt>
                <c:pt idx="5">
                  <c:v>0.42857142857142855</c:v>
                </c:pt>
                <c:pt idx="6">
                  <c:v>0.30434782608695654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7B3-4876-80F9-C7D8C96EA59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99796672"/>
        <c:axId val="2075379216"/>
      </c:barChart>
      <c:catAx>
        <c:axId val="1999796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5379216"/>
        <c:crosses val="autoZero"/>
        <c:auto val="1"/>
        <c:lblAlgn val="ctr"/>
        <c:lblOffset val="100"/>
        <c:noMultiLvlLbl val="0"/>
      </c:catAx>
      <c:valAx>
        <c:axId val="2075379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9796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Sheet3!$A$2</c:f>
              <c:strCache>
                <c:ptCount val="1"/>
                <c:pt idx="0">
                  <c:v>Age 18 to 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Sheet3!$C$1:$E$1</c:f>
              <c:strCache>
                <c:ptCount val="3"/>
                <c:pt idx="0">
                  <c:v>Financial Aid</c:v>
                </c:pt>
                <c:pt idx="1">
                  <c:v>Learning center/tutoring</c:v>
                </c:pt>
                <c:pt idx="2">
                  <c:v>Academic Advising</c:v>
                </c:pt>
              </c:strCache>
            </c:strRef>
          </c:cat>
          <c:val>
            <c:numRef>
              <c:f>Sheet3!$C$2:$E$2</c:f>
              <c:numCache>
                <c:formatCode>0%</c:formatCode>
                <c:ptCount val="3"/>
                <c:pt idx="0">
                  <c:v>0.26760563380281688</c:v>
                </c:pt>
                <c:pt idx="1">
                  <c:v>0.27112676056338031</c:v>
                </c:pt>
                <c:pt idx="2">
                  <c:v>0.32042253521126762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29-4B98-BA14-2214C7058A8B}"/>
            </c:ext>
          </c:extLst>
        </c:ser>
        <c:ser>
          <c:idx val="1"/>
          <c:order val="1"/>
          <c:tx>
            <c:strRef>
              <c:f>Sheet3!$A$3</c:f>
              <c:strCache>
                <c:ptCount val="1"/>
                <c:pt idx="0">
                  <c:v>Age 23 to 28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Sheet3!$C$1:$E$1</c:f>
              <c:strCache>
                <c:ptCount val="3"/>
                <c:pt idx="0">
                  <c:v>Financial Aid</c:v>
                </c:pt>
                <c:pt idx="1">
                  <c:v>Learning center/tutoring</c:v>
                </c:pt>
                <c:pt idx="2">
                  <c:v>Academic Advising</c:v>
                </c:pt>
              </c:strCache>
            </c:strRef>
          </c:cat>
          <c:val>
            <c:numRef>
              <c:f>Sheet3!$C$3:$E$3</c:f>
              <c:numCache>
                <c:formatCode>0%</c:formatCode>
                <c:ptCount val="3"/>
                <c:pt idx="0">
                  <c:v>0.39361702127659576</c:v>
                </c:pt>
                <c:pt idx="1">
                  <c:v>0.2978723404255319</c:v>
                </c:pt>
                <c:pt idx="2">
                  <c:v>0.43617021276595747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29-4B98-BA14-2214C7058A8B}"/>
            </c:ext>
          </c:extLst>
        </c:ser>
        <c:ser>
          <c:idx val="2"/>
          <c:order val="2"/>
          <c:tx>
            <c:strRef>
              <c:f>Sheet3!$A$4</c:f>
              <c:strCache>
                <c:ptCount val="1"/>
                <c:pt idx="0">
                  <c:v>Age 29 to 39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Sheet3!$C$1:$E$1</c:f>
              <c:strCache>
                <c:ptCount val="3"/>
                <c:pt idx="0">
                  <c:v>Financial Aid</c:v>
                </c:pt>
                <c:pt idx="1">
                  <c:v>Learning center/tutoring</c:v>
                </c:pt>
                <c:pt idx="2">
                  <c:v>Academic Advising</c:v>
                </c:pt>
              </c:strCache>
            </c:strRef>
          </c:cat>
          <c:val>
            <c:numRef>
              <c:f>Sheet3!$C$4:$E$4</c:f>
              <c:numCache>
                <c:formatCode>0%</c:formatCode>
                <c:ptCount val="3"/>
                <c:pt idx="0">
                  <c:v>0.30534351145038169</c:v>
                </c:pt>
                <c:pt idx="1">
                  <c:v>0.29770992366412213</c:v>
                </c:pt>
                <c:pt idx="2">
                  <c:v>0.35114503816793891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C29-4B98-BA14-2214C7058A8B}"/>
            </c:ext>
          </c:extLst>
        </c:ser>
        <c:ser>
          <c:idx val="3"/>
          <c:order val="3"/>
          <c:tx>
            <c:strRef>
              <c:f>Sheet3!$A$5</c:f>
              <c:strCache>
                <c:ptCount val="1"/>
                <c:pt idx="0">
                  <c:v>Age 40 to 49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Sheet3!$C$1:$E$1</c:f>
              <c:strCache>
                <c:ptCount val="3"/>
                <c:pt idx="0">
                  <c:v>Financial Aid</c:v>
                </c:pt>
                <c:pt idx="1">
                  <c:v>Learning center/tutoring</c:v>
                </c:pt>
                <c:pt idx="2">
                  <c:v>Academic Advising</c:v>
                </c:pt>
              </c:strCache>
            </c:strRef>
          </c:cat>
          <c:val>
            <c:numRef>
              <c:f>Sheet3!$C$5:$E$5</c:f>
              <c:numCache>
                <c:formatCode>0%</c:formatCode>
                <c:ptCount val="3"/>
                <c:pt idx="0">
                  <c:v>0.22972972972972974</c:v>
                </c:pt>
                <c:pt idx="1">
                  <c:v>0.17567567567567569</c:v>
                </c:pt>
                <c:pt idx="2">
                  <c:v>0.33783783783783783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C29-4B98-BA14-2214C7058A8B}"/>
            </c:ext>
          </c:extLst>
        </c:ser>
        <c:ser>
          <c:idx val="4"/>
          <c:order val="4"/>
          <c:tx>
            <c:strRef>
              <c:f>Sheet3!$A$6</c:f>
              <c:strCache>
                <c:ptCount val="1"/>
                <c:pt idx="0">
                  <c:v>Age 50 to 59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Sheet3!$C$1:$E$1</c:f>
              <c:strCache>
                <c:ptCount val="3"/>
                <c:pt idx="0">
                  <c:v>Financial Aid</c:v>
                </c:pt>
                <c:pt idx="1">
                  <c:v>Learning center/tutoring</c:v>
                </c:pt>
                <c:pt idx="2">
                  <c:v>Academic Advising</c:v>
                </c:pt>
              </c:strCache>
            </c:strRef>
          </c:cat>
          <c:val>
            <c:numRef>
              <c:f>Sheet3!$C$6:$E$6</c:f>
              <c:numCache>
                <c:formatCode>0%</c:formatCode>
                <c:ptCount val="3"/>
                <c:pt idx="0">
                  <c:v>0.20408163265306123</c:v>
                </c:pt>
                <c:pt idx="1">
                  <c:v>0.22448979591836735</c:v>
                </c:pt>
                <c:pt idx="2">
                  <c:v>0.34693877551020408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C29-4B98-BA14-2214C7058A8B}"/>
            </c:ext>
          </c:extLst>
        </c:ser>
        <c:ser>
          <c:idx val="5"/>
          <c:order val="5"/>
          <c:tx>
            <c:strRef>
              <c:f>Sheet3!$A$7</c:f>
              <c:strCache>
                <c:ptCount val="1"/>
                <c:pt idx="0">
                  <c:v>Age 60+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Sheet3!$C$1:$E$1</c:f>
              <c:strCache>
                <c:ptCount val="3"/>
                <c:pt idx="0">
                  <c:v>Financial Aid</c:v>
                </c:pt>
                <c:pt idx="1">
                  <c:v>Learning center/tutoring</c:v>
                </c:pt>
                <c:pt idx="2">
                  <c:v>Academic Advising</c:v>
                </c:pt>
              </c:strCache>
            </c:strRef>
          </c:cat>
          <c:val>
            <c:numRef>
              <c:f>Sheet3!$C$7:$E$7</c:f>
              <c:numCache>
                <c:formatCode>0%</c:formatCode>
                <c:ptCount val="3"/>
                <c:pt idx="0">
                  <c:v>9.5238095238095233E-2</c:v>
                </c:pt>
                <c:pt idx="1">
                  <c:v>4.7619047619047616E-2</c:v>
                </c:pt>
                <c:pt idx="2">
                  <c:v>0.23809523809523808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C29-4B98-BA14-2214C7058A8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30476480"/>
        <c:axId val="1941058880"/>
      </c:barChart>
      <c:catAx>
        <c:axId val="1930476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1058880"/>
        <c:crosses val="autoZero"/>
        <c:auto val="1"/>
        <c:lblAlgn val="ctr"/>
        <c:lblOffset val="100"/>
        <c:noMultiLvlLbl val="0"/>
      </c:catAx>
      <c:valAx>
        <c:axId val="1941058880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0476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920" b="1" i="0" u="none" strike="noStrike" baseline="0" dirty="0">
                <a:effectLst/>
              </a:rPr>
              <a:t>In this school year, how stressed are you about each of the following as a result of the COVID-19 pandemic? 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Sheet2!$L$10</c:f>
              <c:strCache>
                <c:ptCount val="1"/>
                <c:pt idx="0">
                  <c:v>Not at all stressed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Sheet2!$M$9:$R$9</c:f>
              <c:strCache>
                <c:ptCount val="6"/>
                <c:pt idx="0">
                  <c:v>Physical health of yourself </c:v>
                </c:pt>
                <c:pt idx="1">
                  <c:v>Mental health of yourself </c:v>
                </c:pt>
                <c:pt idx="2">
                  <c:v>Health of your loved ones </c:v>
                </c:pt>
                <c:pt idx="3">
                  <c:v>Social disconnection with peers &amp; campus</c:v>
                </c:pt>
                <c:pt idx="4">
                  <c:v>Loss of your sources of income</c:v>
                </c:pt>
                <c:pt idx="5">
                  <c:v>Taking online classes</c:v>
                </c:pt>
              </c:strCache>
            </c:strRef>
          </c:cat>
          <c:val>
            <c:numRef>
              <c:f>Sheet2!$M$10:$R$10</c:f>
              <c:numCache>
                <c:formatCode>0%</c:formatCode>
                <c:ptCount val="6"/>
                <c:pt idx="0">
                  <c:v>0.12145110410094637</c:v>
                </c:pt>
                <c:pt idx="1">
                  <c:v>0.13600000000000001</c:v>
                </c:pt>
                <c:pt idx="2">
                  <c:v>0.10806451612903226</c:v>
                </c:pt>
                <c:pt idx="3">
                  <c:v>0.2032520325203252</c:v>
                </c:pt>
                <c:pt idx="4">
                  <c:v>0.20140105078809106</c:v>
                </c:pt>
                <c:pt idx="5">
                  <c:v>0.2162162162162162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3A-46BC-BDEC-3938108DE9AB}"/>
            </c:ext>
          </c:extLst>
        </c:ser>
        <c:ser>
          <c:idx val="1"/>
          <c:order val="1"/>
          <c:tx>
            <c:strRef>
              <c:f>Sheet2!$L$11</c:f>
              <c:strCache>
                <c:ptCount val="1"/>
                <c:pt idx="0">
                  <c:v>Slightly/Somewhat stressed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Sheet2!$M$9:$R$9</c:f>
              <c:strCache>
                <c:ptCount val="6"/>
                <c:pt idx="0">
                  <c:v>Physical health of yourself </c:v>
                </c:pt>
                <c:pt idx="1">
                  <c:v>Mental health of yourself </c:v>
                </c:pt>
                <c:pt idx="2">
                  <c:v>Health of your loved ones </c:v>
                </c:pt>
                <c:pt idx="3">
                  <c:v>Social disconnection with peers &amp; campus</c:v>
                </c:pt>
                <c:pt idx="4">
                  <c:v>Loss of your sources of income</c:v>
                </c:pt>
                <c:pt idx="5">
                  <c:v>Taking online classes</c:v>
                </c:pt>
              </c:strCache>
            </c:strRef>
          </c:cat>
          <c:val>
            <c:numRef>
              <c:f>Sheet2!$M$11:$R$11</c:f>
              <c:numCache>
                <c:formatCode>0%</c:formatCode>
                <c:ptCount val="6"/>
                <c:pt idx="0">
                  <c:v>0.41640378548895896</c:v>
                </c:pt>
                <c:pt idx="1">
                  <c:v>0.35680000000000001</c:v>
                </c:pt>
                <c:pt idx="2">
                  <c:v>0.38709677419354838</c:v>
                </c:pt>
                <c:pt idx="3">
                  <c:v>0.37886178861788622</c:v>
                </c:pt>
                <c:pt idx="4">
                  <c:v>0.32749562171628721</c:v>
                </c:pt>
                <c:pt idx="5">
                  <c:v>0.42607313195548491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3A-46BC-BDEC-3938108DE9AB}"/>
            </c:ext>
          </c:extLst>
        </c:ser>
        <c:ser>
          <c:idx val="2"/>
          <c:order val="2"/>
          <c:tx>
            <c:strRef>
              <c:f>Sheet2!$L$12</c:f>
              <c:strCache>
                <c:ptCount val="1"/>
                <c:pt idx="0">
                  <c:v>Quite/Extremely stressed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Sheet2!$M$9:$R$9</c:f>
              <c:strCache>
                <c:ptCount val="6"/>
                <c:pt idx="0">
                  <c:v>Physical health of yourself </c:v>
                </c:pt>
                <c:pt idx="1">
                  <c:v>Mental health of yourself </c:v>
                </c:pt>
                <c:pt idx="2">
                  <c:v>Health of your loved ones </c:v>
                </c:pt>
                <c:pt idx="3">
                  <c:v>Social disconnection with peers &amp; campus</c:v>
                </c:pt>
                <c:pt idx="4">
                  <c:v>Loss of your sources of income</c:v>
                </c:pt>
                <c:pt idx="5">
                  <c:v>Taking online classes</c:v>
                </c:pt>
              </c:strCache>
            </c:strRef>
          </c:cat>
          <c:val>
            <c:numRef>
              <c:f>Sheet2!$M$12:$R$12</c:f>
              <c:numCache>
                <c:formatCode>0%</c:formatCode>
                <c:ptCount val="6"/>
                <c:pt idx="0">
                  <c:v>0.46214511041009465</c:v>
                </c:pt>
                <c:pt idx="1">
                  <c:v>0.5072000000000001</c:v>
                </c:pt>
                <c:pt idx="2">
                  <c:v>0.50483870967741939</c:v>
                </c:pt>
                <c:pt idx="3">
                  <c:v>0.41788617886178858</c:v>
                </c:pt>
                <c:pt idx="4">
                  <c:v>0.47110332749562167</c:v>
                </c:pt>
                <c:pt idx="5">
                  <c:v>0.35771065182829886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3A-46BC-BDEC-3938108DE9A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90008767"/>
        <c:axId val="1453587471"/>
      </c:barChart>
      <c:catAx>
        <c:axId val="14900087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3587471"/>
        <c:crosses val="autoZero"/>
        <c:auto val="1"/>
        <c:lblAlgn val="ctr"/>
        <c:lblOffset val="100"/>
        <c:noMultiLvlLbl val="0"/>
      </c:catAx>
      <c:valAx>
        <c:axId val="14535874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00087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Sheet2!$I$4</c:f>
              <c:strCache>
                <c:ptCount val="1"/>
                <c:pt idx="0">
                  <c:v>Population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Sheet2!$G$5:$G$6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Sheet2!$I$5:$I$6</c:f>
              <c:numCache>
                <c:formatCode>0%</c:formatCode>
                <c:ptCount val="2"/>
                <c:pt idx="0">
                  <c:v>0.60366739288307913</c:v>
                </c:pt>
                <c:pt idx="1">
                  <c:v>0.37273057371096585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C0-43F2-A060-271DF615E631}"/>
            </c:ext>
          </c:extLst>
        </c:ser>
        <c:ser>
          <c:idx val="1"/>
          <c:order val="1"/>
          <c:tx>
            <c:strRef>
              <c:f>Sheet2!$J$4</c:f>
              <c:strCache>
                <c:ptCount val="1"/>
                <c:pt idx="0">
                  <c:v>Sample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Sheet2!$G$5:$G$6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Sheet2!$J$5:$J$6</c:f>
              <c:numCache>
                <c:formatCode>0%</c:formatCode>
                <c:ptCount val="2"/>
                <c:pt idx="0">
                  <c:v>0.72281776416539056</c:v>
                </c:pt>
                <c:pt idx="1">
                  <c:v>0.20980091883614088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C0-43F2-A060-271DF615E63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65288848"/>
        <c:axId val="17030272"/>
      </c:barChart>
      <c:catAx>
        <c:axId val="2065288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30272"/>
        <c:crosses val="autoZero"/>
        <c:auto val="1"/>
        <c:lblAlgn val="ctr"/>
        <c:lblOffset val="100"/>
        <c:noMultiLvlLbl val="0"/>
      </c:catAx>
      <c:valAx>
        <c:axId val="17030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5288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Sheet2!$I$9</c:f>
              <c:strCache>
                <c:ptCount val="1"/>
                <c:pt idx="0">
                  <c:v>Population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Sheet2!$G$10:$G$11</c:f>
              <c:strCache>
                <c:ptCount val="2"/>
                <c:pt idx="0">
                  <c:v>Full-time</c:v>
                </c:pt>
                <c:pt idx="1">
                  <c:v>Part-time</c:v>
                </c:pt>
              </c:strCache>
            </c:strRef>
          </c:cat>
          <c:val>
            <c:numRef>
              <c:f>Sheet2!$I$10:$I$11</c:f>
              <c:numCache>
                <c:formatCode>0%</c:formatCode>
                <c:ptCount val="2"/>
                <c:pt idx="0">
                  <c:v>0.41194625998547568</c:v>
                </c:pt>
                <c:pt idx="1">
                  <c:v>0.58805374001452437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28-43D5-BB97-CF29EB1B9387}"/>
            </c:ext>
          </c:extLst>
        </c:ser>
        <c:ser>
          <c:idx val="1"/>
          <c:order val="1"/>
          <c:tx>
            <c:strRef>
              <c:f>Sheet2!$J$9</c:f>
              <c:strCache>
                <c:ptCount val="1"/>
                <c:pt idx="0">
                  <c:v>Sample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Sheet2!$G$10:$G$11</c:f>
              <c:strCache>
                <c:ptCount val="2"/>
                <c:pt idx="0">
                  <c:v>Full-time</c:v>
                </c:pt>
                <c:pt idx="1">
                  <c:v>Part-time</c:v>
                </c:pt>
              </c:strCache>
            </c:strRef>
          </c:cat>
          <c:val>
            <c:numRef>
              <c:f>Sheet2!$J$10:$J$11</c:f>
              <c:numCache>
                <c:formatCode>0%</c:formatCode>
                <c:ptCount val="2"/>
                <c:pt idx="0">
                  <c:v>0.55130168453292494</c:v>
                </c:pt>
                <c:pt idx="1">
                  <c:v>0.40888208269525267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28-43D5-BB97-CF29EB1B938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600944"/>
        <c:axId val="17034432"/>
      </c:barChart>
      <c:catAx>
        <c:axId val="18600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34432"/>
        <c:crosses val="autoZero"/>
        <c:auto val="1"/>
        <c:lblAlgn val="ctr"/>
        <c:lblOffset val="100"/>
        <c:noMultiLvlLbl val="0"/>
      </c:catAx>
      <c:valAx>
        <c:axId val="17034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00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Are you currently a full time or part time student?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Sheet1!$O$36</c:f>
              <c:strCache>
                <c:ptCount val="1"/>
                <c:pt idx="0">
                  <c:v>Full Time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solidFill>
                <a:sysClr val="window" lastClr="FFFFFF">
                  <a:alpha val="70000"/>
                </a:sys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Sheet1!$P$35:$V$35</c:f>
              <c:strCache>
                <c:ptCount val="7"/>
                <c:pt idx="0">
                  <c:v>Arab or Arab American</c:v>
                </c:pt>
                <c:pt idx="1">
                  <c:v>Asian or Asian American</c:v>
                </c:pt>
                <c:pt idx="2">
                  <c:v>Black or African American</c:v>
                </c:pt>
                <c:pt idx="3">
                  <c:v>Caucasian or White</c:v>
                </c:pt>
                <c:pt idx="4">
                  <c:v>Hispanic/Latino</c:v>
                </c:pt>
                <c:pt idx="5">
                  <c:v>Multiraces</c:v>
                </c:pt>
                <c:pt idx="6">
                  <c:v>Another race not listed</c:v>
                </c:pt>
              </c:strCache>
            </c:strRef>
          </c:cat>
          <c:val>
            <c:numRef>
              <c:f>Sheet1!$P$36:$V$36</c:f>
              <c:numCache>
                <c:formatCode>0.00%</c:formatCode>
                <c:ptCount val="7"/>
                <c:pt idx="0">
                  <c:v>0.75</c:v>
                </c:pt>
                <c:pt idx="1">
                  <c:v>0.59633027522935778</c:v>
                </c:pt>
                <c:pt idx="2">
                  <c:v>0.625</c:v>
                </c:pt>
                <c:pt idx="3">
                  <c:v>0.4946236559139785</c:v>
                </c:pt>
                <c:pt idx="4">
                  <c:v>0.55592105263157898</c:v>
                </c:pt>
                <c:pt idx="5">
                  <c:v>0.52857142857142858</c:v>
                </c:pt>
                <c:pt idx="6">
                  <c:v>0.47826086956521741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80-4BEF-A9C1-221B43C2D1B4}"/>
            </c:ext>
          </c:extLst>
        </c:ser>
        <c:ser>
          <c:idx val="1"/>
          <c:order val="1"/>
          <c:tx>
            <c:strRef>
              <c:f>Sheet1!$O$37</c:f>
              <c:strCache>
                <c:ptCount val="1"/>
                <c:pt idx="0">
                  <c:v>Part Time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solidFill>
                <a:sysClr val="window" lastClr="FFFFFF">
                  <a:alpha val="70000"/>
                </a:sys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Sheet1!$P$35:$V$35</c:f>
              <c:strCache>
                <c:ptCount val="7"/>
                <c:pt idx="0">
                  <c:v>Arab or Arab American</c:v>
                </c:pt>
                <c:pt idx="1">
                  <c:v>Asian or Asian American</c:v>
                </c:pt>
                <c:pt idx="2">
                  <c:v>Black or African American</c:v>
                </c:pt>
                <c:pt idx="3">
                  <c:v>Caucasian or White</c:v>
                </c:pt>
                <c:pt idx="4">
                  <c:v>Hispanic/Latino</c:v>
                </c:pt>
                <c:pt idx="5">
                  <c:v>Multiraces</c:v>
                </c:pt>
                <c:pt idx="6">
                  <c:v>Another race not listed</c:v>
                </c:pt>
              </c:strCache>
            </c:strRef>
          </c:cat>
          <c:val>
            <c:numRef>
              <c:f>Sheet1!$P$37:$V$37</c:f>
              <c:numCache>
                <c:formatCode>0.00%</c:formatCode>
                <c:ptCount val="7"/>
                <c:pt idx="0">
                  <c:v>0.25</c:v>
                </c:pt>
                <c:pt idx="1">
                  <c:v>0.33944954128440369</c:v>
                </c:pt>
                <c:pt idx="2">
                  <c:v>0.33333333333333331</c:v>
                </c:pt>
                <c:pt idx="3">
                  <c:v>0.4946236559139785</c:v>
                </c:pt>
                <c:pt idx="4">
                  <c:v>0.41447368421052633</c:v>
                </c:pt>
                <c:pt idx="5">
                  <c:v>0.41428571428571431</c:v>
                </c:pt>
                <c:pt idx="6">
                  <c:v>0.47826086956521741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80-4BEF-A9C1-221B43C2D1B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995628128"/>
        <c:axId val="1978275984"/>
      </c:barChart>
      <c:catAx>
        <c:axId val="1995628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8275984"/>
        <c:crosses val="autoZero"/>
        <c:auto val="1"/>
        <c:lblAlgn val="ctr"/>
        <c:lblOffset val="100"/>
        <c:noMultiLvlLbl val="0"/>
      </c:catAx>
      <c:valAx>
        <c:axId val="197827598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5628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In your opinion, how racist is the overall environment of your institution?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Sheet1!$AK$2</c:f>
              <c:strCache>
                <c:ptCount val="1"/>
                <c:pt idx="0">
                  <c:v>1 = Not at all racist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Sheet1!$AJ$3:$AJ$9</c:f>
              <c:strCache>
                <c:ptCount val="7"/>
                <c:pt idx="0">
                  <c:v>Overall</c:v>
                </c:pt>
                <c:pt idx="1">
                  <c:v>Caucasian or White</c:v>
                </c:pt>
                <c:pt idx="2">
                  <c:v>Asian or Asian American</c:v>
                </c:pt>
                <c:pt idx="3">
                  <c:v>Black or African American</c:v>
                </c:pt>
                <c:pt idx="4">
                  <c:v>Hispanic or Latinx</c:v>
                </c:pt>
                <c:pt idx="5">
                  <c:v>Another group not listed</c:v>
                </c:pt>
                <c:pt idx="6">
                  <c:v>Two or more races</c:v>
                </c:pt>
              </c:strCache>
            </c:strRef>
          </c:cat>
          <c:val>
            <c:numRef>
              <c:f>Sheet1!$AK$3:$AK$9</c:f>
              <c:numCache>
                <c:formatCode>0%</c:formatCode>
                <c:ptCount val="7"/>
                <c:pt idx="0">
                  <c:v>0.74245115452930732</c:v>
                </c:pt>
                <c:pt idx="1">
                  <c:v>0.76249999999999996</c:v>
                </c:pt>
                <c:pt idx="2">
                  <c:v>0.68041237113402064</c:v>
                </c:pt>
                <c:pt idx="3">
                  <c:v>0.63157894736842102</c:v>
                </c:pt>
                <c:pt idx="4">
                  <c:v>0.78846153846153844</c:v>
                </c:pt>
                <c:pt idx="5">
                  <c:v>0.78947368421052633</c:v>
                </c:pt>
                <c:pt idx="6">
                  <c:v>0.68253968253968256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C8-423F-A5BC-D606B31121E7}"/>
            </c:ext>
          </c:extLst>
        </c:ser>
        <c:ser>
          <c:idx val="1"/>
          <c:order val="1"/>
          <c:tx>
            <c:strRef>
              <c:f>Sheet1!$AL$2</c:f>
              <c:strCache>
                <c:ptCount val="1"/>
                <c:pt idx="0">
                  <c:v>spacer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Sheet1!$AJ$3:$AJ$9</c:f>
              <c:strCache>
                <c:ptCount val="7"/>
                <c:pt idx="0">
                  <c:v>Overall</c:v>
                </c:pt>
                <c:pt idx="1">
                  <c:v>Caucasian or White</c:v>
                </c:pt>
                <c:pt idx="2">
                  <c:v>Asian or Asian American</c:v>
                </c:pt>
                <c:pt idx="3">
                  <c:v>Black or African American</c:v>
                </c:pt>
                <c:pt idx="4">
                  <c:v>Hispanic or Latinx</c:v>
                </c:pt>
                <c:pt idx="5">
                  <c:v>Another group not listed</c:v>
                </c:pt>
                <c:pt idx="6">
                  <c:v>Two or more races</c:v>
                </c:pt>
              </c:strCache>
            </c:strRef>
          </c:cat>
          <c:val>
            <c:numRef>
              <c:f>Sheet1!$AL$3:$AL$9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1-12C8-423F-A5BC-D606B31121E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-100"/>
        <c:axId val="1515504047"/>
        <c:axId val="1516525551"/>
      </c:barChart>
      <c:barChart>
        <c:barDir val="col"/>
        <c:grouping val="stacked"/>
        <c:varyColors val="0"/>
        <c:ser>
          <c:idx val="2"/>
          <c:order val="2"/>
          <c:tx>
            <c:strRef>
              <c:f>Sheet1!$AM$2</c:f>
              <c:strCache>
                <c:ptCount val="1"/>
                <c:pt idx="0">
                  <c:v>2 = Slightly racist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Sheet1!$AJ$3:$AJ$9</c:f>
              <c:strCache>
                <c:ptCount val="7"/>
                <c:pt idx="0">
                  <c:v>Overall</c:v>
                </c:pt>
                <c:pt idx="1">
                  <c:v>Caucasian or White</c:v>
                </c:pt>
                <c:pt idx="2">
                  <c:v>Asian or Asian American</c:v>
                </c:pt>
                <c:pt idx="3">
                  <c:v>Black or African American</c:v>
                </c:pt>
                <c:pt idx="4">
                  <c:v>Hispanic or Latinx</c:v>
                </c:pt>
                <c:pt idx="5">
                  <c:v>Another group not listed</c:v>
                </c:pt>
                <c:pt idx="6">
                  <c:v>Two or more races</c:v>
                </c:pt>
              </c:strCache>
            </c:strRef>
          </c:cat>
          <c:val>
            <c:numRef>
              <c:f>Sheet1!$AM$3:$AM$9</c:f>
              <c:numCache>
                <c:formatCode>0%</c:formatCode>
                <c:ptCount val="7"/>
                <c:pt idx="0">
                  <c:v>0.16341030195381884</c:v>
                </c:pt>
                <c:pt idx="1">
                  <c:v>0.16250000000000001</c:v>
                </c:pt>
                <c:pt idx="2">
                  <c:v>0.24742268041237114</c:v>
                </c:pt>
                <c:pt idx="3">
                  <c:v>0.26315789473684209</c:v>
                </c:pt>
                <c:pt idx="4">
                  <c:v>0.12307692307692308</c:v>
                </c:pt>
                <c:pt idx="5">
                  <c:v>5.2631578947368418E-2</c:v>
                </c:pt>
                <c:pt idx="6">
                  <c:v>0.17460317460317459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C8-423F-A5BC-D606B31121E7}"/>
            </c:ext>
          </c:extLst>
        </c:ser>
        <c:ser>
          <c:idx val="3"/>
          <c:order val="3"/>
          <c:tx>
            <c:strRef>
              <c:f>Sheet1!$AN$2</c:f>
              <c:strCache>
                <c:ptCount val="1"/>
                <c:pt idx="0">
                  <c:v>3 = Somewhat racist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Sheet1!$AJ$3:$AJ$9</c:f>
              <c:strCache>
                <c:ptCount val="7"/>
                <c:pt idx="0">
                  <c:v>Overall</c:v>
                </c:pt>
                <c:pt idx="1">
                  <c:v>Caucasian or White</c:v>
                </c:pt>
                <c:pt idx="2">
                  <c:v>Asian or Asian American</c:v>
                </c:pt>
                <c:pt idx="3">
                  <c:v>Black or African American</c:v>
                </c:pt>
                <c:pt idx="4">
                  <c:v>Hispanic or Latinx</c:v>
                </c:pt>
                <c:pt idx="5">
                  <c:v>Another group not listed</c:v>
                </c:pt>
                <c:pt idx="6">
                  <c:v>Two or more races</c:v>
                </c:pt>
              </c:strCache>
            </c:strRef>
          </c:cat>
          <c:val>
            <c:numRef>
              <c:f>Sheet1!$AN$3:$AN$9</c:f>
              <c:numCache>
                <c:formatCode>0%</c:formatCode>
                <c:ptCount val="7"/>
                <c:pt idx="0">
                  <c:v>7.8152753108348141E-2</c:v>
                </c:pt>
                <c:pt idx="1">
                  <c:v>6.25E-2</c:v>
                </c:pt>
                <c:pt idx="2">
                  <c:v>6.1855670103092786E-2</c:v>
                </c:pt>
                <c:pt idx="3">
                  <c:v>0.10526315789473684</c:v>
                </c:pt>
                <c:pt idx="4">
                  <c:v>7.3076923076923081E-2</c:v>
                </c:pt>
                <c:pt idx="5">
                  <c:v>0.10526315789473684</c:v>
                </c:pt>
                <c:pt idx="6">
                  <c:v>0.14285714285714285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2C8-423F-A5BC-D606B31121E7}"/>
            </c:ext>
          </c:extLst>
        </c:ser>
        <c:ser>
          <c:idx val="4"/>
          <c:order val="4"/>
          <c:tx>
            <c:strRef>
              <c:f>Sheet1!$AO$2</c:f>
              <c:strCache>
                <c:ptCount val="1"/>
                <c:pt idx="0">
                  <c:v>4 = Mostly racist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12C8-423F-A5BC-D606B31121E7}"/>
                </c:ext>
              </c:extLst>
            </c:dLbl>
            <c:dLbl>
              <c:idx val="2"/>
              <c:layout>
                <c:manualLayout>
                  <c:x val="-4.428290228876519E-17"/>
                  <c:y val="-3.21050674528157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12C8-423F-A5BC-D606B31121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Sheet1!$AJ$3:$AJ$9</c:f>
              <c:strCache>
                <c:ptCount val="7"/>
                <c:pt idx="0">
                  <c:v>Overall</c:v>
                </c:pt>
                <c:pt idx="1">
                  <c:v>Caucasian or White</c:v>
                </c:pt>
                <c:pt idx="2">
                  <c:v>Asian or Asian American</c:v>
                </c:pt>
                <c:pt idx="3">
                  <c:v>Black or African American</c:v>
                </c:pt>
                <c:pt idx="4">
                  <c:v>Hispanic or Latinx</c:v>
                </c:pt>
                <c:pt idx="5">
                  <c:v>Another group not listed</c:v>
                </c:pt>
                <c:pt idx="6">
                  <c:v>Two or more races</c:v>
                </c:pt>
              </c:strCache>
            </c:strRef>
          </c:cat>
          <c:val>
            <c:numRef>
              <c:f>Sheet1!$AO$3:$AO$9</c:f>
              <c:numCache>
                <c:formatCode>0%</c:formatCode>
                <c:ptCount val="7"/>
                <c:pt idx="0">
                  <c:v>1.0657193605683837E-2</c:v>
                </c:pt>
                <c:pt idx="1">
                  <c:v>1.2500000000000001E-2</c:v>
                </c:pt>
                <c:pt idx="2">
                  <c:v>1.0309278350515462E-2</c:v>
                </c:pt>
                <c:pt idx="3">
                  <c:v>0</c:v>
                </c:pt>
                <c:pt idx="4">
                  <c:v>7.6923076923076927E-3</c:v>
                </c:pt>
                <c:pt idx="5">
                  <c:v>5.2631578947368418E-2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2C8-423F-A5BC-D606B31121E7}"/>
            </c:ext>
          </c:extLst>
        </c:ser>
        <c:ser>
          <c:idx val="5"/>
          <c:order val="5"/>
          <c:tx>
            <c:strRef>
              <c:f>Sheet1!$AP$2</c:f>
              <c:strCache>
                <c:ptCount val="1"/>
                <c:pt idx="0">
                  <c:v>5 = Strongly racist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4.0860994939947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2C8-423F-A5BC-D606B31121E7}"/>
                </c:ext>
              </c:extLst>
            </c:dLbl>
            <c:dLbl>
              <c:idx val="1"/>
              <c:layout>
                <c:manualLayout>
                  <c:x val="0"/>
                  <c:y val="-5.2535564922789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2C8-423F-A5BC-D606B31121E7}"/>
                </c:ext>
              </c:extLst>
            </c:dLbl>
            <c:dLbl>
              <c:idx val="2"/>
              <c:layout>
                <c:manualLayout>
                  <c:x val="-4.428290228876519E-17"/>
                  <c:y val="-6.42101349056313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2C8-423F-A5BC-D606B31121E7}"/>
                </c:ext>
              </c:extLst>
            </c:dLbl>
            <c:dLbl>
              <c:idx val="3"/>
              <c:layout>
                <c:manualLayout>
                  <c:x val="0"/>
                  <c:y val="-6.12914924099208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2C8-423F-A5BC-D606B31121E7}"/>
                </c:ext>
              </c:extLst>
            </c:dLbl>
            <c:dLbl>
              <c:idx val="4"/>
              <c:layout>
                <c:manualLayout>
                  <c:x val="0"/>
                  <c:y val="-4.3779637435657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12C8-423F-A5BC-D606B31121E7}"/>
                </c:ext>
              </c:extLst>
            </c:dLbl>
            <c:dLbl>
              <c:idx val="5"/>
              <c:layout>
                <c:manualLayout>
                  <c:x val="-8.856580457753038E-17"/>
                  <c:y val="-2.62677824613946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2C8-423F-A5BC-D606B31121E7}"/>
                </c:ext>
              </c:extLst>
            </c:dLbl>
            <c:dLbl>
              <c:idx val="6"/>
              <c:layout>
                <c:manualLayout>
                  <c:x val="-1.2077294685990338E-3"/>
                  <c:y val="-6.42101349056313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12C8-423F-A5BC-D606B31121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Sheet1!$AJ$3:$AJ$9</c:f>
              <c:strCache>
                <c:ptCount val="7"/>
                <c:pt idx="0">
                  <c:v>Overall</c:v>
                </c:pt>
                <c:pt idx="1">
                  <c:v>Caucasian or White</c:v>
                </c:pt>
                <c:pt idx="2">
                  <c:v>Asian or Asian American</c:v>
                </c:pt>
                <c:pt idx="3">
                  <c:v>Black or African American</c:v>
                </c:pt>
                <c:pt idx="4">
                  <c:v>Hispanic or Latinx</c:v>
                </c:pt>
                <c:pt idx="5">
                  <c:v>Another group not listed</c:v>
                </c:pt>
                <c:pt idx="6">
                  <c:v>Two or more races</c:v>
                </c:pt>
              </c:strCache>
            </c:strRef>
          </c:cat>
          <c:val>
            <c:numRef>
              <c:f>Sheet1!$AP$3:$AP$9</c:f>
              <c:numCache>
                <c:formatCode>0%</c:formatCode>
                <c:ptCount val="7"/>
                <c:pt idx="0">
                  <c:v>5.3285968028419185E-3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7.6923076923076927E-3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2C8-423F-A5BC-D606B31121E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100"/>
        <c:axId val="1546596735"/>
        <c:axId val="1516521391"/>
      </c:barChart>
      <c:catAx>
        <c:axId val="1515504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6525551"/>
        <c:crosses val="autoZero"/>
        <c:auto val="1"/>
        <c:lblAlgn val="ctr"/>
        <c:lblOffset val="100"/>
        <c:noMultiLvlLbl val="0"/>
      </c:catAx>
      <c:valAx>
        <c:axId val="15165255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5504047"/>
        <c:crosses val="autoZero"/>
        <c:crossBetween val="between"/>
      </c:valAx>
      <c:valAx>
        <c:axId val="1516521391"/>
        <c:scaling>
          <c:orientation val="minMax"/>
        </c:scaling>
        <c:delete val="1"/>
        <c:axPos val="r"/>
        <c:numFmt formatCode="0%" sourceLinked="1"/>
        <c:majorTickMark val="out"/>
        <c:minorTickMark val="none"/>
        <c:tickLblPos val="nextTo"/>
        <c:crossAx val="1546596735"/>
        <c:crosses val="max"/>
        <c:crossBetween val="between"/>
      </c:valAx>
      <c:catAx>
        <c:axId val="154659673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1652139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Concern for feelings or experiences - Caucasian or white Prof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Sheet4!$A$4</c:f>
              <c:strCache>
                <c:ptCount val="1"/>
                <c:pt idx="0">
                  <c:v>1 = Never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203-49F5-9DD1-A9A8A455E88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203-49F5-9DD1-A9A8A455E887}"/>
                </c:ext>
              </c:extLst>
            </c:dLbl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Sheet4!$B$3:$H$3</c:f>
              <c:strCache>
                <c:ptCount val="7"/>
                <c:pt idx="0">
                  <c:v>Overall</c:v>
                </c:pt>
                <c:pt idx="1">
                  <c:v>Caucasian or White</c:v>
                </c:pt>
                <c:pt idx="2">
                  <c:v>Asian or Asian American</c:v>
                </c:pt>
                <c:pt idx="3">
                  <c:v>Black or African American</c:v>
                </c:pt>
                <c:pt idx="4">
                  <c:v>Hispanic or Latinx</c:v>
                </c:pt>
                <c:pt idx="5">
                  <c:v>Another group not listed</c:v>
                </c:pt>
                <c:pt idx="6">
                  <c:v>Two or more races</c:v>
                </c:pt>
              </c:strCache>
            </c:strRef>
          </c:cat>
          <c:val>
            <c:numRef>
              <c:f>Sheet4!$B$4:$H$4</c:f>
              <c:numCache>
                <c:formatCode>0.0%</c:formatCode>
                <c:ptCount val="7"/>
                <c:pt idx="0">
                  <c:v>0.1306532663316583</c:v>
                </c:pt>
                <c:pt idx="1">
                  <c:v>7.1428571428571425E-2</c:v>
                </c:pt>
                <c:pt idx="2">
                  <c:v>9.2592592592592601E-2</c:v>
                </c:pt>
                <c:pt idx="3">
                  <c:v>0</c:v>
                </c:pt>
                <c:pt idx="4">
                  <c:v>0.17977528089887643</c:v>
                </c:pt>
                <c:pt idx="5">
                  <c:v>9.0909090909090912E-2</c:v>
                </c:pt>
                <c:pt idx="6">
                  <c:v>0.11538461538461538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03-49F5-9DD1-A9A8A455E887}"/>
            </c:ext>
          </c:extLst>
        </c:ser>
        <c:ser>
          <c:idx val="1"/>
          <c:order val="1"/>
          <c:tx>
            <c:strRef>
              <c:f>Sheet4!$A$5</c:f>
              <c:strCache>
                <c:ptCount val="1"/>
                <c:pt idx="0">
                  <c:v>2 = Once in a while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4.428290228876519E-17"/>
                  <c:y val="8.7559274871315436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203-49F5-9DD1-A9A8A455E88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203-49F5-9DD1-A9A8A455E887}"/>
                </c:ext>
              </c:extLst>
            </c:dLbl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Sheet4!$B$3:$H$3</c:f>
              <c:strCache>
                <c:ptCount val="7"/>
                <c:pt idx="0">
                  <c:v>Overall</c:v>
                </c:pt>
                <c:pt idx="1">
                  <c:v>Caucasian or White</c:v>
                </c:pt>
                <c:pt idx="2">
                  <c:v>Asian or Asian American</c:v>
                </c:pt>
                <c:pt idx="3">
                  <c:v>Black or African American</c:v>
                </c:pt>
                <c:pt idx="4">
                  <c:v>Hispanic or Latinx</c:v>
                </c:pt>
                <c:pt idx="5">
                  <c:v>Another group not listed</c:v>
                </c:pt>
                <c:pt idx="6">
                  <c:v>Two or more races</c:v>
                </c:pt>
              </c:strCache>
            </c:strRef>
          </c:cat>
          <c:val>
            <c:numRef>
              <c:f>Sheet4!$B$5:$H$5</c:f>
              <c:numCache>
                <c:formatCode>0.0%</c:formatCode>
                <c:ptCount val="7"/>
                <c:pt idx="0">
                  <c:v>9.7989949748743713E-2</c:v>
                </c:pt>
                <c:pt idx="1">
                  <c:v>7.1428571428571425E-2</c:v>
                </c:pt>
                <c:pt idx="2">
                  <c:v>0.14814814814814814</c:v>
                </c:pt>
                <c:pt idx="3">
                  <c:v>0.1176470588235294</c:v>
                </c:pt>
                <c:pt idx="4">
                  <c:v>6.741573033707865E-2</c:v>
                </c:pt>
                <c:pt idx="5">
                  <c:v>0</c:v>
                </c:pt>
                <c:pt idx="6">
                  <c:v>0.21153846153846154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203-49F5-9DD1-A9A8A455E887}"/>
            </c:ext>
          </c:extLst>
        </c:ser>
        <c:ser>
          <c:idx val="2"/>
          <c:order val="2"/>
          <c:tx>
            <c:strRef>
              <c:f>Sheet4!$A$6</c:f>
              <c:strCache>
                <c:ptCount val="1"/>
                <c:pt idx="0">
                  <c:v>3 = Sometimes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-2.918642495710514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203-49F5-9DD1-A9A8A455E887}"/>
                </c:ext>
              </c:extLst>
            </c:dLbl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Sheet4!$B$3:$H$3</c:f>
              <c:strCache>
                <c:ptCount val="7"/>
                <c:pt idx="0">
                  <c:v>Overall</c:v>
                </c:pt>
                <c:pt idx="1">
                  <c:v>Caucasian or White</c:v>
                </c:pt>
                <c:pt idx="2">
                  <c:v>Asian or Asian American</c:v>
                </c:pt>
                <c:pt idx="3">
                  <c:v>Black or African American</c:v>
                </c:pt>
                <c:pt idx="4">
                  <c:v>Hispanic or Latinx</c:v>
                </c:pt>
                <c:pt idx="5">
                  <c:v>Another group not listed</c:v>
                </c:pt>
                <c:pt idx="6">
                  <c:v>Two or more races</c:v>
                </c:pt>
              </c:strCache>
            </c:strRef>
          </c:cat>
          <c:val>
            <c:numRef>
              <c:f>Sheet4!$B$6:$H$6</c:f>
              <c:numCache>
                <c:formatCode>0.0%</c:formatCode>
                <c:ptCount val="7"/>
                <c:pt idx="0">
                  <c:v>0.19597989949748743</c:v>
                </c:pt>
                <c:pt idx="1">
                  <c:v>0.14285714285714285</c:v>
                </c:pt>
                <c:pt idx="2">
                  <c:v>0.22222222222222221</c:v>
                </c:pt>
                <c:pt idx="3">
                  <c:v>0.35294117647058826</c:v>
                </c:pt>
                <c:pt idx="4">
                  <c:v>0.20224719101123592</c:v>
                </c:pt>
                <c:pt idx="5">
                  <c:v>0.18181818181818182</c:v>
                </c:pt>
                <c:pt idx="6">
                  <c:v>0.17307692307692307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203-49F5-9DD1-A9A8A455E887}"/>
            </c:ext>
          </c:extLst>
        </c:ser>
        <c:ser>
          <c:idx val="3"/>
          <c:order val="3"/>
          <c:tx>
            <c:strRef>
              <c:f>Sheet4!$A$7</c:f>
              <c:strCache>
                <c:ptCount val="1"/>
                <c:pt idx="0">
                  <c:v>4 = Often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Sheet4!$B$3:$H$3</c:f>
              <c:strCache>
                <c:ptCount val="7"/>
                <c:pt idx="0">
                  <c:v>Overall</c:v>
                </c:pt>
                <c:pt idx="1">
                  <c:v>Caucasian or White</c:v>
                </c:pt>
                <c:pt idx="2">
                  <c:v>Asian or Asian American</c:v>
                </c:pt>
                <c:pt idx="3">
                  <c:v>Black or African American</c:v>
                </c:pt>
                <c:pt idx="4">
                  <c:v>Hispanic or Latinx</c:v>
                </c:pt>
                <c:pt idx="5">
                  <c:v>Another group not listed</c:v>
                </c:pt>
                <c:pt idx="6">
                  <c:v>Two or more races</c:v>
                </c:pt>
              </c:strCache>
            </c:strRef>
          </c:cat>
          <c:val>
            <c:numRef>
              <c:f>Sheet4!$B$7:$H$7</c:f>
              <c:numCache>
                <c:formatCode>0.0%</c:formatCode>
                <c:ptCount val="7"/>
                <c:pt idx="0">
                  <c:v>0.20603015075376885</c:v>
                </c:pt>
                <c:pt idx="1">
                  <c:v>0.21428571428571427</c:v>
                </c:pt>
                <c:pt idx="2">
                  <c:v>0.24074074074074073</c:v>
                </c:pt>
                <c:pt idx="3">
                  <c:v>0.23529411764705879</c:v>
                </c:pt>
                <c:pt idx="4">
                  <c:v>0.21910112359550563</c:v>
                </c:pt>
                <c:pt idx="5">
                  <c:v>9.0909090909090912E-2</c:v>
                </c:pt>
                <c:pt idx="6">
                  <c:v>0.15384615384615385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203-49F5-9DD1-A9A8A455E887}"/>
            </c:ext>
          </c:extLst>
        </c:ser>
        <c:ser>
          <c:idx val="4"/>
          <c:order val="4"/>
          <c:tx>
            <c:strRef>
              <c:f>Sheet4!$A$8</c:f>
              <c:strCache>
                <c:ptCount val="1"/>
                <c:pt idx="0">
                  <c:v>5 = Almost always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Sheet4!$B$3:$H$3</c:f>
              <c:strCache>
                <c:ptCount val="7"/>
                <c:pt idx="0">
                  <c:v>Overall</c:v>
                </c:pt>
                <c:pt idx="1">
                  <c:v>Caucasian or White</c:v>
                </c:pt>
                <c:pt idx="2">
                  <c:v>Asian or Asian American</c:v>
                </c:pt>
                <c:pt idx="3">
                  <c:v>Black or African American</c:v>
                </c:pt>
                <c:pt idx="4">
                  <c:v>Hispanic or Latinx</c:v>
                </c:pt>
                <c:pt idx="5">
                  <c:v>Another group not listed</c:v>
                </c:pt>
                <c:pt idx="6">
                  <c:v>Two or more races</c:v>
                </c:pt>
              </c:strCache>
            </c:strRef>
          </c:cat>
          <c:val>
            <c:numRef>
              <c:f>Sheet4!$B$8:$H$8</c:f>
              <c:numCache>
                <c:formatCode>0.0%</c:formatCode>
                <c:ptCount val="7"/>
                <c:pt idx="0">
                  <c:v>0.3693467336683417</c:v>
                </c:pt>
                <c:pt idx="1">
                  <c:v>0.5</c:v>
                </c:pt>
                <c:pt idx="2">
                  <c:v>0.29629629629629628</c:v>
                </c:pt>
                <c:pt idx="3">
                  <c:v>0.29411764705882354</c:v>
                </c:pt>
                <c:pt idx="4">
                  <c:v>0.33146067415730335</c:v>
                </c:pt>
                <c:pt idx="5">
                  <c:v>0.63636363636363635</c:v>
                </c:pt>
                <c:pt idx="6">
                  <c:v>0.34615384615384615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203-49F5-9DD1-A9A8A455E88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100"/>
        <c:axId val="1253014640"/>
        <c:axId val="1489706800"/>
      </c:barChart>
      <c:catAx>
        <c:axId val="1253014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9706800"/>
        <c:crosses val="autoZero"/>
        <c:auto val="1"/>
        <c:lblAlgn val="ctr"/>
        <c:lblOffset val="100"/>
        <c:noMultiLvlLbl val="0"/>
      </c:catAx>
      <c:valAx>
        <c:axId val="148970680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3014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In your opinion, how racially diverse is your institution?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Sheet4!$K$4</c:f>
              <c:strCache>
                <c:ptCount val="1"/>
                <c:pt idx="0">
                  <c:v>1 = Not at all racially diverse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ysClr val="window" lastClr="FFFFFF">
                  <a:alpha val="70000"/>
                </a:sys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Sheet4!$L$3:$S$3</c:f>
              <c:strCache>
                <c:ptCount val="8"/>
                <c:pt idx="0">
                  <c:v>Overall</c:v>
                </c:pt>
                <c:pt idx="1">
                  <c:v>Caucasian or White</c:v>
                </c:pt>
                <c:pt idx="2">
                  <c:v>Arab or Arab American</c:v>
                </c:pt>
                <c:pt idx="3">
                  <c:v>Asian or Asian American</c:v>
                </c:pt>
                <c:pt idx="4">
                  <c:v>Black or African American</c:v>
                </c:pt>
                <c:pt idx="5">
                  <c:v>Hispanic or Latinx</c:v>
                </c:pt>
                <c:pt idx="6">
                  <c:v>Another group not listed</c:v>
                </c:pt>
                <c:pt idx="7">
                  <c:v>Two or more races</c:v>
                </c:pt>
              </c:strCache>
            </c:strRef>
          </c:cat>
          <c:val>
            <c:numRef>
              <c:f>Sheet4!$L$4:$S$4</c:f>
              <c:numCache>
                <c:formatCode>0.0%</c:formatCode>
                <c:ptCount val="8"/>
                <c:pt idx="0">
                  <c:v>0.19569120287253142</c:v>
                </c:pt>
                <c:pt idx="1">
                  <c:v>7.4999999999999997E-2</c:v>
                </c:pt>
                <c:pt idx="2">
                  <c:v>0.1</c:v>
                </c:pt>
                <c:pt idx="3">
                  <c:v>0.19587628865979384</c:v>
                </c:pt>
                <c:pt idx="4">
                  <c:v>0.15789473684210525</c:v>
                </c:pt>
                <c:pt idx="5">
                  <c:v>0.234375</c:v>
                </c:pt>
                <c:pt idx="6">
                  <c:v>0.41176470588235292</c:v>
                </c:pt>
                <c:pt idx="7">
                  <c:v>0.14285714285714285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36-4328-BE86-0272EA7699E7}"/>
            </c:ext>
          </c:extLst>
        </c:ser>
        <c:ser>
          <c:idx val="1"/>
          <c:order val="1"/>
          <c:tx>
            <c:strRef>
              <c:f>Sheet4!$K$5</c:f>
              <c:strCache>
                <c:ptCount val="1"/>
                <c:pt idx="0">
                  <c:v>2 = Slightly racially diverse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A36-4328-BE86-0272EA7699E7}"/>
                </c:ext>
              </c:extLst>
            </c:dLbl>
            <c:spPr>
              <a:solidFill>
                <a:sysClr val="window" lastClr="FFFFFF">
                  <a:alpha val="70000"/>
                </a:sys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Sheet4!$L$3:$S$3</c:f>
              <c:strCache>
                <c:ptCount val="8"/>
                <c:pt idx="0">
                  <c:v>Overall</c:v>
                </c:pt>
                <c:pt idx="1">
                  <c:v>Caucasian or White</c:v>
                </c:pt>
                <c:pt idx="2">
                  <c:v>Arab or Arab American</c:v>
                </c:pt>
                <c:pt idx="3">
                  <c:v>Asian or Asian American</c:v>
                </c:pt>
                <c:pt idx="4">
                  <c:v>Black or African American</c:v>
                </c:pt>
                <c:pt idx="5">
                  <c:v>Hispanic or Latinx</c:v>
                </c:pt>
                <c:pt idx="6">
                  <c:v>Another group not listed</c:v>
                </c:pt>
                <c:pt idx="7">
                  <c:v>Two or more races</c:v>
                </c:pt>
              </c:strCache>
            </c:strRef>
          </c:cat>
          <c:val>
            <c:numRef>
              <c:f>Sheet4!$L$5:$S$5</c:f>
              <c:numCache>
                <c:formatCode>0.0%</c:formatCode>
                <c:ptCount val="8"/>
                <c:pt idx="0">
                  <c:v>8.9766606822262118E-2</c:v>
                </c:pt>
                <c:pt idx="1">
                  <c:v>2.5000000000000001E-2</c:v>
                </c:pt>
                <c:pt idx="2">
                  <c:v>0.1</c:v>
                </c:pt>
                <c:pt idx="3">
                  <c:v>0.1134020618556701</c:v>
                </c:pt>
                <c:pt idx="4">
                  <c:v>0.36842105263157893</c:v>
                </c:pt>
                <c:pt idx="5">
                  <c:v>7.8125E-2</c:v>
                </c:pt>
                <c:pt idx="6">
                  <c:v>0</c:v>
                </c:pt>
                <c:pt idx="7">
                  <c:v>9.5238095238095233E-2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36-4328-BE86-0272EA7699E7}"/>
            </c:ext>
          </c:extLst>
        </c:ser>
        <c:ser>
          <c:idx val="2"/>
          <c:order val="2"/>
          <c:tx>
            <c:strRef>
              <c:f>Sheet4!$K$6</c:f>
              <c:strCache>
                <c:ptCount val="1"/>
                <c:pt idx="0">
                  <c:v>3 = Somewhat racially diverse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solidFill>
                <a:sysClr val="window" lastClr="FFFFFF">
                  <a:alpha val="70000"/>
                </a:sys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Sheet4!$L$3:$S$3</c:f>
              <c:strCache>
                <c:ptCount val="8"/>
                <c:pt idx="0">
                  <c:v>Overall</c:v>
                </c:pt>
                <c:pt idx="1">
                  <c:v>Caucasian or White</c:v>
                </c:pt>
                <c:pt idx="2">
                  <c:v>Arab or Arab American</c:v>
                </c:pt>
                <c:pt idx="3">
                  <c:v>Asian or Asian American</c:v>
                </c:pt>
                <c:pt idx="4">
                  <c:v>Black or African American</c:v>
                </c:pt>
                <c:pt idx="5">
                  <c:v>Hispanic or Latinx</c:v>
                </c:pt>
                <c:pt idx="6">
                  <c:v>Another group not listed</c:v>
                </c:pt>
                <c:pt idx="7">
                  <c:v>Two or more races</c:v>
                </c:pt>
              </c:strCache>
            </c:strRef>
          </c:cat>
          <c:val>
            <c:numRef>
              <c:f>Sheet4!$L$6:$S$6</c:f>
              <c:numCache>
                <c:formatCode>0.0%</c:formatCode>
                <c:ptCount val="8"/>
                <c:pt idx="0">
                  <c:v>0.23877917414721722</c:v>
                </c:pt>
                <c:pt idx="1">
                  <c:v>0.21249999999999999</c:v>
                </c:pt>
                <c:pt idx="2">
                  <c:v>0.1</c:v>
                </c:pt>
                <c:pt idx="3">
                  <c:v>0.25773195876288657</c:v>
                </c:pt>
                <c:pt idx="4">
                  <c:v>0.21052631578947367</c:v>
                </c:pt>
                <c:pt idx="5">
                  <c:v>0.2421875</c:v>
                </c:pt>
                <c:pt idx="6">
                  <c:v>0.1176470588235294</c:v>
                </c:pt>
                <c:pt idx="7">
                  <c:v>0.26984126984126983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A36-4328-BE86-0272EA7699E7}"/>
            </c:ext>
          </c:extLst>
        </c:ser>
        <c:ser>
          <c:idx val="3"/>
          <c:order val="3"/>
          <c:tx>
            <c:strRef>
              <c:f>Sheet4!$K$7</c:f>
              <c:strCache>
                <c:ptCount val="1"/>
                <c:pt idx="0">
                  <c:v>4 = Mostly racially diverse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solidFill>
                <a:sysClr val="window" lastClr="FFFFFF">
                  <a:alpha val="70000"/>
                </a:sys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Sheet4!$L$3:$S$3</c:f>
              <c:strCache>
                <c:ptCount val="8"/>
                <c:pt idx="0">
                  <c:v>Overall</c:v>
                </c:pt>
                <c:pt idx="1">
                  <c:v>Caucasian or White</c:v>
                </c:pt>
                <c:pt idx="2">
                  <c:v>Arab or Arab American</c:v>
                </c:pt>
                <c:pt idx="3">
                  <c:v>Asian or Asian American</c:v>
                </c:pt>
                <c:pt idx="4">
                  <c:v>Black or African American</c:v>
                </c:pt>
                <c:pt idx="5">
                  <c:v>Hispanic or Latinx</c:v>
                </c:pt>
                <c:pt idx="6">
                  <c:v>Another group not listed</c:v>
                </c:pt>
                <c:pt idx="7">
                  <c:v>Two or more races</c:v>
                </c:pt>
              </c:strCache>
            </c:strRef>
          </c:cat>
          <c:val>
            <c:numRef>
              <c:f>Sheet4!$L$7:$S$7</c:f>
              <c:numCache>
                <c:formatCode>0.0%</c:formatCode>
                <c:ptCount val="8"/>
                <c:pt idx="0">
                  <c:v>0.26391382405745062</c:v>
                </c:pt>
                <c:pt idx="1">
                  <c:v>0.3125</c:v>
                </c:pt>
                <c:pt idx="2">
                  <c:v>0.4</c:v>
                </c:pt>
                <c:pt idx="3">
                  <c:v>0.22680412371134021</c:v>
                </c:pt>
                <c:pt idx="4">
                  <c:v>0.21052631578947367</c:v>
                </c:pt>
                <c:pt idx="5">
                  <c:v>0.265625</c:v>
                </c:pt>
                <c:pt idx="6">
                  <c:v>0.17647058823529413</c:v>
                </c:pt>
                <c:pt idx="7">
                  <c:v>0.31746031746031744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A36-4328-BE86-0272EA7699E7}"/>
            </c:ext>
          </c:extLst>
        </c:ser>
        <c:ser>
          <c:idx val="4"/>
          <c:order val="4"/>
          <c:tx>
            <c:strRef>
              <c:f>Sheet4!$K$8</c:f>
              <c:strCache>
                <c:ptCount val="1"/>
                <c:pt idx="0">
                  <c:v>5 = Strongly racially diverse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solidFill>
                <a:sysClr val="window" lastClr="FFFFFF">
                  <a:alpha val="70000"/>
                </a:sys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Sheet4!$L$3:$S$3</c:f>
              <c:strCache>
                <c:ptCount val="8"/>
                <c:pt idx="0">
                  <c:v>Overall</c:v>
                </c:pt>
                <c:pt idx="1">
                  <c:v>Caucasian or White</c:v>
                </c:pt>
                <c:pt idx="2">
                  <c:v>Arab or Arab American</c:v>
                </c:pt>
                <c:pt idx="3">
                  <c:v>Asian or Asian American</c:v>
                </c:pt>
                <c:pt idx="4">
                  <c:v>Black or African American</c:v>
                </c:pt>
                <c:pt idx="5">
                  <c:v>Hispanic or Latinx</c:v>
                </c:pt>
                <c:pt idx="6">
                  <c:v>Another group not listed</c:v>
                </c:pt>
                <c:pt idx="7">
                  <c:v>Two or more races</c:v>
                </c:pt>
              </c:strCache>
            </c:strRef>
          </c:cat>
          <c:val>
            <c:numRef>
              <c:f>Sheet4!$L$8:$S$8</c:f>
              <c:numCache>
                <c:formatCode>0.0%</c:formatCode>
                <c:ptCount val="8"/>
                <c:pt idx="0">
                  <c:v>0.2118491921005386</c:v>
                </c:pt>
                <c:pt idx="1">
                  <c:v>0.375</c:v>
                </c:pt>
                <c:pt idx="2">
                  <c:v>0.3</c:v>
                </c:pt>
                <c:pt idx="3">
                  <c:v>0.20618556701030927</c:v>
                </c:pt>
                <c:pt idx="4">
                  <c:v>5.2631578947368418E-2</c:v>
                </c:pt>
                <c:pt idx="5">
                  <c:v>0.1796875</c:v>
                </c:pt>
                <c:pt idx="6">
                  <c:v>0.29411764705882354</c:v>
                </c:pt>
                <c:pt idx="7">
                  <c:v>0.17460317460317459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A36-4328-BE86-0272EA7699E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518570112"/>
        <c:axId val="1517881232"/>
      </c:barChart>
      <c:catAx>
        <c:axId val="151857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7881232"/>
        <c:crosses val="autoZero"/>
        <c:auto val="1"/>
        <c:lblAlgn val="ctr"/>
        <c:lblOffset val="100"/>
        <c:noMultiLvlLbl val="0"/>
      </c:catAx>
      <c:valAx>
        <c:axId val="1517881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857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Sheet1!$X$30:$Z$30</c:f>
              <c:strCache>
                <c:ptCount val="3"/>
                <c:pt idx="0">
                  <c:v>Not Working</c:v>
                </c:pt>
                <c:pt idx="1">
                  <c:v>Working Full Time</c:v>
                </c:pt>
                <c:pt idx="2">
                  <c:v>Working Part Time</c:v>
                </c:pt>
              </c:strCache>
            </c:strRef>
          </c:cat>
          <c:val>
            <c:numRef>
              <c:f>Sheet1!$X$31:$Z$31</c:f>
              <c:numCache>
                <c:formatCode>0%</c:formatCode>
                <c:ptCount val="3"/>
                <c:pt idx="0">
                  <c:v>0.34752624122277198</c:v>
                </c:pt>
                <c:pt idx="1">
                  <c:v>0.28707542169306044</c:v>
                </c:pt>
                <c:pt idx="2">
                  <c:v>0.32913498494150356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82-4202-ABE7-D97AEBCF9FF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35817007"/>
        <c:axId val="1452793599"/>
      </c:barChart>
      <c:catAx>
        <c:axId val="15358170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2793599"/>
        <c:crosses val="autoZero"/>
        <c:auto val="1"/>
        <c:lblAlgn val="ctr"/>
        <c:lblOffset val="100"/>
        <c:noMultiLvlLbl val="0"/>
      </c:catAx>
      <c:valAx>
        <c:axId val="1452793599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Proportion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58170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Sheet1!$K$10</c:f>
              <c:strCache>
                <c:ptCount val="1"/>
                <c:pt idx="0">
                  <c:v>Full Time Students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Sheet1!$L$9:$N$9</c:f>
              <c:strCache>
                <c:ptCount val="3"/>
                <c:pt idx="0">
                  <c:v>Not Working</c:v>
                </c:pt>
                <c:pt idx="1">
                  <c:v>Working Full Time</c:v>
                </c:pt>
                <c:pt idx="2">
                  <c:v>Working Part Time</c:v>
                </c:pt>
              </c:strCache>
            </c:strRef>
          </c:cat>
          <c:val>
            <c:numRef>
              <c:f>Sheet1!$L$10:$N$10</c:f>
              <c:numCache>
                <c:formatCode>0%</c:formatCode>
                <c:ptCount val="3"/>
                <c:pt idx="0">
                  <c:v>0.67984189723320154</c:v>
                </c:pt>
                <c:pt idx="1">
                  <c:v>0.39520958083832336</c:v>
                </c:pt>
                <c:pt idx="2">
                  <c:v>0.54028436018957349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CF-4517-86FE-38C10055BF1F}"/>
            </c:ext>
          </c:extLst>
        </c:ser>
        <c:ser>
          <c:idx val="1"/>
          <c:order val="1"/>
          <c:tx>
            <c:strRef>
              <c:f>Sheet1!$K$11</c:f>
              <c:strCache>
                <c:ptCount val="1"/>
                <c:pt idx="0">
                  <c:v>Part Time Students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Sheet1!$L$9:$N$9</c:f>
              <c:strCache>
                <c:ptCount val="3"/>
                <c:pt idx="0">
                  <c:v>Not Working</c:v>
                </c:pt>
                <c:pt idx="1">
                  <c:v>Working Full Time</c:v>
                </c:pt>
                <c:pt idx="2">
                  <c:v>Working Part Time</c:v>
                </c:pt>
              </c:strCache>
            </c:strRef>
          </c:cat>
          <c:val>
            <c:numRef>
              <c:f>Sheet1!$L$11:$N$11</c:f>
              <c:numCache>
                <c:formatCode>0%</c:formatCode>
                <c:ptCount val="3"/>
                <c:pt idx="0">
                  <c:v>0.27272727272727271</c:v>
                </c:pt>
                <c:pt idx="1">
                  <c:v>0.56886227544910184</c:v>
                </c:pt>
                <c:pt idx="2">
                  <c:v>0.44075829383886256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CF-4517-86FE-38C10055BF1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19199536"/>
        <c:axId val="2061351936"/>
      </c:barChart>
      <c:catAx>
        <c:axId val="2019199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1351936"/>
        <c:crosses val="autoZero"/>
        <c:auto val="1"/>
        <c:lblAlgn val="ctr"/>
        <c:lblOffset val="100"/>
        <c:noMultiLvlLbl val="0"/>
      </c:catAx>
      <c:valAx>
        <c:axId val="2061351936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9199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833128-2779-4E3D-BAB9-F885D61A6B1F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4818E9-E7BD-48D5-8052-971480C3E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23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360 FT 267 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818E9-E7BD-48D5-8052-971480C3E4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2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818E9-E7BD-48D5-8052-971480C3E4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846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48738-3393-4C14-8111-9C24BC8F7B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2930B2-9896-420C-81FA-5F2D7BEA8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78D0D-D604-4073-AA83-227E2DB04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F08B0-2E6C-4E30-8D53-3199877F81A2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865D5-7017-4EC0-A171-B91E180A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9A86E-CC1C-44BC-AFD9-5B184F950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5D8DA-528C-44EE-8D83-CD637C56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420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AF608-2C02-4F10-9326-07D3D970E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7D3789-5387-4F7A-B7AE-7C5681C53C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D8D2A-CE94-4F8F-87CD-6E7D337A9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F08B0-2E6C-4E30-8D53-3199877F81A2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D588F-3F70-4CF2-931A-801460702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B359A-3E9B-466A-B840-3F521A70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5D8DA-528C-44EE-8D83-CD637C56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059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332392-B568-4BFC-8B3F-0D71593C8D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53FFC8-C6EC-41D8-80DA-3CF86983C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554FA-4C44-4D9B-8D78-1C0F0C59A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F08B0-2E6C-4E30-8D53-3199877F81A2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3B809-7E09-46F0-ACF9-3D4513CF2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0AABA-6D28-4684-B94E-1A8E2BB91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5D8DA-528C-44EE-8D83-CD637C56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35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69C2D-DDE0-4D03-A28D-4C71C3F4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B5349-9804-4EEE-91EC-DA2FC312F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30E28-F0DB-4B81-83EA-422066FF7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F08B0-2E6C-4E30-8D53-3199877F81A2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D2E0D-CB76-4222-80A3-9A799A870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72330-4CCF-436C-ABD4-2EF90E10F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5D8DA-528C-44EE-8D83-CD637C56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99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40772-0E12-4B97-9213-BE078784C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76707-504C-4439-82B3-B63F38A75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5A2400-6D1F-48E7-8002-FAFADB9ED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F08B0-2E6C-4E30-8D53-3199877F81A2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4E9EE-4EB7-4C02-9197-A411EC11C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6A71F-717E-495C-803D-AF16A192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5D8DA-528C-44EE-8D83-CD637C56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97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7C4AE-C1DC-4B40-8BE3-635D9562A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62FC7-3EEF-4504-BD9F-6CFD357A25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DFBF2C-0954-4A79-BA39-7449B4D3B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626FE7-CA22-4E5D-B9D3-E9A428CF2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F08B0-2E6C-4E30-8D53-3199877F81A2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8503C-9763-4A6F-B451-A7A7D0183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53DB55-78A6-4550-86F2-6F26E743D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5D8DA-528C-44EE-8D83-CD637C56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43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BD450-E047-43DE-8BE0-C0D9BEEA9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C9B951-1C95-48F9-8B0B-01C2DD354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CE4C73-42E7-4D04-A14A-3B03720D8D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DC574E-4CAD-4EE9-AEB0-7FFAEB8F6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3C9453-4465-4787-BCF7-B36FD13D72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A88F7D-ECDF-445C-9C31-BB8C88945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F08B0-2E6C-4E30-8D53-3199877F81A2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C539E4-A25E-4078-B673-A4D0308D4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77853C-EE74-451F-A235-EA9BD5524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5D8DA-528C-44EE-8D83-CD637C56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73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8DCFA-D33B-47E0-A1D5-22FD5E71E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840D2D-6DE9-4F5E-962E-B11640EEE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F08B0-2E6C-4E30-8D53-3199877F81A2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F42B43-C2A7-4DF1-8C36-2985FA094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1C495B-7688-4B1C-8C76-67AFC560C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5D8DA-528C-44EE-8D83-CD637C56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49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0D7DAC-5937-48B3-8984-9545B7B3B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F08B0-2E6C-4E30-8D53-3199877F81A2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04FFC2-1CB6-489B-A287-07C59D718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31918-A217-496A-A115-592F61E0A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5D8DA-528C-44EE-8D83-CD637C56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29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D0C48-67F1-43FB-B742-446B69CBF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D01BF-FCA1-4D10-967A-A199E2AB6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4DA24E-1B88-4A2C-9DFC-34F5C3E7C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D66DD-C305-498B-B0E7-1CE2D6588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F08B0-2E6C-4E30-8D53-3199877F81A2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C3B3BE-C14C-49EB-88DF-3FC33C3F6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E8D86-7890-4F6D-AA4C-B5934980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5D8DA-528C-44EE-8D83-CD637C56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15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7B4B-A2C5-40D1-B4DD-FA55C871F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D20941-3060-4AD1-B2C6-13E5716267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AEA1A7-9B5E-4E8C-AE36-22C366FA5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33904F-3257-4AA9-BB62-61EF1E968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F08B0-2E6C-4E30-8D53-3199877F81A2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C7154F-F21C-4497-B212-94A0B6AFF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23853E-35F0-45D7-8025-1AC8CD106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5D8DA-528C-44EE-8D83-CD637C56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02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188082-B9E8-47C5-9871-D0C6AF164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35F08-6099-40B1-BF0A-643FF17A9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9FC07-09F6-4FEE-8804-2D9D98B589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F08B0-2E6C-4E30-8D53-3199877F81A2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3CE55-9FB4-4825-A5A3-9BDA0A331C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8B9E0-FAD6-4F69-BFE4-84992573F4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5D8DA-528C-44EE-8D83-CD637C56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01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National Assessment of Collegiate Campus Climates (NACCC)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Administered to enrolled students at Cañada College</a:t>
            </a:r>
          </a:p>
          <a:p>
            <a:r>
              <a:rPr lang="en-US" dirty="0"/>
              <a:t>Spring Term 2021</a:t>
            </a:r>
          </a:p>
        </p:txBody>
      </p:sp>
    </p:spTree>
    <p:extLst>
      <p:ext uri="{BB962C8B-B14F-4D97-AF65-F5344CB8AC3E}">
        <p14:creationId xmlns:p14="http://schemas.microsoft.com/office/powerpoint/2010/main" val="2061929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4E23F-6B72-4185-AA1A-3AED60C91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2 of every 3 students are working for pay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785FCAD-2C52-4993-AC1E-9AEBE0F75A2A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1738" y="6589986"/>
            <a:ext cx="99197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 NACCC survey of all non-K12 students enrolled at CAN in Spring 2021 (not just home campus students.</a:t>
            </a:r>
          </a:p>
        </p:txBody>
      </p:sp>
    </p:spTree>
    <p:extLst>
      <p:ext uri="{BB962C8B-B14F-4D97-AF65-F5344CB8AC3E}">
        <p14:creationId xmlns:p14="http://schemas.microsoft.com/office/powerpoint/2010/main" val="970473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5136C008-8024-4308-A130-A1669C4AF82C}"/>
              </a:ext>
            </a:extLst>
          </p:cNvPr>
          <p:cNvGraphicFramePr>
            <a:graphicFrameLocks noGrp="1"/>
          </p:cNvGraphicFramePr>
          <p:nvPr>
            <p:ph sz="half" idx="1"/>
            <p:custDataLst>
              <p:tags r:id="rId1"/>
            </p:custDataLst>
            <p:extLst/>
          </p:nvPr>
        </p:nvGraphicFramePr>
        <p:xfrm>
          <a:off x="838199" y="1825625"/>
          <a:ext cx="9798269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1738" y="6589986"/>
            <a:ext cx="99197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 NACCC survey of all non-K12 students enrolled at CAN in Spring 2021 (not just home campus students.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Part-time students more likely to work full time</a:t>
            </a:r>
          </a:p>
        </p:txBody>
      </p:sp>
    </p:spTree>
    <p:extLst>
      <p:ext uri="{BB962C8B-B14F-4D97-AF65-F5344CB8AC3E}">
        <p14:creationId xmlns:p14="http://schemas.microsoft.com/office/powerpoint/2010/main" val="3135141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2E51739-245A-4809-AD2E-967D9386C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Broken down by race/ethnicity the distribution between not working and full time varied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3098973-11ED-4CA0-9AAD-83EDA91807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51345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27804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088B4A-A890-4F0D-9449-75724D3C2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241" y="18347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Part-time students far less likely to access services</a:t>
            </a:r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AC3807FE-1941-46AE-B9A5-E52BC43EC8D3}"/>
              </a:ext>
            </a:extLst>
          </p:cNvPr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6434959" y="2238648"/>
          <a:ext cx="5473262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2975ECDC-1400-454D-9F5C-99813D2D11A5}"/>
              </a:ext>
            </a:extLst>
          </p:cNvPr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448094" y="1825625"/>
          <a:ext cx="5458719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1738" y="6589986"/>
            <a:ext cx="10033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 NACCC survey of all non-K12 students enrolled at CAN in Spring 2021 (not just home campus students).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26090" y="1737398"/>
            <a:ext cx="161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All students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1682" y="1689178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Of those using these services…</a:t>
            </a:r>
          </a:p>
        </p:txBody>
      </p:sp>
    </p:spTree>
    <p:extLst>
      <p:ext uri="{BB962C8B-B14F-4D97-AF65-F5344CB8AC3E}">
        <p14:creationId xmlns:p14="http://schemas.microsoft.com/office/powerpoint/2010/main" val="667563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C65B90-2F52-45B1-AEFB-A55841279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Utilization of student services was not equal across groups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3B0B1D7-2D9F-4FEC-ACE6-B49451E92B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679432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80403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6168E-115E-4854-8313-13B828012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Older students less likely to access services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EA3BA20-E9AE-4851-9EED-3ECCD0028C41}"/>
              </a:ext>
            </a:extLst>
          </p:cNvPr>
          <p:cNvGraphicFramePr>
            <a:graphicFrameLocks noGrp="1"/>
          </p:cNvGraphicFramePr>
          <p:nvPr>
            <p:ph idx="1"/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764827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10493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7B001C-41FD-415C-AD7D-1F83BFEFE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b="1" dirty="0"/>
              <a:t>Students experienced high levels of stress due to the pandemic across all areas of their life</a:t>
            </a:r>
            <a:endParaRPr lang="en-US" sz="36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03B995A-F4A3-4E11-A66A-D3BA221912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647186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84171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 the 5,508 students, 653 (12%) responded </a:t>
            </a:r>
          </a:p>
          <a:p>
            <a:pPr lvl="1"/>
            <a:r>
              <a:rPr lang="en-US" dirty="0"/>
              <a:t>This rate is typical of large surveys</a:t>
            </a:r>
          </a:p>
          <a:p>
            <a:endParaRPr lang="en-US" dirty="0"/>
          </a:p>
          <a:p>
            <a:r>
              <a:rPr lang="en-US" dirty="0"/>
              <a:t>Respondents were disproportionately Full-Time students</a:t>
            </a:r>
          </a:p>
          <a:p>
            <a:pPr lvl="1"/>
            <a:r>
              <a:rPr lang="en-US" dirty="0"/>
              <a:t>The survey responses were weighted as a result to compensate where appropriate</a:t>
            </a:r>
          </a:p>
          <a:p>
            <a:endParaRPr lang="en-US" dirty="0"/>
          </a:p>
          <a:p>
            <a:r>
              <a:rPr lang="en-US" dirty="0"/>
              <a:t>Groups with fewer than 10 responses to a given questions were not included for reliability of responses</a:t>
            </a:r>
          </a:p>
        </p:txBody>
      </p:sp>
    </p:spTree>
    <p:extLst>
      <p:ext uri="{BB962C8B-B14F-4D97-AF65-F5344CB8AC3E}">
        <p14:creationId xmlns:p14="http://schemas.microsoft.com/office/powerpoint/2010/main" val="4156433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53AE6-D8D5-4376-94AB-705369C4F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Minimal Differences by Race/Ethnicity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E2AF451-EB7E-4AC5-A8FD-4EDAF85087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005653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42898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E97F-0911-4CB2-B968-23831C935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Minimal Differences by Gender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98B68D4-3B72-412A-A169-2E0B9180A8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521778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29939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28AF7-57C6-4E1C-917B-6E511CF5B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Differences by Enrollment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7BCA82B-F8F6-4F1C-8198-799130520F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923805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7966F38-E920-46DD-AE06-39713E93158F}"/>
              </a:ext>
            </a:extLst>
          </p:cNvPr>
          <p:cNvSpPr/>
          <p:nvPr/>
        </p:nvSpPr>
        <p:spPr>
          <a:xfrm>
            <a:off x="2484408" y="1825625"/>
            <a:ext cx="2976113" cy="394544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65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C12C1-D023-4740-BD8F-1F421D14E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the sampled students full time status was roughly equivalent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DC2EC2F-38F9-4110-A4C2-2EE74FFD4A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09765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62709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C9C11-63CA-41D1-8733-94BB12635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Generally favorable opinions with plenty of room for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75A38D-8AC2-45F9-9E3B-FE98E4B16725}"/>
              </a:ext>
            </a:extLst>
          </p:cNvPr>
          <p:cNvSpPr txBox="1"/>
          <p:nvPr/>
        </p:nvSpPr>
        <p:spPr>
          <a:xfrm>
            <a:off x="0" y="6596390"/>
            <a:ext cx="30107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Selected groups had greater than 10 respondents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DE374BB-454A-4D25-A452-2F622860D6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888378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55415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CD30B-CE8A-4E69-8E54-CF9D2FB8A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Generally, students of color rate white professor’s concerns for feelings or experiences lower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B2C383F-DD77-4DAC-BF3D-5D021DDF92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73700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57097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84455-A6EE-40C5-BF87-F74BBD0C0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Generally, students of color rate the campus as less racially diverse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82454D7-DB54-4AA5-95A8-D88C78942F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626947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854138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POWER_POINT_EXCEL_LINK_TAG_NAME" val="{&quot;Id&quot;:&quot;POWER_USER_LINK_EE532603_4574_46C5_9EF3_5F393C8A3A30&quot;,&quot;SourceFullName&quot;:&quot;C:\\Users\\claxtona\\Dropbox (SMCCD)\\PRIE - Canada College\\Surveys\\NACCC\\Spring 2021 Student Survey Results\\Canada-College-NACCC-Data_Values.xlsx&quot;,&quot;LastUpdate&quot;:&quot;2021-11-16 6:10 PM&quot;,&quot;UpdatedBy&quot;:&quot;engelk&quot;,&quot;IsLinked&quot;:false,&quot;IsBrokenLink&quot;:false,&quot;Type&quot;: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POWER_POINT_EXCEL_LINK_TAG_NAME" val="{&quot;Id&quot;:&quot;POWER_USER_LINK_EFC0087A_0E5C_4956_9790_B9050ECBED91&quot;,&quot;SourceFullName&quot;:&quot;C:\\Users\\claxtona\\Dropbox (SMCCD)\\PRIE - Canada College\\Surveys\\NACCC\\Spring 2021 Student Survey Results\\Canada-College-NACCC-Data_Values_missingremoved.xlsx&quot;,&quot;LastUpdate&quot;:&quot;2021-12-08 3:23 PM&quot;,&quot;UpdatedBy&quot;:&quot;engelk&quot;,&quot;IsLinked&quot;:false,&quot;IsBrokenLink&quot;:false,&quot;Type&quot;:1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551A415522C74CB2195B1A777E9A7C" ma:contentTypeVersion="13" ma:contentTypeDescription="Create a new document." ma:contentTypeScope="" ma:versionID="618bc19bae1ae606cfd6804c8e2176d6">
  <xsd:schema xmlns:xsd="http://www.w3.org/2001/XMLSchema" xmlns:xs="http://www.w3.org/2001/XMLSchema" xmlns:p="http://schemas.microsoft.com/office/2006/metadata/properties" xmlns:ns3="2bc55ecc-363e-43e9-bfac-4ba2e86f45ee" xmlns:ns4="bb5bbb0b-6c89-44d7-be61-0adfe653f983" targetNamespace="http://schemas.microsoft.com/office/2006/metadata/properties" ma:root="true" ma:fieldsID="e0599e1f8396ab867dd6a01ab5d3ef8a" ns3:_="" ns4:_="">
    <xsd:import namespace="2bc55ecc-363e-43e9-bfac-4ba2e86f45ee"/>
    <xsd:import namespace="bb5bbb0b-6c89-44d7-be61-0adfe653f98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c55ecc-363e-43e9-bfac-4ba2e86f45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5bbb0b-6c89-44d7-be61-0adfe653f98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1D4E1F2-57D6-4E88-B128-B2C2C00691F7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2bc55ecc-363e-43e9-bfac-4ba2e86f45ee"/>
    <ds:schemaRef ds:uri="http://schemas.openxmlformats.org/package/2006/metadata/core-properties"/>
    <ds:schemaRef ds:uri="bb5bbb0b-6c89-44d7-be61-0adfe653f983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4750FAD-DFB4-4E85-9438-25A37F9DBD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c55ecc-363e-43e9-bfac-4ba2e86f45ee"/>
    <ds:schemaRef ds:uri="bb5bbb0b-6c89-44d7-be61-0adfe653f9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968E0B0-A41A-4A37-AE4D-18D8C1AABD5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1494</TotalTime>
  <Words>375</Words>
  <Application>Microsoft Office PowerPoint</Application>
  <PresentationFormat>Widescreen</PresentationFormat>
  <Paragraphs>42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National Assessment of Collegiate Campus Climates (NACCC)</vt:lpstr>
      <vt:lpstr>Respondents</vt:lpstr>
      <vt:lpstr>Minimal Differences by Race/Ethnicity</vt:lpstr>
      <vt:lpstr>Minimal Differences by Gender</vt:lpstr>
      <vt:lpstr>Large Differences by Enrollment</vt:lpstr>
      <vt:lpstr>For the sampled students full time status was roughly equivalent</vt:lpstr>
      <vt:lpstr>Generally favorable opinions with plenty of room for work</vt:lpstr>
      <vt:lpstr>Generally, students of color rate white professor’s concerns for feelings or experiences lower</vt:lpstr>
      <vt:lpstr>Generally, students of color rate the campus as less racially diverse</vt:lpstr>
      <vt:lpstr>2 of every 3 students are working for pay</vt:lpstr>
      <vt:lpstr>Part-time students more likely to work full time</vt:lpstr>
      <vt:lpstr>Broken down by race/ethnicity the distribution between not working and full time varied</vt:lpstr>
      <vt:lpstr>Part-time students far less likely to access services</vt:lpstr>
      <vt:lpstr>Utilization of student services was not equal across groups</vt:lpstr>
      <vt:lpstr>Older students less likely to access services</vt:lpstr>
      <vt:lpstr>Students experienced high levels of stress due to the pandemic across all areas of their life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 Services Access by Age</dc:title>
  <dc:creator>Claxton, Alexander</dc:creator>
  <cp:lastModifiedBy>Claxton, Alexander</cp:lastModifiedBy>
  <cp:revision>20</cp:revision>
  <dcterms:created xsi:type="dcterms:W3CDTF">2021-12-08T22:46:48Z</dcterms:created>
  <dcterms:modified xsi:type="dcterms:W3CDTF">2022-02-01T21:51:08Z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0x01010029551A415522C74CB2195B1A777E9A7C</vt:lpwstr>
  </property>
</Properties>
</file>