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Lst>
  <p:notesMasterIdLst>
    <p:notesMasterId r:id="rId21"/>
  </p:notesMasterIdLst>
  <p:sldIdLst>
    <p:sldId id="256" r:id="rId7"/>
    <p:sldId id="257" r:id="rId8"/>
    <p:sldId id="259" r:id="rId9"/>
    <p:sldId id="260" r:id="rId10"/>
    <p:sldId id="258" r:id="rId11"/>
    <p:sldId id="278" r:id="rId12"/>
    <p:sldId id="262" r:id="rId13"/>
    <p:sldId id="263" r:id="rId14"/>
    <p:sldId id="279" r:id="rId15"/>
    <p:sldId id="280" r:id="rId16"/>
    <p:sldId id="281" r:id="rId17"/>
    <p:sldId id="282" r:id="rId18"/>
    <p:sldId id="283"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Enrollment%20Data%20for%20President's%20Advisory%20Council%20September%2028%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18733595800523E-2"/>
          <c:y val="0.28800836927939633"/>
          <c:w val="0.92005626640419946"/>
          <c:h val="0.60776849114989329"/>
        </c:manualLayout>
      </c:layout>
      <c:barChart>
        <c:barDir val="col"/>
        <c:grouping val="clustered"/>
        <c:varyColors val="0"/>
        <c:ser>
          <c:idx val="0"/>
          <c:order val="0"/>
          <c:tx>
            <c:strRef>
              <c:f>'CAN 20 year trends'!$A$47</c:f>
              <c:strCache>
                <c:ptCount val="1"/>
                <c:pt idx="0">
                  <c:v>2-year change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20 year trends'!$B$46:$E$46</c:f>
              <c:strCache>
                <c:ptCount val="4"/>
                <c:pt idx="0">
                  <c:v>Headcount</c:v>
                </c:pt>
                <c:pt idx="1">
                  <c:v>Full Time Equivalent Students</c:v>
                </c:pt>
                <c:pt idx="2">
                  <c:v># of Sections</c:v>
                </c:pt>
                <c:pt idx="3">
                  <c:v>Enrollment per Section (after census)</c:v>
                </c:pt>
              </c:strCache>
            </c:strRef>
          </c:cat>
          <c:val>
            <c:numRef>
              <c:f>'CAN 20 year trends'!$B$47:$E$47</c:f>
              <c:numCache>
                <c:formatCode>0%</c:formatCode>
                <c:ptCount val="4"/>
                <c:pt idx="0">
                  <c:v>-7.0457976849521889E-2</c:v>
                </c:pt>
                <c:pt idx="1">
                  <c:v>-0.15494791666666666</c:v>
                </c:pt>
                <c:pt idx="2">
                  <c:v>-3.1319910514541388E-2</c:v>
                </c:pt>
                <c:pt idx="3">
                  <c:v>-0.12727272727272726</c:v>
                </c:pt>
              </c:numCache>
            </c:numRef>
          </c:val>
          <c:extLst>
            <c:ext xmlns:c16="http://schemas.microsoft.com/office/drawing/2014/chart" uri="{C3380CC4-5D6E-409C-BE32-E72D297353CC}">
              <c16:uniqueId val="{00000000-13E5-49AC-9CBD-91F670ECA140}"/>
            </c:ext>
          </c:extLst>
        </c:ser>
        <c:ser>
          <c:idx val="2"/>
          <c:order val="2"/>
          <c:tx>
            <c:strRef>
              <c:f>'CAN 20 year trends'!$A$49</c:f>
              <c:strCache>
                <c:ptCount val="1"/>
                <c:pt idx="0">
                  <c:v>5-year change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20 year trends'!$B$46:$E$46</c:f>
              <c:strCache>
                <c:ptCount val="4"/>
                <c:pt idx="0">
                  <c:v>Headcount</c:v>
                </c:pt>
                <c:pt idx="1">
                  <c:v>Full Time Equivalent Students</c:v>
                </c:pt>
                <c:pt idx="2">
                  <c:v># of Sections</c:v>
                </c:pt>
                <c:pt idx="3">
                  <c:v>Enrollment per Section (after census)</c:v>
                </c:pt>
              </c:strCache>
            </c:strRef>
          </c:cat>
          <c:val>
            <c:numRef>
              <c:f>'CAN 20 year trends'!$B$49:$E$49</c:f>
              <c:numCache>
                <c:formatCode>0%</c:formatCode>
                <c:ptCount val="4"/>
                <c:pt idx="0">
                  <c:v>-0.12173086067522587</c:v>
                </c:pt>
                <c:pt idx="1">
                  <c:v>-0.20563035495716034</c:v>
                </c:pt>
                <c:pt idx="2">
                  <c:v>-2.4774774774774775E-2</c:v>
                </c:pt>
                <c:pt idx="3">
                  <c:v>-0.16376306620209058</c:v>
                </c:pt>
              </c:numCache>
            </c:numRef>
          </c:val>
          <c:extLst>
            <c:ext xmlns:c16="http://schemas.microsoft.com/office/drawing/2014/chart" uri="{C3380CC4-5D6E-409C-BE32-E72D297353CC}">
              <c16:uniqueId val="{00000001-13E5-49AC-9CBD-91F670ECA140}"/>
            </c:ext>
          </c:extLst>
        </c:ser>
        <c:ser>
          <c:idx val="4"/>
          <c:order val="4"/>
          <c:tx>
            <c:strRef>
              <c:f>'CAN 20 year trends'!$A$51</c:f>
              <c:strCache>
                <c:ptCount val="1"/>
                <c:pt idx="0">
                  <c:v>10-year change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20 year trends'!$B$46:$E$46</c:f>
              <c:strCache>
                <c:ptCount val="4"/>
                <c:pt idx="0">
                  <c:v>Headcount</c:v>
                </c:pt>
                <c:pt idx="1">
                  <c:v>Full Time Equivalent Students</c:v>
                </c:pt>
                <c:pt idx="2">
                  <c:v># of Sections</c:v>
                </c:pt>
                <c:pt idx="3">
                  <c:v>Enrollment per Section (after census)</c:v>
                </c:pt>
              </c:strCache>
            </c:strRef>
          </c:cat>
          <c:val>
            <c:numRef>
              <c:f>'CAN 20 year trends'!$B$51:$E$51</c:f>
              <c:numCache>
                <c:formatCode>0%</c:formatCode>
                <c:ptCount val="4"/>
                <c:pt idx="0">
                  <c:v>-0.22253402553669147</c:v>
                </c:pt>
                <c:pt idx="1">
                  <c:v>-0.4198015041713053</c:v>
                </c:pt>
                <c:pt idx="2">
                  <c:v>-0.1640926640926641</c:v>
                </c:pt>
                <c:pt idx="3">
                  <c:v>-0.2749244712990937</c:v>
                </c:pt>
              </c:numCache>
            </c:numRef>
          </c:val>
          <c:extLst>
            <c:ext xmlns:c16="http://schemas.microsoft.com/office/drawing/2014/chart" uri="{C3380CC4-5D6E-409C-BE32-E72D297353CC}">
              <c16:uniqueId val="{00000002-13E5-49AC-9CBD-91F670ECA140}"/>
            </c:ext>
          </c:extLst>
        </c:ser>
        <c:dLbls>
          <c:dLblPos val="outEnd"/>
          <c:showLegendKey val="0"/>
          <c:showVal val="1"/>
          <c:showCatName val="0"/>
          <c:showSerName val="0"/>
          <c:showPercent val="0"/>
          <c:showBubbleSize val="0"/>
        </c:dLbls>
        <c:gapWidth val="219"/>
        <c:overlap val="-27"/>
        <c:axId val="377260592"/>
        <c:axId val="377263504"/>
        <c:extLst>
          <c:ext xmlns:c15="http://schemas.microsoft.com/office/drawing/2012/chart" uri="{02D57815-91ED-43cb-92C2-25804820EDAC}">
            <c15:filteredBarSeries>
              <c15:ser>
                <c:idx val="1"/>
                <c:order val="1"/>
                <c:tx>
                  <c:strRef>
                    <c:extLst>
                      <c:ext uri="{02D57815-91ED-43cb-92C2-25804820EDAC}">
                        <c15:formulaRef>
                          <c15:sqref>'CAN 20 year trends'!$A$48</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'CAN 20 year trends'!$B$46:$E$46</c15:sqref>
                        </c15:formulaRef>
                      </c:ext>
                    </c:extLst>
                    <c:strCache>
                      <c:ptCount val="4"/>
                      <c:pt idx="0">
                        <c:v>Headcount</c:v>
                      </c:pt>
                      <c:pt idx="1">
                        <c:v>Full Time Equivalent Students</c:v>
                      </c:pt>
                      <c:pt idx="2">
                        <c:v># of Sections</c:v>
                      </c:pt>
                      <c:pt idx="3">
                        <c:v>Enrollment per Section (after census)</c:v>
                      </c:pt>
                    </c:strCache>
                  </c:strRef>
                </c:cat>
                <c:val>
                  <c:numRef>
                    <c:extLst>
                      <c:ext uri="{02D57815-91ED-43cb-92C2-25804820EDAC}">
                        <c15:formulaRef>
                          <c15:sqref>'CAN 20 year trends'!$B$48:$E$48</c15:sqref>
                        </c15:formulaRef>
                      </c:ext>
                    </c:extLst>
                    <c:numCache>
                      <c:formatCode>General</c:formatCode>
                      <c:ptCount val="4"/>
                    </c:numCache>
                  </c:numRef>
                </c:val>
                <c:extLst>
                  <c:ext xmlns:c16="http://schemas.microsoft.com/office/drawing/2014/chart" uri="{C3380CC4-5D6E-409C-BE32-E72D297353CC}">
                    <c16:uniqueId val="{00000003-13E5-49AC-9CBD-91F670ECA14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'CAN 20 year trends'!$A$50</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'CAN 20 year trends'!$B$46:$E$46</c15:sqref>
                        </c15:formulaRef>
                      </c:ext>
                    </c:extLst>
                    <c:strCache>
                      <c:ptCount val="4"/>
                      <c:pt idx="0">
                        <c:v>Headcount</c:v>
                      </c:pt>
                      <c:pt idx="1">
                        <c:v>Full Time Equivalent Students</c:v>
                      </c:pt>
                      <c:pt idx="2">
                        <c:v># of Sections</c:v>
                      </c:pt>
                      <c:pt idx="3">
                        <c:v>Enrollment per Section (after census)</c:v>
                      </c:pt>
                    </c:strCache>
                  </c:strRef>
                </c:cat>
                <c:val>
                  <c:numRef>
                    <c:extLst xmlns:c15="http://schemas.microsoft.com/office/drawing/2012/chart">
                      <c:ext xmlns:c15="http://schemas.microsoft.com/office/drawing/2012/chart" uri="{02D57815-91ED-43cb-92C2-25804820EDAC}">
                        <c15:formulaRef>
                          <c15:sqref>'CAN 20 year trends'!$B$50:$E$50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13E5-49AC-9CBD-91F670ECA140}"/>
                  </c:ext>
                </c:extLst>
              </c15:ser>
            </c15:filteredBarSeries>
          </c:ext>
        </c:extLst>
      </c:barChart>
      <c:catAx>
        <c:axId val="3772605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7263504"/>
        <c:crosses val="autoZero"/>
        <c:auto val="1"/>
        <c:lblAlgn val="ctr"/>
        <c:lblOffset val="100"/>
        <c:noMultiLvlLbl val="0"/>
      </c:catAx>
      <c:valAx>
        <c:axId val="3772635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726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as a % of Enrolled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'Home campus'!$A$2</c:f>
              <c:strCache>
                <c:ptCount val="1"/>
                <c:pt idx="0">
                  <c:v>CAN home campus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campus'!$B$2:$D$2</c:f>
              <c:numCache>
                <c:formatCode>0%</c:formatCode>
                <c:ptCount val="3"/>
                <c:pt idx="0">
                  <c:v>0.66</c:v>
                </c:pt>
                <c:pt idx="1">
                  <c:v>0.56000000000000005</c:v>
                </c:pt>
                <c:pt idx="2">
                  <c:v>0.54</c:v>
                </c:pt>
              </c:numCache>
            </c:numRef>
          </c:val>
          <c:extLst>
            <c:ext xmlns:c16="http://schemas.microsoft.com/office/drawing/2014/chart" uri="{C3380CC4-5D6E-409C-BE32-E72D297353CC}">
              <c16:uniqueId val="{00000000-B6A6-4682-B044-0E0CD9B2FAC8}"/>
            </c:ext>
          </c:extLst>
        </c:ser>
        <c:ser>
          <c:idx val="1"/>
          <c:order val="1"/>
          <c:tx>
            <c:strRef>
              <c:f>'Home campus'!$A$3</c:f>
              <c:strCache>
                <c:ptCount val="1"/>
                <c:pt idx="0">
                  <c:v>SKY &amp; CSM home campus</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campus'!$B$3:$D$3</c:f>
              <c:numCache>
                <c:formatCode>0%</c:formatCode>
                <c:ptCount val="3"/>
                <c:pt idx="0">
                  <c:v>0.34</c:v>
                </c:pt>
                <c:pt idx="1">
                  <c:v>0.44</c:v>
                </c:pt>
                <c:pt idx="2">
                  <c:v>0.46</c:v>
                </c:pt>
              </c:numCache>
            </c:numRef>
          </c:val>
          <c:extLst>
            <c:ext xmlns:c16="http://schemas.microsoft.com/office/drawing/2014/chart" uri="{C3380CC4-5D6E-409C-BE32-E72D297353CC}">
              <c16:uniqueId val="{00000001-B6A6-4682-B044-0E0CD9B2FAC8}"/>
            </c:ext>
          </c:extLst>
        </c:ser>
        <c:dLbls>
          <c:dLblPos val="ctr"/>
          <c:showLegendKey val="0"/>
          <c:showVal val="1"/>
          <c:showCatName val="0"/>
          <c:showSerName val="0"/>
          <c:showPercent val="0"/>
          <c:showBubbleSize val="0"/>
        </c:dLbls>
        <c:gapWidth val="150"/>
        <c:overlap val="100"/>
        <c:axId val="760545871"/>
        <c:axId val="760542127"/>
      </c:barChart>
      <c:catAx>
        <c:axId val="76054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2127"/>
        <c:crosses val="autoZero"/>
        <c:auto val="1"/>
        <c:lblAlgn val="ctr"/>
        <c:lblOffset val="100"/>
        <c:noMultiLvlLbl val="0"/>
      </c:catAx>
      <c:valAx>
        <c:axId val="760542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PBC names EMP Task Force Members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Task Force evaluates 2017-22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SCUP Training in Strategic Planning</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Mission, Vision, Values Update</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TF considers “Internal Scan”</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TF considers “External Scan”</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College Councils provide input on challenges and opportunities</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Town Hall</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Retreat:  Set goals and new strategies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Campus constituents provide input on draft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PBC considers draft EMP</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PBC adopts new EMP for 2022-27</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names EMP Task Force Members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Task Force evaluates 2017-22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SCUP Training in Strategic Planning</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Mission, Vision, Values Update</a:t>
          </a:r>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“Internal Scan”</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“External Scan”</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College Councils provide input on challenges and opportunities</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Town Hall</a:t>
          </a:r>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Retreat:  Set goals and new strategies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Campus constituents provide input on draft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considers draft EMP</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adopts new EMP for 2022-27</a:t>
          </a:r>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21190-EBFC-4DF4-880C-3F97307CE95F}"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58A8C-B588-4769-B884-E8D2CB6AE284}" type="slidenum">
              <a:rPr lang="en-US" smtClean="0"/>
              <a:t>‹#›</a:t>
            </a:fld>
            <a:endParaRPr lang="en-US"/>
          </a:p>
        </p:txBody>
      </p:sp>
    </p:spTree>
    <p:extLst>
      <p:ext uri="{BB962C8B-B14F-4D97-AF65-F5344CB8AC3E}">
        <p14:creationId xmlns:p14="http://schemas.microsoft.com/office/powerpoint/2010/main" val="371997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Headcount</a:t>
            </a:r>
            <a:r>
              <a:rPr lang="en-US" dirty="0"/>
              <a:t> </a:t>
            </a:r>
            <a:r>
              <a:rPr lang="en-US" sz="1200" b="1" i="0" u="none" strike="noStrike" kern="1200" dirty="0">
                <a:solidFill>
                  <a:schemeClr val="tx1"/>
                </a:solidFill>
                <a:effectLst/>
                <a:latin typeface="+mn-lt"/>
                <a:ea typeface="+mn-ea"/>
                <a:cs typeface="+mn-cs"/>
              </a:rPr>
              <a:t>Full Time Equivalent Students</a:t>
            </a:r>
            <a:r>
              <a:rPr lang="en-US" dirty="0"/>
              <a:t> </a:t>
            </a:r>
            <a:r>
              <a:rPr lang="en-US" sz="1200" b="1" i="0" u="none" strike="noStrike" kern="1200" dirty="0">
                <a:solidFill>
                  <a:schemeClr val="tx1"/>
                </a:solidFill>
                <a:effectLst/>
                <a:latin typeface="+mn-lt"/>
                <a:ea typeface="+mn-ea"/>
                <a:cs typeface="+mn-cs"/>
              </a:rPr>
              <a:t># of Sections</a:t>
            </a:r>
            <a:r>
              <a:rPr lang="en-US" dirty="0"/>
              <a:t> </a:t>
            </a:r>
            <a:r>
              <a:rPr lang="en-US" sz="1200" b="1" i="0" u="none" strike="noStrike" kern="1200" dirty="0">
                <a:solidFill>
                  <a:schemeClr val="tx1"/>
                </a:solidFill>
                <a:effectLst/>
                <a:latin typeface="+mn-lt"/>
                <a:ea typeface="+mn-ea"/>
                <a:cs typeface="+mn-cs"/>
              </a:rPr>
              <a:t>Enrollment per Section (after census)</a:t>
            </a:r>
            <a:r>
              <a:rPr lang="en-US" dirty="0"/>
              <a:t> </a:t>
            </a:r>
            <a:r>
              <a:rPr lang="en-US" sz="1200" b="0" i="0" u="none" strike="noStrike" kern="1200" dirty="0">
                <a:solidFill>
                  <a:schemeClr val="tx1"/>
                </a:solidFill>
                <a:effectLst/>
                <a:latin typeface="+mn-lt"/>
                <a:ea typeface="+mn-ea"/>
                <a:cs typeface="+mn-cs"/>
              </a:rPr>
              <a:t>2-year change</a:t>
            </a:r>
            <a:r>
              <a:rPr lang="en-US" dirty="0"/>
              <a:t> </a:t>
            </a:r>
            <a:r>
              <a:rPr lang="en-US" sz="1200" b="0" i="0" u="none" strike="noStrike" kern="1200" dirty="0">
                <a:solidFill>
                  <a:schemeClr val="tx1"/>
                </a:solidFill>
                <a:effectLst/>
                <a:latin typeface="+mn-lt"/>
                <a:ea typeface="+mn-ea"/>
                <a:cs typeface="+mn-cs"/>
              </a:rPr>
              <a:t>-7%</a:t>
            </a:r>
            <a:r>
              <a:rPr lang="en-US" dirty="0"/>
              <a:t> </a:t>
            </a:r>
            <a:r>
              <a:rPr lang="en-US" sz="1200" b="0" i="0" u="none" strike="noStrike" kern="1200" dirty="0">
                <a:solidFill>
                  <a:schemeClr val="tx1"/>
                </a:solidFill>
                <a:effectLst/>
                <a:latin typeface="+mn-lt"/>
                <a:ea typeface="+mn-ea"/>
                <a:cs typeface="+mn-cs"/>
              </a:rPr>
              <a:t>-15%</a:t>
            </a:r>
            <a:r>
              <a:rPr lang="en-US" dirty="0"/>
              <a:t> </a:t>
            </a: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-13%</a:t>
            </a:r>
            <a:r>
              <a:rPr lang="en-US" dirty="0"/>
              <a:t> </a:t>
            </a:r>
            <a:r>
              <a:rPr lang="en-US" sz="1200" b="0" i="0" u="none" strike="noStrike" kern="1200" dirty="0">
                <a:solidFill>
                  <a:schemeClr val="tx1"/>
                </a:solidFill>
                <a:effectLst/>
                <a:latin typeface="+mn-lt"/>
                <a:ea typeface="+mn-ea"/>
                <a:cs typeface="+mn-cs"/>
              </a:rPr>
              <a:t>5-year change</a:t>
            </a:r>
            <a:r>
              <a:rPr lang="en-US" dirty="0"/>
              <a:t> </a:t>
            </a:r>
            <a:r>
              <a:rPr lang="en-US" sz="1200" b="0" i="0" u="none" strike="noStrike" kern="1200" dirty="0">
                <a:solidFill>
                  <a:schemeClr val="tx1"/>
                </a:solidFill>
                <a:effectLst/>
                <a:latin typeface="+mn-lt"/>
                <a:ea typeface="+mn-ea"/>
                <a:cs typeface="+mn-cs"/>
              </a:rPr>
              <a:t>-12%</a:t>
            </a:r>
            <a:r>
              <a:rPr lang="en-US" dirty="0"/>
              <a:t> </a:t>
            </a:r>
            <a:r>
              <a:rPr lang="en-US" sz="1200" b="0" i="0" u="none" strike="noStrike" kern="1200" dirty="0">
                <a:solidFill>
                  <a:schemeClr val="tx1"/>
                </a:solidFill>
                <a:effectLst/>
                <a:latin typeface="+mn-lt"/>
                <a:ea typeface="+mn-ea"/>
                <a:cs typeface="+mn-cs"/>
              </a:rPr>
              <a:t>-21%</a:t>
            </a:r>
            <a:r>
              <a:rPr lang="en-US" dirty="0"/>
              <a:t> </a:t>
            </a:r>
            <a:r>
              <a:rPr lang="en-US" sz="1200" b="0" i="0" u="none" strike="noStrike" kern="1200" dirty="0">
                <a:solidFill>
                  <a:schemeClr val="tx1"/>
                </a:solidFill>
                <a:effectLst/>
                <a:latin typeface="+mn-lt"/>
                <a:ea typeface="+mn-ea"/>
                <a:cs typeface="+mn-cs"/>
              </a:rPr>
              <a:t>-2%</a:t>
            </a:r>
            <a:r>
              <a:rPr lang="en-US" dirty="0"/>
              <a:t> </a:t>
            </a:r>
            <a:r>
              <a:rPr lang="en-US" sz="1200" b="0" i="0" u="none" strike="noStrike" kern="1200" dirty="0">
                <a:solidFill>
                  <a:schemeClr val="tx1"/>
                </a:solidFill>
                <a:effectLst/>
                <a:latin typeface="+mn-lt"/>
                <a:ea typeface="+mn-ea"/>
                <a:cs typeface="+mn-cs"/>
              </a:rPr>
              <a:t>-16%</a:t>
            </a:r>
            <a:r>
              <a:rPr lang="en-US" dirty="0"/>
              <a:t> </a:t>
            </a:r>
            <a:r>
              <a:rPr lang="en-US" sz="1200" b="0" i="0" u="none" strike="noStrike" kern="1200" dirty="0">
                <a:solidFill>
                  <a:schemeClr val="tx1"/>
                </a:solidFill>
                <a:effectLst/>
                <a:latin typeface="+mn-lt"/>
                <a:ea typeface="+mn-ea"/>
                <a:cs typeface="+mn-cs"/>
              </a:rPr>
              <a:t>10-year change</a:t>
            </a:r>
            <a:r>
              <a:rPr lang="en-US" dirty="0"/>
              <a:t> </a:t>
            </a:r>
            <a:r>
              <a:rPr lang="en-US" sz="1200" b="0" i="0" u="none" strike="noStrike" kern="1200" dirty="0">
                <a:solidFill>
                  <a:schemeClr val="tx1"/>
                </a:solidFill>
                <a:effectLst/>
                <a:latin typeface="+mn-lt"/>
                <a:ea typeface="+mn-ea"/>
                <a:cs typeface="+mn-cs"/>
              </a:rPr>
              <a:t>-22%</a:t>
            </a:r>
            <a:r>
              <a:rPr lang="en-US" dirty="0"/>
              <a:t> </a:t>
            </a:r>
            <a:r>
              <a:rPr lang="en-US" sz="1200" b="0" i="0" u="none" strike="noStrike" kern="1200" dirty="0">
                <a:solidFill>
                  <a:schemeClr val="tx1"/>
                </a:solidFill>
                <a:effectLst/>
                <a:latin typeface="+mn-lt"/>
                <a:ea typeface="+mn-ea"/>
                <a:cs typeface="+mn-cs"/>
              </a:rPr>
              <a:t>-42%</a:t>
            </a:r>
            <a:r>
              <a:rPr lang="en-US" dirty="0"/>
              <a:t> </a:t>
            </a:r>
            <a:r>
              <a:rPr lang="en-US" sz="1200" b="0" i="0" u="none" strike="noStrike" kern="1200" dirty="0">
                <a:solidFill>
                  <a:schemeClr val="tx1"/>
                </a:solidFill>
                <a:effectLst/>
                <a:latin typeface="+mn-lt"/>
                <a:ea typeface="+mn-ea"/>
                <a:cs typeface="+mn-cs"/>
              </a:rPr>
              <a:t>-16%</a:t>
            </a:r>
            <a:r>
              <a:rPr lang="en-US" dirty="0"/>
              <a:t> </a:t>
            </a:r>
            <a:r>
              <a:rPr lang="en-US" sz="1200" b="0" i="0" u="none" strike="noStrike" kern="1200" dirty="0">
                <a:solidFill>
                  <a:schemeClr val="tx1"/>
                </a:solidFill>
                <a:effectLst/>
                <a:latin typeface="+mn-lt"/>
                <a:ea typeface="+mn-ea"/>
                <a:cs typeface="+mn-cs"/>
              </a:rPr>
              <a:t>-27%</a:t>
            </a:r>
            <a:r>
              <a:rPr lang="en-US" dirty="0"/>
              <a:t> </a:t>
            </a:r>
            <a:r>
              <a:rPr lang="en-US" sz="1200" b="0" i="0" u="none" strike="noStrike" kern="1200" dirty="0">
                <a:solidFill>
                  <a:schemeClr val="tx1"/>
                </a:solidFill>
                <a:effectLst/>
                <a:latin typeface="+mn-lt"/>
                <a:ea typeface="+mn-ea"/>
                <a:cs typeface="+mn-cs"/>
              </a:rPr>
              <a:t>20-year change (2001-2021)</a:t>
            </a:r>
            <a:r>
              <a:rPr lang="en-US" dirty="0"/>
              <a:t> </a:t>
            </a:r>
            <a:r>
              <a:rPr lang="en-US" sz="1200" b="0" i="0" u="none" strike="noStrike" kern="1200" dirty="0">
                <a:solidFill>
                  <a:schemeClr val="tx1"/>
                </a:solidFill>
                <a:effectLst/>
                <a:latin typeface="+mn-lt"/>
                <a:ea typeface="+mn-ea"/>
                <a:cs typeface="+mn-cs"/>
              </a:rPr>
              <a:t>-10%</a:t>
            </a:r>
            <a:r>
              <a:rPr lang="en-US" dirty="0"/>
              <a:t> </a:t>
            </a:r>
            <a:r>
              <a:rPr lang="en-US" sz="1200" b="0" i="0" u="none" strike="noStrike" kern="1200" dirty="0">
                <a:solidFill>
                  <a:schemeClr val="tx1"/>
                </a:solidFill>
                <a:effectLst/>
                <a:latin typeface="+mn-lt"/>
                <a:ea typeface="+mn-ea"/>
                <a:cs typeface="+mn-cs"/>
              </a:rPr>
              <a:t>-28%</a:t>
            </a:r>
            <a:r>
              <a:rPr lang="en-US" dirty="0"/>
              <a:t> </a:t>
            </a:r>
            <a:r>
              <a:rPr lang="en-US" sz="1200" b="0" i="0" u="none" strike="noStrike" kern="1200" dirty="0">
                <a:solidFill>
                  <a:schemeClr val="tx1"/>
                </a:solidFill>
                <a:effectLst/>
                <a:latin typeface="+mn-lt"/>
                <a:ea typeface="+mn-ea"/>
                <a:cs typeface="+mn-cs"/>
              </a:rPr>
              <a:t>-32%</a:t>
            </a:r>
            <a:r>
              <a:rPr lang="en-US" dirty="0"/>
              <a:t> </a:t>
            </a:r>
            <a:r>
              <a:rPr lang="en-US" sz="1200" b="0" i="0" u="none" strike="noStrike" kern="1200" dirty="0">
                <a:solidFill>
                  <a:schemeClr val="tx1"/>
                </a:solidFill>
                <a:effectLst/>
                <a:latin typeface="+mn-lt"/>
                <a:ea typeface="+mn-ea"/>
                <a:cs typeface="+mn-cs"/>
              </a:rPr>
              <a:t>-3%</a:t>
            </a:r>
            <a:r>
              <a:rPr lang="en-US" dirty="0"/>
              <a:t> </a:t>
            </a:r>
          </a:p>
          <a:p>
            <a:endParaRPr lang="en-US" dirty="0"/>
          </a:p>
          <a:p>
            <a:r>
              <a:rPr lang="en-US" dirty="0"/>
              <a:t>Overall – enrollment</a:t>
            </a:r>
            <a:r>
              <a:rPr lang="en-US" baseline="0" dirty="0"/>
              <a:t> of concurrently enrolled high school students is down 6%</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San Mateo County Community College District Data Warehouse.</a:t>
            </a:r>
          </a:p>
          <a:p>
            <a:endParaRPr lang="en-US" dirty="0"/>
          </a:p>
        </p:txBody>
      </p:sp>
      <p:sp>
        <p:nvSpPr>
          <p:cNvPr id="4" name="Slide Number Placeholder 3"/>
          <p:cNvSpPr>
            <a:spLocks noGrp="1"/>
          </p:cNvSpPr>
          <p:nvPr>
            <p:ph type="sldNum" sz="quarter" idx="10"/>
          </p:nvPr>
        </p:nvSpPr>
        <p:spPr/>
        <p:txBody>
          <a:bodyPr/>
          <a:lstStyle/>
          <a:p>
            <a:fld id="{861F125B-46BA-42BD-94A5-81509B625E36}" type="slidenum">
              <a:rPr lang="en-US" smtClean="0"/>
              <a:t>6</a:t>
            </a:fld>
            <a:endParaRPr lang="en-US"/>
          </a:p>
        </p:txBody>
      </p:sp>
    </p:spTree>
    <p:extLst>
      <p:ext uri="{BB962C8B-B14F-4D97-AF65-F5344CB8AC3E}">
        <p14:creationId xmlns:p14="http://schemas.microsoft.com/office/powerpoint/2010/main" val="17680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D4E7-D74A-4A00-AA31-DE7523E99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DA8E5-123D-4362-9687-405B393E0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CD405E-AD05-4C74-A288-8229C60BA5CD}"/>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6069B2F0-7288-452D-A837-810B94822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FA227-E42E-423E-B24C-C24E62C5C803}"/>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257677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0C33-C643-4C99-B3E5-7917A6B0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153B3-3EA5-48C4-9783-2851176707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E2D3E-0CB2-44B9-8A07-108AFFAF05CC}"/>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D3EBA8F6-92C7-41C5-8FDE-1341445BE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53E22-26DB-47A6-A815-90BD07DDBEC9}"/>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97719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04143-C077-4F0A-B13A-492127375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C4CEF-0A9C-41DF-802E-AAB1DB6583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842C4-4380-4A1C-B68A-F04E02AD88B2}"/>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6DDDC38A-BF24-41C8-B6CC-50C44A6B3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86C2E-70D5-42E4-A012-DFC5244AF780}"/>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3085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84800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80761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6471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3666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4406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9175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5883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371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0B99-953E-4266-80C9-335FEC126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5671B-045B-44D1-9126-04971F5729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2D9A7-59FF-4E72-813E-E06929A3F31F}"/>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90DCBDB1-E8E0-4B1D-A021-38C28109F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1322C-5AFB-4FF2-8BEF-62173A2EB5F9}"/>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252350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98212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0532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427009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310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4186798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903706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51910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16275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738089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D8098C-E0B3-4064-9074-6FD9AECD004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215998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7978-DB55-435F-B63E-BD964FB0D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5656B-1582-47B7-8032-B6C3AC9CE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41E523-7BE6-49F4-8143-66F8BD55DF1D}"/>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CB521153-4534-4428-A506-44993C436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21743-E8E3-429C-9148-544177AD881A}"/>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12743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8098C-E0B3-4064-9074-6FD9AECD004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3038608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D8098C-E0B3-4064-9074-6FD9AECD004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3717456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D8098C-E0B3-4064-9074-6FD9AECD004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2778955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D8098C-E0B3-4064-9074-6FD9AECD004F}"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2661682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D8098C-E0B3-4064-9074-6FD9AECD004F}"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1352096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8098C-E0B3-4064-9074-6FD9AECD004F}"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1756673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D8098C-E0B3-4064-9074-6FD9AECD004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304097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D8098C-E0B3-4064-9074-6FD9AECD004F}"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2318970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8098C-E0B3-4064-9074-6FD9AECD004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3984487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8098C-E0B3-4064-9074-6FD9AECD004F}"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6A1-15B5-4932-A18E-D8328C1C5347}" type="slidenum">
              <a:rPr lang="en-US" smtClean="0"/>
              <a:t>‹#›</a:t>
            </a:fld>
            <a:endParaRPr lang="en-US"/>
          </a:p>
        </p:txBody>
      </p:sp>
    </p:spTree>
    <p:extLst>
      <p:ext uri="{BB962C8B-B14F-4D97-AF65-F5344CB8AC3E}">
        <p14:creationId xmlns:p14="http://schemas.microsoft.com/office/powerpoint/2010/main" val="114546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90C5-96C3-4357-AE46-6C5CBEC49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992C9-C9AF-4C54-A6AC-737E6A4295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D1C747-37B9-4DBE-9019-9CC2B62A9D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AA17D-0B2C-4545-8197-2A39532EE2DE}"/>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6" name="Footer Placeholder 5">
            <a:extLst>
              <a:ext uri="{FF2B5EF4-FFF2-40B4-BE49-F238E27FC236}">
                <a16:creationId xmlns:a16="http://schemas.microsoft.com/office/drawing/2014/main" id="{7869CD09-34D8-437D-A82F-A5E8B63C1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769C8-A1FB-4020-9F32-234793E05DAA}"/>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360160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24F2-87BB-4192-94A8-0A6358E0F7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3A150E-C60A-4C6C-8B77-24F71D753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DF7BEE-4595-4287-80A4-03559FA45A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DB5AA-3B46-4139-BD1B-DAACCB500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5724B0-3C20-455D-BD38-05751D22E4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2BAA3-AE11-424C-A2F7-872B1C7A0CF1}"/>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8" name="Footer Placeholder 7">
            <a:extLst>
              <a:ext uri="{FF2B5EF4-FFF2-40B4-BE49-F238E27FC236}">
                <a16:creationId xmlns:a16="http://schemas.microsoft.com/office/drawing/2014/main" id="{CB7958BB-1016-44AF-8FC8-40D57E3AD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A7326-382F-47C5-83C9-F9F1BD565B6F}"/>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39741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804B-C63F-49D1-8BCB-4535DCF733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58050A-8A3E-4D74-8E04-CB6FDD884C80}"/>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4" name="Footer Placeholder 3">
            <a:extLst>
              <a:ext uri="{FF2B5EF4-FFF2-40B4-BE49-F238E27FC236}">
                <a16:creationId xmlns:a16="http://schemas.microsoft.com/office/drawing/2014/main" id="{E3DF519B-D9AC-45D5-9832-667D85E33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004F1-4E5C-4B24-9F3D-00ADBD8BC298}"/>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53531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28818-C2C4-4896-891E-ECA696683DE0}"/>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3" name="Footer Placeholder 2">
            <a:extLst>
              <a:ext uri="{FF2B5EF4-FFF2-40B4-BE49-F238E27FC236}">
                <a16:creationId xmlns:a16="http://schemas.microsoft.com/office/drawing/2014/main" id="{AEB44614-AEF7-4E9A-9563-C2BD5F4890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72E67D-940A-4F30-A2D7-C6D45B6C3D25}"/>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314080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9F7-CFEC-4806-9FAD-61C43ECAD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D4DFA-9945-4035-8488-738914550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7C999-4229-4B00-BFA6-B5A9A0B94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37670D-EE47-4B6D-8E30-FB9D668F362F}"/>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6" name="Footer Placeholder 5">
            <a:extLst>
              <a:ext uri="{FF2B5EF4-FFF2-40B4-BE49-F238E27FC236}">
                <a16:creationId xmlns:a16="http://schemas.microsoft.com/office/drawing/2014/main" id="{AC70317F-EB66-4D78-984C-3F11704A4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37ECE-6435-4B0F-AF99-0339E7569363}"/>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280413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A88A-EE4B-4FAD-8C1B-AEEDF4C33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750850-C65D-4A71-936C-7606D520F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0B0357-A158-4F28-A36E-B9A42C912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A02E17-209F-4624-8D7C-DB2C0C730919}"/>
              </a:ext>
            </a:extLst>
          </p:cNvPr>
          <p:cNvSpPr>
            <a:spLocks noGrp="1"/>
          </p:cNvSpPr>
          <p:nvPr>
            <p:ph type="dt" sz="half" idx="10"/>
          </p:nvPr>
        </p:nvSpPr>
        <p:spPr/>
        <p:txBody>
          <a:bodyPr/>
          <a:lstStyle/>
          <a:p>
            <a:fld id="{5D36DFA4-AC78-4625-BFAA-B8EEC5B31D4E}" type="datetimeFigureOut">
              <a:rPr lang="en-US" smtClean="0"/>
              <a:t>5/18/2022</a:t>
            </a:fld>
            <a:endParaRPr lang="en-US"/>
          </a:p>
        </p:txBody>
      </p:sp>
      <p:sp>
        <p:nvSpPr>
          <p:cNvPr id="6" name="Footer Placeholder 5">
            <a:extLst>
              <a:ext uri="{FF2B5EF4-FFF2-40B4-BE49-F238E27FC236}">
                <a16:creationId xmlns:a16="http://schemas.microsoft.com/office/drawing/2014/main" id="{AF2C9667-B92D-4875-9CAB-2077E2419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3E677-1318-493B-BF78-02F1CD59628D}"/>
              </a:ext>
            </a:extLst>
          </p:cNvPr>
          <p:cNvSpPr>
            <a:spLocks noGrp="1"/>
          </p:cNvSpPr>
          <p:nvPr>
            <p:ph type="sldNum" sz="quarter" idx="12"/>
          </p:nvPr>
        </p:nvSpPr>
        <p:spPr/>
        <p:txBody>
          <a:bodyPr/>
          <a:lstStyle/>
          <a:p>
            <a:fld id="{52D92955-23FE-4E7D-97ED-2339184E9FC5}" type="slidenum">
              <a:rPr lang="en-US" smtClean="0"/>
              <a:t>‹#›</a:t>
            </a:fld>
            <a:endParaRPr lang="en-US"/>
          </a:p>
        </p:txBody>
      </p:sp>
    </p:spTree>
    <p:extLst>
      <p:ext uri="{BB962C8B-B14F-4D97-AF65-F5344CB8AC3E}">
        <p14:creationId xmlns:p14="http://schemas.microsoft.com/office/powerpoint/2010/main" val="21335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3704-B00F-41A0-BD7A-79B8CBD94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24D426-53B1-44E7-8E29-CD21FFFB1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7D9C3-F896-4DE4-A189-982D64D78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6DFA4-AC78-4625-BFAA-B8EEC5B31D4E}" type="datetimeFigureOut">
              <a:rPr lang="en-US" smtClean="0"/>
              <a:t>5/18/2022</a:t>
            </a:fld>
            <a:endParaRPr lang="en-US"/>
          </a:p>
        </p:txBody>
      </p:sp>
      <p:sp>
        <p:nvSpPr>
          <p:cNvPr id="5" name="Footer Placeholder 4">
            <a:extLst>
              <a:ext uri="{FF2B5EF4-FFF2-40B4-BE49-F238E27FC236}">
                <a16:creationId xmlns:a16="http://schemas.microsoft.com/office/drawing/2014/main" id="{BFF4B226-E50D-49C9-A9A0-B3AEE7190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B0776-F965-4E0C-83F1-1B7F20C9A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92955-23FE-4E7D-97ED-2339184E9FC5}" type="slidenum">
              <a:rPr lang="en-US" smtClean="0"/>
              <a:t>‹#›</a:t>
            </a:fld>
            <a:endParaRPr lang="en-US"/>
          </a:p>
        </p:txBody>
      </p:sp>
    </p:spTree>
    <p:extLst>
      <p:ext uri="{BB962C8B-B14F-4D97-AF65-F5344CB8AC3E}">
        <p14:creationId xmlns:p14="http://schemas.microsoft.com/office/powerpoint/2010/main" val="189325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5/18/2022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588816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8098C-E0B3-4064-9074-6FD9AECD004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6A1-15B5-4932-A18E-D8328C1C5347}" type="slidenum">
              <a:rPr lang="en-US" smtClean="0"/>
              <a:t>‹#›</a:t>
            </a:fld>
            <a:endParaRPr lang="en-US"/>
          </a:p>
        </p:txBody>
      </p:sp>
    </p:spTree>
    <p:extLst>
      <p:ext uri="{BB962C8B-B14F-4D97-AF65-F5344CB8AC3E}">
        <p14:creationId xmlns:p14="http://schemas.microsoft.com/office/powerpoint/2010/main" val="4750157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oogle.com/document/d/1hHaMoqyuXLy4bJ_YgM4aau-64qNa_PNW/edit?usp=sharing&amp;ouid=100845765393807657515&amp;rtpof=true&amp;sd=true" TargetMode="External"/><Relationship Id="rId3" Type="http://schemas.openxmlformats.org/officeDocument/2006/relationships/hyperlink" Target="https://canadacollege.edu/emp/Internal%20Scan%20full%20v2.pptx" TargetMode="External"/><Relationship Id="rId7" Type="http://schemas.openxmlformats.org/officeDocument/2006/relationships/hyperlink" Target="https://canadacollege.edu/emp/emp-data.php" TargetMode="External"/><Relationship Id="rId2" Type="http://schemas.openxmlformats.org/officeDocument/2006/relationships/hyperlink" Target="https://canadacollege.edu/emp/EMP%20Internal%20Scan%20Executive%20Summary.docx" TargetMode="External"/><Relationship Id="rId1" Type="http://schemas.openxmlformats.org/officeDocument/2006/relationships/slideLayout" Target="../slideLayouts/slideLayout2.xml"/><Relationship Id="rId6" Type="http://schemas.openxmlformats.org/officeDocument/2006/relationships/hyperlink" Target="https://canadacollege.edu/antiracism/FINAL%20Ase%20Power%20Consult%20Canada%20College%20Internal%20Equity%20Report%202021.pdf" TargetMode="External"/><Relationship Id="rId5" Type="http://schemas.openxmlformats.org/officeDocument/2006/relationships/hyperlink" Target="https://canadacollege.edu/emp/SMCCCD%20External%20Scan%20DRAFT%20for%20EMP%20Task%20Force%2012.01.21.pdf" TargetMode="External"/><Relationship Id="rId4" Type="http://schemas.openxmlformats.org/officeDocument/2006/relationships/hyperlink" Target="https://canadacollege.edu/emp/External%20Scan%20Slides.pptx" TargetMode="Externa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62B7-E7A9-4F29-9403-BE8EE046751E}"/>
              </a:ext>
            </a:extLst>
          </p:cNvPr>
          <p:cNvSpPr>
            <a:spLocks noGrp="1"/>
          </p:cNvSpPr>
          <p:nvPr>
            <p:ph type="ctrTitle"/>
          </p:nvPr>
        </p:nvSpPr>
        <p:spPr/>
        <p:txBody>
          <a:bodyPr/>
          <a:lstStyle/>
          <a:p>
            <a:r>
              <a:rPr lang="en-US" dirty="0"/>
              <a:t>Educational Master Plan</a:t>
            </a:r>
          </a:p>
        </p:txBody>
      </p:sp>
      <p:sp>
        <p:nvSpPr>
          <p:cNvPr id="3" name="Subtitle 2">
            <a:extLst>
              <a:ext uri="{FF2B5EF4-FFF2-40B4-BE49-F238E27FC236}">
                <a16:creationId xmlns:a16="http://schemas.microsoft.com/office/drawing/2014/main" id="{B69BCCF7-D536-403A-849B-51D0C2232DD1}"/>
              </a:ext>
            </a:extLst>
          </p:cNvPr>
          <p:cNvSpPr>
            <a:spLocks noGrp="1"/>
          </p:cNvSpPr>
          <p:nvPr>
            <p:ph type="subTitle" idx="1"/>
          </p:nvPr>
        </p:nvSpPr>
        <p:spPr/>
        <p:txBody>
          <a:bodyPr/>
          <a:lstStyle/>
          <a:p>
            <a:r>
              <a:rPr lang="en-US" dirty="0"/>
              <a:t>Considered for adoption by the </a:t>
            </a:r>
          </a:p>
          <a:p>
            <a:r>
              <a:rPr lang="en-US" dirty="0"/>
              <a:t>Planning &amp; Budgeting Council (PBC)</a:t>
            </a:r>
          </a:p>
          <a:p>
            <a:r>
              <a:rPr lang="en-US" dirty="0"/>
              <a:t>May 18, 2022</a:t>
            </a:r>
          </a:p>
        </p:txBody>
      </p:sp>
      <p:pic>
        <p:nvPicPr>
          <p:cNvPr id="5" name="Picture 4">
            <a:extLst>
              <a:ext uri="{FF2B5EF4-FFF2-40B4-BE49-F238E27FC236}">
                <a16:creationId xmlns:a16="http://schemas.microsoft.com/office/drawing/2014/main" id="{B65EF684-BB0A-4AE1-8B47-C9DDBB689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761" y="767569"/>
            <a:ext cx="2524477" cy="1133633"/>
          </a:xfrm>
          <a:prstGeom prst="rect">
            <a:avLst/>
          </a:prstGeom>
        </p:spPr>
      </p:pic>
      <p:sp>
        <p:nvSpPr>
          <p:cNvPr id="6" name="Frame 5">
            <a:extLst>
              <a:ext uri="{FF2B5EF4-FFF2-40B4-BE49-F238E27FC236}">
                <a16:creationId xmlns:a16="http://schemas.microsoft.com/office/drawing/2014/main" id="{63E8137D-6700-4414-AC60-D93F350A6018}"/>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183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3976090" y="385970"/>
            <a:ext cx="4052497" cy="1325563"/>
          </a:xfrm>
        </p:spPr>
        <p:txBody>
          <a:bodyPr>
            <a:normAutofit/>
          </a:bodyPr>
          <a:lstStyle/>
          <a:p>
            <a:pPr algn="ctr"/>
            <a:r>
              <a:rPr lang="en-US" dirty="0"/>
              <a:t>Values</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1150625" y="1487940"/>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AEB25F-CB16-4256-B15F-1B6D6FBDE07C}"/>
              </a:ext>
            </a:extLst>
          </p:cNvPr>
          <p:cNvSpPr txBox="1"/>
          <p:nvPr/>
        </p:nvSpPr>
        <p:spPr>
          <a:xfrm>
            <a:off x="1630056" y="2273366"/>
            <a:ext cx="3505469" cy="3447098"/>
          </a:xfrm>
          <a:prstGeom prst="rect">
            <a:avLst/>
          </a:prstGeom>
          <a:noFill/>
        </p:spPr>
        <p:txBody>
          <a:bodyPr wrap="square" rtlCol="0">
            <a:spAutoFit/>
          </a:bodyPr>
          <a:lstStyle/>
          <a:p>
            <a:r>
              <a:rPr lang="en-US" sz="2000" b="1" dirty="0">
                <a:solidFill>
                  <a:srgbClr val="006342"/>
                </a:solidFill>
              </a:rPr>
              <a:t>Social Justice and Racial Equity</a:t>
            </a:r>
          </a:p>
          <a:p>
            <a:pPr algn="ctr">
              <a:lnSpc>
                <a:spcPct val="150000"/>
              </a:lnSpc>
            </a:pPr>
            <a:r>
              <a:rPr lang="en-US" b="0" dirty="0">
                <a:effectLst/>
              </a:rPr>
              <a:t>Antiracism</a:t>
            </a:r>
          </a:p>
          <a:p>
            <a:pPr algn="ctr">
              <a:lnSpc>
                <a:spcPct val="150000"/>
              </a:lnSpc>
            </a:pPr>
            <a:r>
              <a:rPr lang="en-US" dirty="0"/>
              <a:t>Equity</a:t>
            </a:r>
          </a:p>
          <a:p>
            <a:pPr algn="ctr">
              <a:lnSpc>
                <a:spcPct val="150000"/>
              </a:lnSpc>
            </a:pPr>
            <a:r>
              <a:rPr lang="en-US" b="0" dirty="0">
                <a:effectLst/>
              </a:rPr>
              <a:t>Inclusion</a:t>
            </a:r>
          </a:p>
          <a:p>
            <a:pPr algn="ctr">
              <a:lnSpc>
                <a:spcPct val="150000"/>
              </a:lnSpc>
            </a:pPr>
            <a:r>
              <a:rPr lang="en-US" dirty="0"/>
              <a:t>Diversity</a:t>
            </a:r>
          </a:p>
          <a:p>
            <a:pPr algn="ctr">
              <a:lnSpc>
                <a:spcPct val="150000"/>
              </a:lnSpc>
            </a:pPr>
            <a:r>
              <a:rPr lang="en-US" b="0" dirty="0">
                <a:effectLst/>
              </a:rPr>
              <a:t>Access</a:t>
            </a:r>
          </a:p>
          <a:p>
            <a:pPr algn="ctr">
              <a:lnSpc>
                <a:spcPct val="150000"/>
              </a:lnSpc>
            </a:pPr>
            <a:r>
              <a:rPr lang="en-US" dirty="0"/>
              <a:t>Liberation</a:t>
            </a:r>
            <a:endParaRPr lang="en-US" b="0" dirty="0">
              <a:effectLst/>
            </a:endParaRPr>
          </a:p>
          <a:p>
            <a:br>
              <a:rPr lang="en-US" dirty="0"/>
            </a:br>
            <a:endParaRPr lang="en-US" dirty="0"/>
          </a:p>
        </p:txBody>
      </p:sp>
      <p:sp>
        <p:nvSpPr>
          <p:cNvPr id="13" name="TextBox 12">
            <a:extLst>
              <a:ext uri="{FF2B5EF4-FFF2-40B4-BE49-F238E27FC236}">
                <a16:creationId xmlns:a16="http://schemas.microsoft.com/office/drawing/2014/main" id="{3BB31E88-5A2F-4AA9-978C-D3FBC763965C}"/>
              </a:ext>
            </a:extLst>
          </p:cNvPr>
          <p:cNvSpPr txBox="1"/>
          <p:nvPr/>
        </p:nvSpPr>
        <p:spPr>
          <a:xfrm>
            <a:off x="7047352" y="1982518"/>
            <a:ext cx="3138637" cy="3737946"/>
          </a:xfrm>
          <a:prstGeom prst="rect">
            <a:avLst/>
          </a:prstGeom>
          <a:noFill/>
        </p:spPr>
        <p:txBody>
          <a:bodyPr wrap="square" rtlCol="0">
            <a:spAutoFit/>
          </a:bodyPr>
          <a:lstStyle/>
          <a:p>
            <a:pPr algn="ctr">
              <a:lnSpc>
                <a:spcPct val="150000"/>
              </a:lnSpc>
            </a:pPr>
            <a:r>
              <a:rPr lang="en-US" sz="2000" b="1" dirty="0">
                <a:solidFill>
                  <a:srgbClr val="006342"/>
                </a:solidFill>
              </a:rPr>
              <a:t>Transforming Lives</a:t>
            </a:r>
          </a:p>
          <a:p>
            <a:pPr algn="ctr">
              <a:lnSpc>
                <a:spcPct val="150000"/>
              </a:lnSpc>
            </a:pPr>
            <a:r>
              <a:rPr lang="en-US" sz="2000" b="1" dirty="0">
                <a:solidFill>
                  <a:srgbClr val="006342"/>
                </a:solidFill>
              </a:rPr>
              <a:t>Community Partnerships</a:t>
            </a:r>
          </a:p>
          <a:p>
            <a:pPr algn="ctr">
              <a:lnSpc>
                <a:spcPct val="150000"/>
              </a:lnSpc>
            </a:pPr>
            <a:r>
              <a:rPr lang="en-US" sz="2000" b="1" dirty="0">
                <a:solidFill>
                  <a:srgbClr val="006342"/>
                </a:solidFill>
              </a:rPr>
              <a:t>Academic Excellence</a:t>
            </a:r>
          </a:p>
          <a:p>
            <a:pPr algn="ctr">
              <a:lnSpc>
                <a:spcPct val="150000"/>
              </a:lnSpc>
            </a:pPr>
            <a:r>
              <a:rPr lang="en-US" sz="2000" b="1" dirty="0">
                <a:solidFill>
                  <a:srgbClr val="006342"/>
                </a:solidFill>
              </a:rPr>
              <a:t>Sustainability</a:t>
            </a:r>
          </a:p>
          <a:p>
            <a:pPr algn="ctr">
              <a:lnSpc>
                <a:spcPct val="150000"/>
              </a:lnSpc>
            </a:pPr>
            <a:r>
              <a:rPr lang="en-US" sz="2000" b="1" dirty="0">
                <a:solidFill>
                  <a:srgbClr val="006342"/>
                </a:solidFill>
              </a:rPr>
              <a:t>Transparency and Authenticity</a:t>
            </a:r>
          </a:p>
          <a:p>
            <a:pPr algn="ctr">
              <a:lnSpc>
                <a:spcPct val="150000"/>
              </a:lnSpc>
            </a:pPr>
            <a:r>
              <a:rPr lang="en-US" sz="2000" b="1" dirty="0">
                <a:solidFill>
                  <a:srgbClr val="006342"/>
                </a:solidFill>
              </a:rPr>
              <a:t>Student Centered</a:t>
            </a:r>
          </a:p>
          <a:p>
            <a:pPr algn="ctr">
              <a:lnSpc>
                <a:spcPct val="150000"/>
              </a:lnSpc>
            </a:pPr>
            <a:r>
              <a:rPr lang="en-US" sz="2000" b="1" dirty="0">
                <a:solidFill>
                  <a:srgbClr val="006342"/>
                </a:solidFill>
              </a:rPr>
              <a:t>Cultural Empathy</a:t>
            </a:r>
          </a:p>
        </p:txBody>
      </p:sp>
      <p:cxnSp>
        <p:nvCxnSpPr>
          <p:cNvPr id="14" name="Straight Connector 13">
            <a:extLst>
              <a:ext uri="{FF2B5EF4-FFF2-40B4-BE49-F238E27FC236}">
                <a16:creationId xmlns:a16="http://schemas.microsoft.com/office/drawing/2014/main" id="{BF23B61F-5EE8-4D8A-9488-DCF738D1AA16}"/>
              </a:ext>
            </a:extLst>
          </p:cNvPr>
          <p:cNvCxnSpPr>
            <a:cxnSpLocks/>
          </p:cNvCxnSpPr>
          <p:nvPr/>
        </p:nvCxnSpPr>
        <p:spPr>
          <a:xfrm flipV="1">
            <a:off x="6002339" y="1935125"/>
            <a:ext cx="0" cy="4134294"/>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81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3976090" y="81753"/>
            <a:ext cx="4052497" cy="1325563"/>
          </a:xfrm>
        </p:spPr>
        <p:txBody>
          <a:bodyPr>
            <a:normAutofit/>
          </a:bodyPr>
          <a:lstStyle/>
          <a:p>
            <a:pPr algn="ctr"/>
            <a:r>
              <a:rPr lang="en-US" dirty="0"/>
              <a:t>Goals</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1630056" y="3429000"/>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AEB25F-CB16-4256-B15F-1B6D6FBDE07C}"/>
              </a:ext>
            </a:extLst>
          </p:cNvPr>
          <p:cNvSpPr txBox="1"/>
          <p:nvPr/>
        </p:nvSpPr>
        <p:spPr>
          <a:xfrm>
            <a:off x="803156" y="1246455"/>
            <a:ext cx="4841081" cy="1908215"/>
          </a:xfrm>
          <a:prstGeom prst="rect">
            <a:avLst/>
          </a:prstGeom>
          <a:noFill/>
        </p:spPr>
        <p:txBody>
          <a:bodyPr wrap="square" rtlCol="0">
            <a:spAutoFit/>
          </a:bodyPr>
          <a:lstStyle/>
          <a:p>
            <a:r>
              <a:rPr lang="en-US" sz="2000" dirty="0">
                <a:solidFill>
                  <a:srgbClr val="006342"/>
                </a:solidFill>
              </a:rPr>
              <a:t>Student Access, Success and Completion</a:t>
            </a:r>
            <a:endParaRPr lang="en-US" sz="2400" b="1" dirty="0">
              <a:solidFill>
                <a:srgbClr val="006342"/>
              </a:solidFill>
              <a:effectLst/>
            </a:endParaRPr>
          </a:p>
          <a:p>
            <a:r>
              <a:rPr lang="en-US" sz="1400" dirty="0"/>
              <a:t>Cañada College ensures student access to relevant and transformative student services and instructional programs that are inclusive, diverse, equitable, and antiracist. As an institution, Cañada contributes to the financial stability of students to empower them to pursue personal, academic, professional, and civic goals. Cañada College continuously assesses processes and removes barriers to student access, success, and completion.</a:t>
            </a:r>
            <a:endParaRPr lang="en-US" dirty="0"/>
          </a:p>
        </p:txBody>
      </p:sp>
      <p:sp>
        <p:nvSpPr>
          <p:cNvPr id="13" name="TextBox 12">
            <a:extLst>
              <a:ext uri="{FF2B5EF4-FFF2-40B4-BE49-F238E27FC236}">
                <a16:creationId xmlns:a16="http://schemas.microsoft.com/office/drawing/2014/main" id="{3BB31E88-5A2F-4AA9-978C-D3FBC763965C}"/>
              </a:ext>
            </a:extLst>
          </p:cNvPr>
          <p:cNvSpPr txBox="1"/>
          <p:nvPr/>
        </p:nvSpPr>
        <p:spPr>
          <a:xfrm>
            <a:off x="6348164" y="1261951"/>
            <a:ext cx="4592736" cy="2523768"/>
          </a:xfrm>
          <a:prstGeom prst="rect">
            <a:avLst/>
          </a:prstGeom>
          <a:noFill/>
        </p:spPr>
        <p:txBody>
          <a:bodyPr wrap="square" rtlCol="0">
            <a:spAutoFit/>
          </a:bodyPr>
          <a:lstStyle/>
          <a:p>
            <a:r>
              <a:rPr lang="en-US" sz="2000" dirty="0">
                <a:solidFill>
                  <a:srgbClr val="006342"/>
                </a:solidFill>
              </a:rPr>
              <a:t>Community Connections</a:t>
            </a:r>
            <a:endParaRPr lang="en-US" sz="2400" b="1" dirty="0">
              <a:solidFill>
                <a:srgbClr val="006342"/>
              </a:solidFill>
              <a:effectLst/>
            </a:endParaRPr>
          </a:p>
          <a:p>
            <a:r>
              <a:rPr lang="en-US" sz="1400" dirty="0"/>
              <a:t>Cañada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endParaRPr lang="en-US" sz="1600" b="0" dirty="0">
              <a:effectLst/>
            </a:endParaRPr>
          </a:p>
          <a:p>
            <a:br>
              <a:rPr lang="en-US" sz="2000" dirty="0"/>
            </a:br>
            <a:endParaRPr lang="en-US" sz="2000" b="1" dirty="0">
              <a:solidFill>
                <a:srgbClr val="006342"/>
              </a:solidFill>
            </a:endParaRPr>
          </a:p>
        </p:txBody>
      </p:sp>
      <p:cxnSp>
        <p:nvCxnSpPr>
          <p:cNvPr id="14" name="Straight Connector 13">
            <a:extLst>
              <a:ext uri="{FF2B5EF4-FFF2-40B4-BE49-F238E27FC236}">
                <a16:creationId xmlns:a16="http://schemas.microsoft.com/office/drawing/2014/main" id="{BF23B61F-5EE8-4D8A-9488-DCF738D1AA16}"/>
              </a:ext>
            </a:extLst>
          </p:cNvPr>
          <p:cNvCxnSpPr>
            <a:cxnSpLocks/>
          </p:cNvCxnSpPr>
          <p:nvPr/>
        </p:nvCxnSpPr>
        <p:spPr>
          <a:xfrm flipV="1">
            <a:off x="6002339" y="1935125"/>
            <a:ext cx="0" cy="4134294"/>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87C119-D518-4565-A53F-C27028F72BC7}"/>
              </a:ext>
            </a:extLst>
          </p:cNvPr>
          <p:cNvSpPr txBox="1"/>
          <p:nvPr/>
        </p:nvSpPr>
        <p:spPr>
          <a:xfrm>
            <a:off x="815428" y="3703330"/>
            <a:ext cx="4841087" cy="2708434"/>
          </a:xfrm>
          <a:prstGeom prst="rect">
            <a:avLst/>
          </a:prstGeom>
          <a:noFill/>
        </p:spPr>
        <p:txBody>
          <a:bodyPr wrap="square" rtlCol="0">
            <a:spAutoFit/>
          </a:bodyPr>
          <a:lstStyle/>
          <a:p>
            <a:r>
              <a:rPr lang="en-US" sz="2000" dirty="0">
                <a:solidFill>
                  <a:srgbClr val="006342"/>
                </a:solidFill>
              </a:rPr>
              <a:t>Equity-Minded and Antiracist College Culture</a:t>
            </a:r>
            <a:endParaRPr lang="en-US" sz="2400" b="1" dirty="0">
              <a:solidFill>
                <a:srgbClr val="006342"/>
              </a:solidFill>
              <a:effectLst/>
            </a:endParaRPr>
          </a:p>
          <a:p>
            <a:r>
              <a:rPr lang="en-US" sz="1400" dirty="0"/>
              <a:t>Cañada College transforms its culture to be equity-minded and antiracist. Our teaching, learning, and services create a sense of belonging among all community members so they are able to recognize that their unique selves are valued, express themselves fully, and thrive. Our educational practices reflect the fundamental importance of individualized learning experiences, the shared building of knowledge, and promoting social justice at Cañada College.</a:t>
            </a:r>
            <a:endParaRPr lang="en-US" sz="1600" b="0" dirty="0">
              <a:effectLst/>
            </a:endParaRPr>
          </a:p>
          <a:p>
            <a:br>
              <a:rPr lang="en-US" sz="2000" dirty="0"/>
            </a:br>
            <a:endParaRPr lang="en-US" dirty="0"/>
          </a:p>
        </p:txBody>
      </p:sp>
      <p:sp>
        <p:nvSpPr>
          <p:cNvPr id="9" name="TextBox 8">
            <a:extLst>
              <a:ext uri="{FF2B5EF4-FFF2-40B4-BE49-F238E27FC236}">
                <a16:creationId xmlns:a16="http://schemas.microsoft.com/office/drawing/2014/main" id="{AFE09759-D430-47C5-9E6C-405A3F170A54}"/>
              </a:ext>
            </a:extLst>
          </p:cNvPr>
          <p:cNvSpPr txBox="1"/>
          <p:nvPr/>
        </p:nvSpPr>
        <p:spPr>
          <a:xfrm>
            <a:off x="6531665" y="3707401"/>
            <a:ext cx="4592736" cy="3016210"/>
          </a:xfrm>
          <a:prstGeom prst="rect">
            <a:avLst/>
          </a:prstGeom>
          <a:noFill/>
        </p:spPr>
        <p:txBody>
          <a:bodyPr wrap="square" rtlCol="0">
            <a:spAutoFit/>
          </a:bodyPr>
          <a:lstStyle/>
          <a:p>
            <a:r>
              <a:rPr lang="en-US" sz="2000" dirty="0">
                <a:solidFill>
                  <a:srgbClr val="006342"/>
                </a:solidFill>
              </a:rPr>
              <a:t>Accessible Infrastructure and Innovation</a:t>
            </a:r>
            <a:endParaRPr lang="en-US" sz="2400" b="1" dirty="0">
              <a:solidFill>
                <a:srgbClr val="006342"/>
              </a:solidFill>
              <a:effectLst/>
            </a:endParaRPr>
          </a:p>
          <a:p>
            <a:r>
              <a:rPr lang="en-US" sz="1400" dirty="0"/>
              <a:t>College financial resources are well managed in support of the College’s values and to provide accessible physical and virtual spaces that promote continuous innovation and excellence in teaching and learning.  Cañada’s investments in physical, technological and transportation infrastructure create sustainable, equitable access to the College and support equitable educational outcomes across the diverse members of the community we serve.</a:t>
            </a:r>
            <a:endParaRPr lang="en-US" sz="1600" b="0" dirty="0">
              <a:effectLst/>
            </a:endParaRPr>
          </a:p>
          <a:p>
            <a:br>
              <a:rPr lang="en-US" sz="1600" dirty="0"/>
            </a:br>
            <a:br>
              <a:rPr lang="en-US" sz="2000" dirty="0"/>
            </a:br>
            <a:endParaRPr lang="en-US" sz="2000" b="1" dirty="0">
              <a:solidFill>
                <a:srgbClr val="006342"/>
              </a:solidFill>
            </a:endParaRPr>
          </a:p>
        </p:txBody>
      </p:sp>
    </p:spTree>
    <p:extLst>
      <p:ext uri="{BB962C8B-B14F-4D97-AF65-F5344CB8AC3E}">
        <p14:creationId xmlns:p14="http://schemas.microsoft.com/office/powerpoint/2010/main" val="118603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2174695" y="327336"/>
            <a:ext cx="7842606" cy="1325563"/>
          </a:xfrm>
        </p:spPr>
        <p:txBody>
          <a:bodyPr>
            <a:normAutofit/>
          </a:bodyPr>
          <a:lstStyle/>
          <a:p>
            <a:pPr algn="ctr"/>
            <a:r>
              <a:rPr lang="en-US" dirty="0"/>
              <a:t>Strategy Topics Across the 4 Goals</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1150625" y="1487940"/>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AEB25F-CB16-4256-B15F-1B6D6FBDE07C}"/>
              </a:ext>
            </a:extLst>
          </p:cNvPr>
          <p:cNvSpPr txBox="1"/>
          <p:nvPr/>
        </p:nvSpPr>
        <p:spPr>
          <a:xfrm>
            <a:off x="600139" y="1701493"/>
            <a:ext cx="4953888" cy="4770537"/>
          </a:xfrm>
          <a:prstGeom prst="rect">
            <a:avLst/>
          </a:prstGeom>
          <a:noFill/>
        </p:spPr>
        <p:txBody>
          <a:bodyPr wrap="square" rtlCol="0">
            <a:spAutoFit/>
          </a:bodyPr>
          <a:lstStyle/>
          <a:p>
            <a:pPr marL="285750" indent="-285750">
              <a:buFont typeface="Wingdings" panose="05000000000000000000" pitchFamily="2" charset="2"/>
              <a:buChar char="q"/>
            </a:pPr>
            <a:r>
              <a:rPr lang="en-US" b="1" dirty="0">
                <a:solidFill>
                  <a:srgbClr val="006342"/>
                </a:solidFill>
              </a:rPr>
              <a:t>Make registration easier</a:t>
            </a:r>
          </a:p>
          <a:p>
            <a:pPr marL="285750" indent="-285750">
              <a:buFont typeface="Wingdings" panose="05000000000000000000" pitchFamily="2" charset="2"/>
              <a:buChar char="q"/>
            </a:pPr>
            <a:r>
              <a:rPr lang="en-US" b="1" dirty="0">
                <a:solidFill>
                  <a:srgbClr val="006342"/>
                </a:solidFill>
                <a:effectLst/>
              </a:rPr>
              <a:t>Connect students to the academic program(s) and classes they need</a:t>
            </a:r>
            <a:endParaRPr lang="en-US" sz="1600" b="0" dirty="0">
              <a:effectLst/>
            </a:endParaRPr>
          </a:p>
          <a:p>
            <a:pPr marL="285750" indent="-285750">
              <a:buFont typeface="Wingdings" panose="05000000000000000000" pitchFamily="2" charset="2"/>
              <a:buChar char="q"/>
            </a:pPr>
            <a:r>
              <a:rPr lang="en-US" b="1" dirty="0">
                <a:solidFill>
                  <a:srgbClr val="006342"/>
                </a:solidFill>
              </a:rPr>
              <a:t>Ensure students (particularly part-time students) experience a sense of belonging and connection to the College that helps them persist and complete</a:t>
            </a:r>
          </a:p>
          <a:p>
            <a:pPr marL="285750" indent="-285750">
              <a:buFont typeface="Wingdings" panose="05000000000000000000" pitchFamily="2" charset="2"/>
              <a:buChar char="q"/>
            </a:pPr>
            <a:r>
              <a:rPr lang="en-US" b="1" dirty="0">
                <a:solidFill>
                  <a:srgbClr val="006342"/>
                </a:solidFill>
              </a:rPr>
              <a:t>Improve the financial stability of students</a:t>
            </a:r>
          </a:p>
          <a:p>
            <a:pPr marL="285750" indent="-285750">
              <a:buFont typeface="Wingdings" panose="05000000000000000000" pitchFamily="2" charset="2"/>
              <a:buChar char="q"/>
            </a:pPr>
            <a:r>
              <a:rPr lang="en-US" b="1" dirty="0">
                <a:solidFill>
                  <a:srgbClr val="006342"/>
                </a:solidFill>
              </a:rPr>
              <a:t>Support innovative teaching that creates more equitable and antiracist learning environments</a:t>
            </a:r>
          </a:p>
          <a:p>
            <a:pPr marL="285750" indent="-285750">
              <a:buFont typeface="Wingdings" panose="05000000000000000000" pitchFamily="2" charset="2"/>
              <a:buChar char="q"/>
            </a:pPr>
            <a:r>
              <a:rPr lang="en-US" b="1" dirty="0">
                <a:solidFill>
                  <a:srgbClr val="006342"/>
                </a:solidFill>
              </a:rPr>
              <a:t>Create and sustain an inclusive, antiracist, and equity-minded campus culture</a:t>
            </a:r>
          </a:p>
          <a:p>
            <a:pPr marL="285750" indent="-285750">
              <a:buFont typeface="Wingdings" panose="05000000000000000000" pitchFamily="2" charset="2"/>
              <a:buChar char="q"/>
            </a:pPr>
            <a:r>
              <a:rPr lang="en-US" b="1" dirty="0">
                <a:solidFill>
                  <a:srgbClr val="006342"/>
                </a:solidFill>
              </a:rPr>
              <a:t>Strengthen the college culture of continuous assessment and improvement in order to ensure all programs effectively serve students and close equity gaps</a:t>
            </a:r>
            <a:br>
              <a:rPr lang="en-US" sz="1600" dirty="0"/>
            </a:br>
            <a:endParaRPr lang="en-US" sz="1600" dirty="0"/>
          </a:p>
        </p:txBody>
      </p:sp>
      <p:cxnSp>
        <p:nvCxnSpPr>
          <p:cNvPr id="14" name="Straight Connector 13">
            <a:extLst>
              <a:ext uri="{FF2B5EF4-FFF2-40B4-BE49-F238E27FC236}">
                <a16:creationId xmlns:a16="http://schemas.microsoft.com/office/drawing/2014/main" id="{BF23B61F-5EE8-4D8A-9488-DCF738D1AA16}"/>
              </a:ext>
            </a:extLst>
          </p:cNvPr>
          <p:cNvCxnSpPr>
            <a:cxnSpLocks/>
          </p:cNvCxnSpPr>
          <p:nvPr/>
        </p:nvCxnSpPr>
        <p:spPr>
          <a:xfrm flipV="1">
            <a:off x="6002339" y="1935125"/>
            <a:ext cx="0" cy="4134294"/>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83AC7A-2DE7-46B1-9457-9E98548B776A}"/>
              </a:ext>
            </a:extLst>
          </p:cNvPr>
          <p:cNvSpPr txBox="1"/>
          <p:nvPr/>
        </p:nvSpPr>
        <p:spPr>
          <a:xfrm>
            <a:off x="6419760" y="1817858"/>
            <a:ext cx="4953888" cy="3631763"/>
          </a:xfrm>
          <a:prstGeom prst="rect">
            <a:avLst/>
          </a:prstGeom>
          <a:noFill/>
        </p:spPr>
        <p:txBody>
          <a:bodyPr wrap="square" rtlCol="0">
            <a:spAutoFit/>
          </a:bodyPr>
          <a:lstStyle/>
          <a:p>
            <a:pPr marL="285750" indent="-285750">
              <a:buFont typeface="Wingdings" panose="05000000000000000000" pitchFamily="2" charset="2"/>
              <a:buChar char="q"/>
            </a:pPr>
            <a:r>
              <a:rPr lang="en-US" b="1" dirty="0">
                <a:solidFill>
                  <a:srgbClr val="006342"/>
                </a:solidFill>
              </a:rPr>
              <a:t>Better share what Cañada offers</a:t>
            </a:r>
          </a:p>
          <a:p>
            <a:pPr marL="285750" indent="-285750">
              <a:buFont typeface="Wingdings" panose="05000000000000000000" pitchFamily="2" charset="2"/>
              <a:buChar char="q"/>
            </a:pPr>
            <a:r>
              <a:rPr lang="en-US" b="1" dirty="0">
                <a:solidFill>
                  <a:srgbClr val="006342"/>
                </a:solidFill>
              </a:rPr>
              <a:t>Be the best college choice for local high school students</a:t>
            </a:r>
          </a:p>
          <a:p>
            <a:pPr marL="285750" indent="-285750">
              <a:buFont typeface="Wingdings" panose="05000000000000000000" pitchFamily="2" charset="2"/>
              <a:buChar char="q"/>
            </a:pPr>
            <a:r>
              <a:rPr lang="en-US" b="1" dirty="0">
                <a:solidFill>
                  <a:srgbClr val="006342"/>
                </a:solidFill>
              </a:rPr>
              <a:t>Strengthen K-16 pathways and transfer</a:t>
            </a:r>
          </a:p>
          <a:p>
            <a:pPr marL="285750" indent="-285750">
              <a:buFont typeface="Wingdings" panose="05000000000000000000" pitchFamily="2" charset="2"/>
              <a:buChar char="q"/>
            </a:pPr>
            <a:r>
              <a:rPr lang="en-US" b="1" dirty="0">
                <a:solidFill>
                  <a:srgbClr val="006342"/>
                </a:solidFill>
              </a:rPr>
              <a:t>Help students explore and find employment in fields of their choice</a:t>
            </a:r>
          </a:p>
          <a:p>
            <a:pPr marL="285750" indent="-285750">
              <a:buFont typeface="Wingdings" panose="05000000000000000000" pitchFamily="2" charset="2"/>
              <a:buChar char="q"/>
            </a:pPr>
            <a:r>
              <a:rPr lang="en-US" b="1" dirty="0">
                <a:solidFill>
                  <a:srgbClr val="006342"/>
                </a:solidFill>
              </a:rPr>
              <a:t>Help meet the basic needs of Cañada students and other community members</a:t>
            </a:r>
          </a:p>
          <a:p>
            <a:pPr marL="285750" indent="-285750">
              <a:buFont typeface="Wingdings" panose="05000000000000000000" pitchFamily="2" charset="2"/>
              <a:buChar char="q"/>
            </a:pPr>
            <a:r>
              <a:rPr lang="en-US" b="1" dirty="0">
                <a:solidFill>
                  <a:srgbClr val="006342"/>
                </a:solidFill>
              </a:rPr>
              <a:t>Ensure the physical campus is accessible</a:t>
            </a:r>
          </a:p>
          <a:p>
            <a:pPr marL="285750" indent="-285750">
              <a:buFont typeface="Wingdings" panose="05000000000000000000" pitchFamily="2" charset="2"/>
              <a:buChar char="q"/>
            </a:pPr>
            <a:r>
              <a:rPr lang="en-US" b="1" dirty="0">
                <a:solidFill>
                  <a:srgbClr val="006342"/>
                </a:solidFill>
              </a:rPr>
              <a:t>Provide adequate access to technology </a:t>
            </a:r>
          </a:p>
          <a:p>
            <a:pPr marL="285750" indent="-285750">
              <a:buFont typeface="Wingdings" panose="05000000000000000000" pitchFamily="2" charset="2"/>
              <a:buChar char="q"/>
            </a:pPr>
            <a:r>
              <a:rPr lang="en-US" b="1" dirty="0">
                <a:solidFill>
                  <a:srgbClr val="006342"/>
                </a:solidFill>
              </a:rPr>
              <a:t>Manage resources effectively</a:t>
            </a:r>
          </a:p>
          <a:p>
            <a:br>
              <a:rPr lang="en-US" sz="1600" dirty="0"/>
            </a:br>
            <a:endParaRPr lang="en-US" sz="1600" dirty="0"/>
          </a:p>
        </p:txBody>
      </p:sp>
    </p:spTree>
    <p:extLst>
      <p:ext uri="{BB962C8B-B14F-4D97-AF65-F5344CB8AC3E}">
        <p14:creationId xmlns:p14="http://schemas.microsoft.com/office/powerpoint/2010/main" val="400282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738363" y="326531"/>
            <a:ext cx="7428448" cy="1325563"/>
          </a:xfrm>
        </p:spPr>
        <p:txBody>
          <a:bodyPr>
            <a:normAutofit/>
          </a:bodyPr>
          <a:lstStyle/>
          <a:p>
            <a:pPr algn="ctr"/>
            <a:r>
              <a:rPr lang="en-US" dirty="0"/>
              <a:t>Data Inventory and Final Draft</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1150625" y="1487940"/>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83AC7A-2DE7-46B1-9457-9E98548B776A}"/>
              </a:ext>
            </a:extLst>
          </p:cNvPr>
          <p:cNvSpPr txBox="1"/>
          <p:nvPr/>
        </p:nvSpPr>
        <p:spPr>
          <a:xfrm>
            <a:off x="1150625" y="1953740"/>
            <a:ext cx="10390315" cy="5139869"/>
          </a:xfrm>
          <a:prstGeom prst="rect">
            <a:avLst/>
          </a:prstGeom>
          <a:noFill/>
        </p:spPr>
        <p:txBody>
          <a:bodyPr wrap="square" rtlCol="0">
            <a:spAutoFit/>
          </a:bodyPr>
          <a:lstStyle/>
          <a:p>
            <a:r>
              <a:rPr lang="en-US" sz="2000" dirty="0">
                <a:hlinkClick r:id="rId2"/>
              </a:rPr>
              <a:t>Cañada College Internal Scan Summary</a:t>
            </a:r>
            <a:endParaRPr lang="en-US" sz="2000" dirty="0"/>
          </a:p>
          <a:p>
            <a:r>
              <a:rPr lang="en-US" sz="2000" dirty="0">
                <a:hlinkClick r:id="rId3"/>
              </a:rPr>
              <a:t>Cañada College Internal Scan Data Slides</a:t>
            </a:r>
            <a:endParaRPr lang="en-US" sz="2000" dirty="0"/>
          </a:p>
          <a:p>
            <a:r>
              <a:rPr lang="en-US" sz="2000" dirty="0">
                <a:hlinkClick r:id="rId4"/>
              </a:rPr>
              <a:t>Community Perceptions Questionnaire Results and External Scan Slides</a:t>
            </a:r>
            <a:endParaRPr lang="en-US" sz="2000" dirty="0"/>
          </a:p>
          <a:p>
            <a:r>
              <a:rPr lang="en-US" sz="2000" dirty="0">
                <a:hlinkClick r:id="rId5"/>
              </a:rPr>
              <a:t>San Mateo County Community College District External Scan</a:t>
            </a:r>
            <a:endParaRPr lang="en-US" sz="2000" dirty="0"/>
          </a:p>
          <a:p>
            <a:r>
              <a:rPr lang="en-US" sz="2000" dirty="0"/>
              <a:t>Cañada College </a:t>
            </a:r>
            <a:r>
              <a:rPr lang="en-US" sz="2000" dirty="0">
                <a:hlinkClick r:id="rId6"/>
              </a:rPr>
              <a:t>Internal Equity Scan Report</a:t>
            </a:r>
            <a:r>
              <a:rPr lang="en-US" sz="2000" dirty="0"/>
              <a:t> by Áse Power Consult</a:t>
            </a:r>
          </a:p>
          <a:p>
            <a:endParaRPr lang="en-US" sz="2000" dirty="0"/>
          </a:p>
          <a:p>
            <a:r>
              <a:rPr lang="en-US" sz="2000" dirty="0"/>
              <a:t>And many others… </a:t>
            </a:r>
            <a:r>
              <a:rPr lang="en-US" sz="2000" dirty="0">
                <a:hlinkClick r:id="rId7"/>
              </a:rPr>
              <a:t>https://canadacollege.edu/emp/emp-data.php</a:t>
            </a:r>
            <a:endParaRPr lang="en-US" sz="2000" dirty="0"/>
          </a:p>
          <a:p>
            <a:endParaRPr lang="en-US" sz="2000" dirty="0"/>
          </a:p>
          <a:p>
            <a:pPr algn="ctr"/>
            <a:endParaRPr lang="en-US" sz="2000" dirty="0"/>
          </a:p>
          <a:p>
            <a:endParaRPr lang="en-US" sz="2000" dirty="0"/>
          </a:p>
          <a:p>
            <a:pPr algn="ctr"/>
            <a:endParaRPr lang="en-US" sz="2400" dirty="0">
              <a:hlinkClick r:id="rId8"/>
            </a:endParaRPr>
          </a:p>
          <a:p>
            <a:pPr algn="ctr"/>
            <a:r>
              <a:rPr lang="en-US" sz="2400" dirty="0">
                <a:hlinkClick r:id="rId8"/>
              </a:rPr>
              <a:t>Final Draft of the Educational Mater Plan for 2022-27 for adoption by the </a:t>
            </a:r>
          </a:p>
          <a:p>
            <a:pPr algn="ctr"/>
            <a:r>
              <a:rPr lang="en-US" sz="2400" dirty="0">
                <a:hlinkClick r:id="rId8"/>
              </a:rPr>
              <a:t>Planning &amp; Budgeting Council on May 18, 2022</a:t>
            </a:r>
            <a:endParaRPr lang="en-US" sz="2400" dirty="0"/>
          </a:p>
          <a:p>
            <a:endParaRPr lang="en-US" sz="2000" dirty="0"/>
          </a:p>
          <a:p>
            <a:br>
              <a:rPr lang="en-US" dirty="0"/>
            </a:br>
            <a:endParaRPr lang="en-US" dirty="0"/>
          </a:p>
        </p:txBody>
      </p:sp>
      <p:pic>
        <p:nvPicPr>
          <p:cNvPr id="3076" name="Picture 4" descr="Image result for clip art green vine">
            <a:extLst>
              <a:ext uri="{FF2B5EF4-FFF2-40B4-BE49-F238E27FC236}">
                <a16:creationId xmlns:a16="http://schemas.microsoft.com/office/drawing/2014/main" id="{1D03769E-0612-4740-AF6A-376926240C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8589" y="4342249"/>
            <a:ext cx="3274386" cy="86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4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A6A1-2393-4852-942B-A55D8B932865}"/>
              </a:ext>
            </a:extLst>
          </p:cNvPr>
          <p:cNvSpPr>
            <a:spLocks noGrp="1"/>
          </p:cNvSpPr>
          <p:nvPr>
            <p:ph type="title"/>
          </p:nvPr>
        </p:nvSpPr>
        <p:spPr>
          <a:xfrm>
            <a:off x="838200" y="3150856"/>
            <a:ext cx="10515600" cy="1325563"/>
          </a:xfrm>
        </p:spPr>
        <p:txBody>
          <a:bodyPr/>
          <a:lstStyle/>
          <a:p>
            <a:pPr algn="ctr"/>
            <a:r>
              <a:rPr lang="en-US" dirty="0">
                <a:solidFill>
                  <a:srgbClr val="006342"/>
                </a:solidFill>
                <a:latin typeface="Edwardian Script ITC" panose="030303020407070D0804" pitchFamily="66" charset="0"/>
              </a:rPr>
              <a:t>Thank you</a:t>
            </a:r>
          </a:p>
        </p:txBody>
      </p:sp>
    </p:spTree>
    <p:extLst>
      <p:ext uri="{BB962C8B-B14F-4D97-AF65-F5344CB8AC3E}">
        <p14:creationId xmlns:p14="http://schemas.microsoft.com/office/powerpoint/2010/main" val="336905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Cañada College Directory | Office of the President | Cañada College">
            <a:extLst>
              <a:ext uri="{FF2B5EF4-FFF2-40B4-BE49-F238E27FC236}">
                <a16:creationId xmlns:a16="http://schemas.microsoft.com/office/drawing/2014/main" id="{731C9C6F-E20D-4777-A5C1-FA46296CB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102" y="4237332"/>
            <a:ext cx="1783726" cy="178372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eet the Team | Business | Cañada College">
            <a:extLst>
              <a:ext uri="{FF2B5EF4-FFF2-40B4-BE49-F238E27FC236}">
                <a16:creationId xmlns:a16="http://schemas.microsoft.com/office/drawing/2014/main" id="{A76977EA-55C0-48D2-92AC-8DCC3FF7B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537" y="4589767"/>
            <a:ext cx="1698499" cy="16984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umbnail for Eck, David">
            <a:extLst>
              <a:ext uri="{FF2B5EF4-FFF2-40B4-BE49-F238E27FC236}">
                <a16:creationId xmlns:a16="http://schemas.microsoft.com/office/drawing/2014/main" id="{2D0A9864-BD85-4917-A143-91E7BF3DAB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021" y="4235969"/>
            <a:ext cx="1709184" cy="1709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umbnail for Hughes, Allison">
            <a:extLst>
              <a:ext uri="{FF2B5EF4-FFF2-40B4-BE49-F238E27FC236}">
                <a16:creationId xmlns:a16="http://schemas.microsoft.com/office/drawing/2014/main" id="{9096998E-53F9-4D64-8094-800362BEC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22" y="3525642"/>
            <a:ext cx="1794242" cy="17942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umbnail for Garcia, Nimsi">
            <a:extLst>
              <a:ext uri="{FF2B5EF4-FFF2-40B4-BE49-F238E27FC236}">
                <a16:creationId xmlns:a16="http://schemas.microsoft.com/office/drawing/2014/main" id="{8F74689D-CDB0-4AA3-9B61-F4DA1C5FDF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985" y="4491841"/>
            <a:ext cx="1794242" cy="17942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canadacollege.edu/studentlife/images/brittney_headshot.jpg">
            <a:extLst>
              <a:ext uri="{FF2B5EF4-FFF2-40B4-BE49-F238E27FC236}">
                <a16:creationId xmlns:a16="http://schemas.microsoft.com/office/drawing/2014/main" id="{1771FBFD-7402-4007-A790-2B0D5184F8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492"/>
          <a:stretch/>
        </p:blipFill>
        <p:spPr bwMode="auto">
          <a:xfrm>
            <a:off x="7809476" y="1159637"/>
            <a:ext cx="1989913" cy="171449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humbnail for Lacefield, Hyla">
            <a:extLst>
              <a:ext uri="{FF2B5EF4-FFF2-40B4-BE49-F238E27FC236}">
                <a16:creationId xmlns:a16="http://schemas.microsoft.com/office/drawing/2014/main" id="{C8A4EFD1-B236-4F83-A81A-C197020691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634" y="1418983"/>
            <a:ext cx="1737846" cy="1737846"/>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id="{51C86ABD-49DB-4E14-9674-40D146B26588}"/>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6" name="Picture 8" descr="Thumbnail for Aguirre, Alicia Carmen">
            <a:extLst>
              <a:ext uri="{FF2B5EF4-FFF2-40B4-BE49-F238E27FC236}">
                <a16:creationId xmlns:a16="http://schemas.microsoft.com/office/drawing/2014/main" id="{B60F8B18-0390-4A91-B85C-171F899DA1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1971" y="63569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directory.smccd.edu/static/profile/harriseddy.jpg">
            <a:extLst>
              <a:ext uri="{FF2B5EF4-FFF2-40B4-BE49-F238E27FC236}">
                <a16:creationId xmlns:a16="http://schemas.microsoft.com/office/drawing/2014/main" id="{34BDAD5B-BDE6-48A2-9E49-9B2F4F3B23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6565" y="569761"/>
            <a:ext cx="1759112" cy="17591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umbnail for French, Jenna">
            <a:extLst>
              <a:ext uri="{FF2B5EF4-FFF2-40B4-BE49-F238E27FC236}">
                <a16:creationId xmlns:a16="http://schemas.microsoft.com/office/drawing/2014/main" id="{1A42A439-CB64-4213-AFF4-9CFF9B9F2E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675" y="1741916"/>
            <a:ext cx="1784996" cy="1784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06A724-AFFB-4C47-991C-C3F3D4372B20}"/>
              </a:ext>
            </a:extLst>
          </p:cNvPr>
          <p:cNvSpPr txBox="1"/>
          <p:nvPr/>
        </p:nvSpPr>
        <p:spPr>
          <a:xfrm>
            <a:off x="7866798" y="2864493"/>
            <a:ext cx="1886414" cy="461665"/>
          </a:xfrm>
          <a:prstGeom prst="rect">
            <a:avLst/>
          </a:prstGeom>
          <a:noFill/>
        </p:spPr>
        <p:txBody>
          <a:bodyPr wrap="none" rtlCol="0">
            <a:spAutoFit/>
          </a:bodyPr>
          <a:lstStyle/>
          <a:p>
            <a:r>
              <a:rPr lang="en-US" sz="1200" i="1" dirty="0"/>
              <a:t>Brittney </a:t>
            </a:r>
            <a:r>
              <a:rPr lang="en-US" sz="1200" i="1" dirty="0" err="1"/>
              <a:t>Samora</a:t>
            </a:r>
            <a:r>
              <a:rPr lang="en-US" sz="1200" i="1" dirty="0"/>
              <a:t> Delgadillo </a:t>
            </a:r>
          </a:p>
          <a:p>
            <a:r>
              <a:rPr lang="en-US" sz="1200" i="1" dirty="0"/>
              <a:t>(Student)</a:t>
            </a:r>
          </a:p>
        </p:txBody>
      </p:sp>
      <p:sp>
        <p:nvSpPr>
          <p:cNvPr id="8" name="TextBox 7">
            <a:extLst>
              <a:ext uri="{FF2B5EF4-FFF2-40B4-BE49-F238E27FC236}">
                <a16:creationId xmlns:a16="http://schemas.microsoft.com/office/drawing/2014/main" id="{1B0F616B-7906-44B2-B74E-8B936D5D3117}"/>
              </a:ext>
            </a:extLst>
          </p:cNvPr>
          <p:cNvSpPr txBox="1"/>
          <p:nvPr/>
        </p:nvSpPr>
        <p:spPr>
          <a:xfrm>
            <a:off x="3336473" y="3236383"/>
            <a:ext cx="1488164" cy="276999"/>
          </a:xfrm>
          <a:prstGeom prst="rect">
            <a:avLst/>
          </a:prstGeom>
          <a:noFill/>
        </p:spPr>
        <p:txBody>
          <a:bodyPr wrap="none" rtlCol="0">
            <a:spAutoFit/>
          </a:bodyPr>
          <a:lstStyle/>
          <a:p>
            <a:r>
              <a:rPr lang="en-US" sz="1200" i="1" dirty="0"/>
              <a:t>Mira Rubio (Student)</a:t>
            </a:r>
            <a:endParaRPr lang="en-US" i="1" dirty="0"/>
          </a:p>
        </p:txBody>
      </p:sp>
      <p:pic>
        <p:nvPicPr>
          <p:cNvPr id="2070" name="Picture 22" descr="Weekly Update 9-25-20 Dear Campus Community, Transition – Interim Dean of  Enrollment Services &amp; Support Programs Cañada C">
            <a:extLst>
              <a:ext uri="{FF2B5EF4-FFF2-40B4-BE49-F238E27FC236}">
                <a16:creationId xmlns:a16="http://schemas.microsoft.com/office/drawing/2014/main" id="{57BFDEDA-AF9F-4E16-A9C0-DE96C03D6A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02215" y="2323898"/>
            <a:ext cx="1534250" cy="17378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humbnail for Engel, Karen">
            <a:extLst>
              <a:ext uri="{FF2B5EF4-FFF2-40B4-BE49-F238E27FC236}">
                <a16:creationId xmlns:a16="http://schemas.microsoft.com/office/drawing/2014/main" id="{D954E7F1-73B0-4B15-947C-1F34B396507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2943" b="13184"/>
          <a:stretch/>
        </p:blipFill>
        <p:spPr bwMode="auto">
          <a:xfrm>
            <a:off x="10472745" y="4985108"/>
            <a:ext cx="171925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2" name="id-0A728FC4-FDAE-49A6-A161-8402361E4DBE" descr="Image.jpeg">
            <a:extLst>
              <a:ext uri="{FF2B5EF4-FFF2-40B4-BE49-F238E27FC236}">
                <a16:creationId xmlns:a16="http://schemas.microsoft.com/office/drawing/2014/main" id="{5482390C-8B0E-4A99-90CA-A711877A419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0521"/>
          <a:stretch/>
        </p:blipFill>
        <p:spPr bwMode="auto">
          <a:xfrm>
            <a:off x="9042959" y="4007638"/>
            <a:ext cx="169849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https://canadacollege.edu/studentlife/images/mira_2021.jpg">
            <a:extLst>
              <a:ext uri="{FF2B5EF4-FFF2-40B4-BE49-F238E27FC236}">
                <a16:creationId xmlns:a16="http://schemas.microsoft.com/office/drawing/2014/main" id="{26374712-49AC-4B09-B1CF-C05B4256C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3854" y="1468095"/>
            <a:ext cx="1568595" cy="177112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A7D8D52-A9B0-4E0F-97B9-C8405B5E66AA}"/>
              </a:ext>
            </a:extLst>
          </p:cNvPr>
          <p:cNvSpPr txBox="1"/>
          <p:nvPr/>
        </p:nvSpPr>
        <p:spPr>
          <a:xfrm>
            <a:off x="6275776" y="534057"/>
            <a:ext cx="1317575" cy="461665"/>
          </a:xfrm>
          <a:prstGeom prst="rect">
            <a:avLst/>
          </a:prstGeom>
          <a:noFill/>
        </p:spPr>
        <p:txBody>
          <a:bodyPr wrap="square" rtlCol="0">
            <a:spAutoFit/>
          </a:bodyPr>
          <a:lstStyle/>
          <a:p>
            <a:r>
              <a:rPr lang="en-US" sz="1200" i="1" dirty="0"/>
              <a:t>Coach Eddy Harris (KAD)</a:t>
            </a:r>
            <a:endParaRPr lang="en-US" i="1" dirty="0"/>
          </a:p>
        </p:txBody>
      </p:sp>
      <p:sp>
        <p:nvSpPr>
          <p:cNvPr id="26" name="TextBox 25">
            <a:extLst>
              <a:ext uri="{FF2B5EF4-FFF2-40B4-BE49-F238E27FC236}">
                <a16:creationId xmlns:a16="http://schemas.microsoft.com/office/drawing/2014/main" id="{7AC1EE96-1C06-477D-A3BB-3B34DA8D0E3E}"/>
              </a:ext>
            </a:extLst>
          </p:cNvPr>
          <p:cNvSpPr txBox="1"/>
          <p:nvPr/>
        </p:nvSpPr>
        <p:spPr>
          <a:xfrm>
            <a:off x="6305677" y="3170227"/>
            <a:ext cx="1446743" cy="276999"/>
          </a:xfrm>
          <a:prstGeom prst="rect">
            <a:avLst/>
          </a:prstGeom>
          <a:noFill/>
        </p:spPr>
        <p:txBody>
          <a:bodyPr wrap="none" rtlCol="0">
            <a:spAutoFit/>
          </a:bodyPr>
          <a:lstStyle/>
          <a:p>
            <a:r>
              <a:rPr lang="en-US" sz="1200" i="1" dirty="0"/>
              <a:t>Hyla Lacefield, Dean</a:t>
            </a:r>
            <a:endParaRPr lang="en-US" i="1" dirty="0"/>
          </a:p>
        </p:txBody>
      </p:sp>
      <p:sp>
        <p:nvSpPr>
          <p:cNvPr id="27" name="TextBox 26">
            <a:extLst>
              <a:ext uri="{FF2B5EF4-FFF2-40B4-BE49-F238E27FC236}">
                <a16:creationId xmlns:a16="http://schemas.microsoft.com/office/drawing/2014/main" id="{50EA96DB-B197-49D7-9658-48AD8CF1519E}"/>
              </a:ext>
            </a:extLst>
          </p:cNvPr>
          <p:cNvSpPr txBox="1"/>
          <p:nvPr/>
        </p:nvSpPr>
        <p:spPr>
          <a:xfrm>
            <a:off x="9950262" y="369329"/>
            <a:ext cx="1382110" cy="276999"/>
          </a:xfrm>
          <a:prstGeom prst="rect">
            <a:avLst/>
          </a:prstGeom>
          <a:noFill/>
        </p:spPr>
        <p:txBody>
          <a:bodyPr wrap="none" rtlCol="0">
            <a:spAutoFit/>
          </a:bodyPr>
          <a:lstStyle/>
          <a:p>
            <a:r>
              <a:rPr lang="en-US" sz="1200" i="1" dirty="0"/>
              <a:t>Alicia Aguirre (HSS)</a:t>
            </a:r>
            <a:endParaRPr lang="en-US" i="1" dirty="0"/>
          </a:p>
        </p:txBody>
      </p:sp>
      <p:sp>
        <p:nvSpPr>
          <p:cNvPr id="28" name="TextBox 27">
            <a:extLst>
              <a:ext uri="{FF2B5EF4-FFF2-40B4-BE49-F238E27FC236}">
                <a16:creationId xmlns:a16="http://schemas.microsoft.com/office/drawing/2014/main" id="{B729F4B6-F275-4193-BE04-BBC836D9F24F}"/>
              </a:ext>
            </a:extLst>
          </p:cNvPr>
          <p:cNvSpPr txBox="1"/>
          <p:nvPr/>
        </p:nvSpPr>
        <p:spPr>
          <a:xfrm>
            <a:off x="10809881" y="4061746"/>
            <a:ext cx="1118917" cy="646331"/>
          </a:xfrm>
          <a:prstGeom prst="rect">
            <a:avLst/>
          </a:prstGeom>
          <a:noFill/>
        </p:spPr>
        <p:txBody>
          <a:bodyPr wrap="square" rtlCol="0">
            <a:spAutoFit/>
          </a:bodyPr>
          <a:lstStyle/>
          <a:p>
            <a:pPr algn="r"/>
            <a:r>
              <a:rPr lang="en-US" sz="1200" i="1" dirty="0"/>
              <a:t>Wissem Bennani, Interim Dean </a:t>
            </a:r>
            <a:endParaRPr lang="en-US" i="1" dirty="0"/>
          </a:p>
        </p:txBody>
      </p:sp>
      <p:sp>
        <p:nvSpPr>
          <p:cNvPr id="29" name="TextBox 28">
            <a:extLst>
              <a:ext uri="{FF2B5EF4-FFF2-40B4-BE49-F238E27FC236}">
                <a16:creationId xmlns:a16="http://schemas.microsoft.com/office/drawing/2014/main" id="{E9693F5D-7C5A-420B-B28C-51189CD9C774}"/>
              </a:ext>
            </a:extLst>
          </p:cNvPr>
          <p:cNvSpPr txBox="1"/>
          <p:nvPr/>
        </p:nvSpPr>
        <p:spPr>
          <a:xfrm>
            <a:off x="9409094" y="6165901"/>
            <a:ext cx="1118917" cy="461665"/>
          </a:xfrm>
          <a:prstGeom prst="rect">
            <a:avLst/>
          </a:prstGeom>
          <a:noFill/>
        </p:spPr>
        <p:txBody>
          <a:bodyPr wrap="square" rtlCol="0">
            <a:spAutoFit/>
          </a:bodyPr>
          <a:lstStyle/>
          <a:p>
            <a:pPr algn="r"/>
            <a:r>
              <a:rPr lang="en-US" sz="1200" i="1" dirty="0"/>
              <a:t>Karen Engel, Tri Chair</a:t>
            </a:r>
            <a:endParaRPr lang="en-US" i="1" dirty="0"/>
          </a:p>
        </p:txBody>
      </p:sp>
      <p:sp>
        <p:nvSpPr>
          <p:cNvPr id="30" name="TextBox 29">
            <a:extLst>
              <a:ext uri="{FF2B5EF4-FFF2-40B4-BE49-F238E27FC236}">
                <a16:creationId xmlns:a16="http://schemas.microsoft.com/office/drawing/2014/main" id="{2EA0A310-32EC-4F85-B196-FD55C934C3F7}"/>
              </a:ext>
            </a:extLst>
          </p:cNvPr>
          <p:cNvSpPr txBox="1"/>
          <p:nvPr/>
        </p:nvSpPr>
        <p:spPr>
          <a:xfrm>
            <a:off x="8381044" y="5703858"/>
            <a:ext cx="2146967" cy="276999"/>
          </a:xfrm>
          <a:prstGeom prst="rect">
            <a:avLst/>
          </a:prstGeom>
          <a:noFill/>
        </p:spPr>
        <p:txBody>
          <a:bodyPr wrap="square" rtlCol="0">
            <a:spAutoFit/>
          </a:bodyPr>
          <a:lstStyle/>
          <a:p>
            <a:pPr algn="r"/>
            <a:r>
              <a:rPr lang="en-US" sz="1200" i="1" dirty="0"/>
              <a:t>Roz Young, Tri Chair</a:t>
            </a:r>
            <a:endParaRPr lang="en-US" i="1" dirty="0"/>
          </a:p>
        </p:txBody>
      </p:sp>
      <p:sp>
        <p:nvSpPr>
          <p:cNvPr id="31" name="TextBox 30">
            <a:extLst>
              <a:ext uri="{FF2B5EF4-FFF2-40B4-BE49-F238E27FC236}">
                <a16:creationId xmlns:a16="http://schemas.microsoft.com/office/drawing/2014/main" id="{CAA96B43-5987-4504-9C66-C732E3594788}"/>
              </a:ext>
            </a:extLst>
          </p:cNvPr>
          <p:cNvSpPr txBox="1"/>
          <p:nvPr/>
        </p:nvSpPr>
        <p:spPr>
          <a:xfrm>
            <a:off x="6839996" y="5959542"/>
            <a:ext cx="2146967" cy="276999"/>
          </a:xfrm>
          <a:prstGeom prst="rect">
            <a:avLst/>
          </a:prstGeom>
          <a:noFill/>
        </p:spPr>
        <p:txBody>
          <a:bodyPr wrap="square" rtlCol="0">
            <a:spAutoFit/>
          </a:bodyPr>
          <a:lstStyle/>
          <a:p>
            <a:pPr algn="r"/>
            <a:r>
              <a:rPr lang="en-US" sz="1200" i="1" dirty="0"/>
              <a:t>David Eck, Tri Chair</a:t>
            </a:r>
            <a:endParaRPr lang="en-US" i="1" dirty="0"/>
          </a:p>
        </p:txBody>
      </p:sp>
      <p:sp>
        <p:nvSpPr>
          <p:cNvPr id="32" name="TextBox 31">
            <a:extLst>
              <a:ext uri="{FF2B5EF4-FFF2-40B4-BE49-F238E27FC236}">
                <a16:creationId xmlns:a16="http://schemas.microsoft.com/office/drawing/2014/main" id="{B8BA81AF-9D7A-460E-942B-36B2E8197D82}"/>
              </a:ext>
            </a:extLst>
          </p:cNvPr>
          <p:cNvSpPr txBox="1"/>
          <p:nvPr/>
        </p:nvSpPr>
        <p:spPr>
          <a:xfrm>
            <a:off x="5136638" y="6258235"/>
            <a:ext cx="2146967" cy="276999"/>
          </a:xfrm>
          <a:prstGeom prst="rect">
            <a:avLst/>
          </a:prstGeom>
          <a:noFill/>
        </p:spPr>
        <p:txBody>
          <a:bodyPr wrap="square" rtlCol="0">
            <a:spAutoFit/>
          </a:bodyPr>
          <a:lstStyle/>
          <a:p>
            <a:pPr algn="r"/>
            <a:r>
              <a:rPr lang="en-US" sz="1200" i="1" dirty="0"/>
              <a:t>Leonor Cabrera (BDW)</a:t>
            </a:r>
            <a:endParaRPr lang="en-US" i="1" dirty="0"/>
          </a:p>
        </p:txBody>
      </p:sp>
      <p:sp>
        <p:nvSpPr>
          <p:cNvPr id="33" name="TextBox 32">
            <a:extLst>
              <a:ext uri="{FF2B5EF4-FFF2-40B4-BE49-F238E27FC236}">
                <a16:creationId xmlns:a16="http://schemas.microsoft.com/office/drawing/2014/main" id="{38ABAF71-24D5-404A-A032-B1F1CBD26EAD}"/>
              </a:ext>
            </a:extLst>
          </p:cNvPr>
          <p:cNvSpPr txBox="1"/>
          <p:nvPr/>
        </p:nvSpPr>
        <p:spPr>
          <a:xfrm>
            <a:off x="3445132" y="861508"/>
            <a:ext cx="1073420" cy="646331"/>
          </a:xfrm>
          <a:prstGeom prst="rect">
            <a:avLst/>
          </a:prstGeom>
          <a:noFill/>
        </p:spPr>
        <p:txBody>
          <a:bodyPr wrap="square" rtlCol="0">
            <a:spAutoFit/>
          </a:bodyPr>
          <a:lstStyle/>
          <a:p>
            <a:r>
              <a:rPr lang="en-US" sz="1200" i="1" dirty="0"/>
              <a:t>Mary Ho Transfer Services Rep.</a:t>
            </a:r>
            <a:endParaRPr lang="en-US" i="1" dirty="0"/>
          </a:p>
        </p:txBody>
      </p:sp>
      <p:sp>
        <p:nvSpPr>
          <p:cNvPr id="34" name="TextBox 33">
            <a:extLst>
              <a:ext uri="{FF2B5EF4-FFF2-40B4-BE49-F238E27FC236}">
                <a16:creationId xmlns:a16="http://schemas.microsoft.com/office/drawing/2014/main" id="{7BF09D5E-1AF1-459A-8750-F51D44A0F476}"/>
              </a:ext>
            </a:extLst>
          </p:cNvPr>
          <p:cNvSpPr txBox="1"/>
          <p:nvPr/>
        </p:nvSpPr>
        <p:spPr>
          <a:xfrm>
            <a:off x="1960548" y="3052357"/>
            <a:ext cx="1319437" cy="461665"/>
          </a:xfrm>
          <a:prstGeom prst="rect">
            <a:avLst/>
          </a:prstGeom>
          <a:noFill/>
        </p:spPr>
        <p:txBody>
          <a:bodyPr wrap="square" rtlCol="0">
            <a:spAutoFit/>
          </a:bodyPr>
          <a:lstStyle/>
          <a:p>
            <a:r>
              <a:rPr lang="en-US" sz="1200" i="1" dirty="0"/>
              <a:t>Jenna French (Counseling)</a:t>
            </a:r>
            <a:endParaRPr lang="en-US" i="1" dirty="0"/>
          </a:p>
        </p:txBody>
      </p:sp>
      <p:sp>
        <p:nvSpPr>
          <p:cNvPr id="35" name="TextBox 34">
            <a:extLst>
              <a:ext uri="{FF2B5EF4-FFF2-40B4-BE49-F238E27FC236}">
                <a16:creationId xmlns:a16="http://schemas.microsoft.com/office/drawing/2014/main" id="{00A13FE5-6B7B-4A95-B34D-9B410EA1FCF2}"/>
              </a:ext>
            </a:extLst>
          </p:cNvPr>
          <p:cNvSpPr txBox="1"/>
          <p:nvPr/>
        </p:nvSpPr>
        <p:spPr>
          <a:xfrm>
            <a:off x="2013424" y="6258235"/>
            <a:ext cx="2146967" cy="276999"/>
          </a:xfrm>
          <a:prstGeom prst="rect">
            <a:avLst/>
          </a:prstGeom>
          <a:noFill/>
        </p:spPr>
        <p:txBody>
          <a:bodyPr wrap="square" rtlCol="0">
            <a:spAutoFit/>
          </a:bodyPr>
          <a:lstStyle/>
          <a:p>
            <a:r>
              <a:rPr lang="en-US" sz="1200" i="1" dirty="0"/>
              <a:t>Nimsi Garcia, Classified Rep.</a:t>
            </a:r>
            <a:endParaRPr lang="en-US" i="1" dirty="0"/>
          </a:p>
        </p:txBody>
      </p:sp>
      <p:sp>
        <p:nvSpPr>
          <p:cNvPr id="36" name="TextBox 35">
            <a:extLst>
              <a:ext uri="{FF2B5EF4-FFF2-40B4-BE49-F238E27FC236}">
                <a16:creationId xmlns:a16="http://schemas.microsoft.com/office/drawing/2014/main" id="{7A980ED6-31F4-4DC4-B18B-76D0088C7399}"/>
              </a:ext>
            </a:extLst>
          </p:cNvPr>
          <p:cNvSpPr txBox="1"/>
          <p:nvPr/>
        </p:nvSpPr>
        <p:spPr>
          <a:xfrm>
            <a:off x="359153" y="5298822"/>
            <a:ext cx="1355619" cy="646331"/>
          </a:xfrm>
          <a:prstGeom prst="rect">
            <a:avLst/>
          </a:prstGeom>
          <a:noFill/>
        </p:spPr>
        <p:txBody>
          <a:bodyPr wrap="square" rtlCol="0">
            <a:spAutoFit/>
          </a:bodyPr>
          <a:lstStyle/>
          <a:p>
            <a:r>
              <a:rPr lang="en-US" sz="1200" i="1" dirty="0"/>
              <a:t>Allison Hughes, Instructional Technologist</a:t>
            </a:r>
            <a:endParaRPr lang="en-US" i="1" dirty="0"/>
          </a:p>
        </p:txBody>
      </p:sp>
      <p:sp>
        <p:nvSpPr>
          <p:cNvPr id="37" name="TextBox 36">
            <a:extLst>
              <a:ext uri="{FF2B5EF4-FFF2-40B4-BE49-F238E27FC236}">
                <a16:creationId xmlns:a16="http://schemas.microsoft.com/office/drawing/2014/main" id="{ABCEAEFE-16E9-47F9-A944-A2091F8FCD2F}"/>
              </a:ext>
            </a:extLst>
          </p:cNvPr>
          <p:cNvSpPr txBox="1"/>
          <p:nvPr/>
        </p:nvSpPr>
        <p:spPr>
          <a:xfrm>
            <a:off x="4188957" y="6005709"/>
            <a:ext cx="1698499" cy="461665"/>
          </a:xfrm>
          <a:prstGeom prst="rect">
            <a:avLst/>
          </a:prstGeom>
          <a:noFill/>
        </p:spPr>
        <p:txBody>
          <a:bodyPr wrap="square" rtlCol="0">
            <a:spAutoFit/>
          </a:bodyPr>
          <a:lstStyle/>
          <a:p>
            <a:r>
              <a:rPr lang="en-US" sz="1200" i="1" dirty="0"/>
              <a:t>Krystal Martinez, Instruct. Division Rep</a:t>
            </a:r>
            <a:endParaRPr lang="en-US" i="1" dirty="0"/>
          </a:p>
        </p:txBody>
      </p:sp>
      <p:sp>
        <p:nvSpPr>
          <p:cNvPr id="10" name="TextBox 9">
            <a:extLst>
              <a:ext uri="{FF2B5EF4-FFF2-40B4-BE49-F238E27FC236}">
                <a16:creationId xmlns:a16="http://schemas.microsoft.com/office/drawing/2014/main" id="{9FCF6B2A-CD38-485F-824B-249D4928F1B3}"/>
              </a:ext>
            </a:extLst>
          </p:cNvPr>
          <p:cNvSpPr txBox="1"/>
          <p:nvPr/>
        </p:nvSpPr>
        <p:spPr>
          <a:xfrm>
            <a:off x="2909064" y="3528725"/>
            <a:ext cx="6268254" cy="400110"/>
          </a:xfrm>
          <a:prstGeom prst="rect">
            <a:avLst/>
          </a:prstGeom>
          <a:noFill/>
          <a:ln w="3175">
            <a:solidFill>
              <a:schemeClr val="tx1"/>
            </a:solidFill>
          </a:ln>
        </p:spPr>
        <p:txBody>
          <a:bodyPr wrap="none" rtlCol="0">
            <a:spAutoFit/>
          </a:bodyPr>
          <a:lstStyle/>
          <a:p>
            <a:r>
              <a:rPr lang="en-US" sz="2000" b="1" dirty="0">
                <a:solidFill>
                  <a:srgbClr val="006342"/>
                </a:solidFill>
              </a:rPr>
              <a:t>Cañada Educational Master Planning Task Force:  2021-22</a:t>
            </a:r>
          </a:p>
        </p:txBody>
      </p:sp>
      <p:pic>
        <p:nvPicPr>
          <p:cNvPr id="2050" name="Picture 2" descr="Thumbnail for Ho, Mary">
            <a:extLst>
              <a:ext uri="{FF2B5EF4-FFF2-40B4-BE49-F238E27FC236}">
                <a16:creationId xmlns:a16="http://schemas.microsoft.com/office/drawing/2014/main" id="{9A3A02BD-AE60-48AD-8915-255EBD366C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11555" y="929368"/>
            <a:ext cx="1783726" cy="17837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78107872-1FE2-44E4-86A3-5E7F6D1D4D51" descr="View recent photos.jpeg">
            <a:extLst>
              <a:ext uri="{FF2B5EF4-FFF2-40B4-BE49-F238E27FC236}">
                <a16:creationId xmlns:a16="http://schemas.microsoft.com/office/drawing/2014/main" id="{A5FCFD2D-8540-4AE7-84C9-B3871A05832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4017" t="16132" r="3791" b="41776"/>
          <a:stretch/>
        </p:blipFill>
        <p:spPr bwMode="auto">
          <a:xfrm>
            <a:off x="-12388" y="116820"/>
            <a:ext cx="1814044" cy="16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B62B37B0-2CD0-43DF-A036-0B0DB01024C9}"/>
              </a:ext>
            </a:extLst>
          </p:cNvPr>
          <p:cNvSpPr txBox="1"/>
          <p:nvPr/>
        </p:nvSpPr>
        <p:spPr>
          <a:xfrm>
            <a:off x="1797583" y="254051"/>
            <a:ext cx="1538890" cy="646331"/>
          </a:xfrm>
          <a:prstGeom prst="rect">
            <a:avLst/>
          </a:prstGeom>
          <a:noFill/>
        </p:spPr>
        <p:txBody>
          <a:bodyPr wrap="square" rtlCol="0">
            <a:spAutoFit/>
          </a:bodyPr>
          <a:lstStyle/>
          <a:p>
            <a:r>
              <a:rPr lang="en-US" sz="1200" i="1" dirty="0"/>
              <a:t>Jeanne Stalker Outreach &amp; Welcome Center Rep.</a:t>
            </a:r>
            <a:endParaRPr lang="en-US" i="1" dirty="0"/>
          </a:p>
        </p:txBody>
      </p:sp>
    </p:spTree>
    <p:extLst>
      <p:ext uri="{BB962C8B-B14F-4D97-AF65-F5344CB8AC3E}">
        <p14:creationId xmlns:p14="http://schemas.microsoft.com/office/powerpoint/2010/main" val="22161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Winter 2021</a:t>
            </a:r>
          </a:p>
        </p:txBody>
      </p:sp>
      <p:sp>
        <p:nvSpPr>
          <p:cNvPr id="7" name="TextBox 6"/>
          <p:cNvSpPr txBox="1"/>
          <p:nvPr/>
        </p:nvSpPr>
        <p:spPr>
          <a:xfrm>
            <a:off x="3942776" y="1661193"/>
            <a:ext cx="1297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Spring 2021</a:t>
            </a:r>
          </a:p>
        </p:txBody>
      </p:sp>
      <p:sp>
        <p:nvSpPr>
          <p:cNvPr id="8" name="TextBox 7"/>
          <p:cNvSpPr txBox="1"/>
          <p:nvPr/>
        </p:nvSpPr>
        <p:spPr>
          <a:xfrm>
            <a:off x="6805679" y="1661193"/>
            <a:ext cx="17392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September 2021</a:t>
            </a:r>
          </a:p>
        </p:txBody>
      </p:sp>
      <p:sp>
        <p:nvSpPr>
          <p:cNvPr id="9" name="TextBox 8"/>
          <p:cNvSpPr txBox="1"/>
          <p:nvPr/>
        </p:nvSpPr>
        <p:spPr>
          <a:xfrm>
            <a:off x="9714926" y="1661193"/>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graphicFrame>
        <p:nvGraphicFramePr>
          <p:cNvPr id="10" name="Diagram 9"/>
          <p:cNvGraphicFramePr/>
          <p:nvPr>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sp>
        <p:nvSpPr>
          <p:cNvPr id="12" name="TextBox 11"/>
          <p:cNvSpPr txBox="1"/>
          <p:nvPr/>
        </p:nvSpPr>
        <p:spPr>
          <a:xfrm>
            <a:off x="3942776" y="3595511"/>
            <a:ext cx="16946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November 2021</a:t>
            </a:r>
          </a:p>
        </p:txBody>
      </p:sp>
      <p:sp>
        <p:nvSpPr>
          <p:cNvPr id="13" name="TextBox 12"/>
          <p:cNvSpPr txBox="1"/>
          <p:nvPr/>
        </p:nvSpPr>
        <p:spPr>
          <a:xfrm>
            <a:off x="6805679" y="3595511"/>
            <a:ext cx="16786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December 2021</a:t>
            </a:r>
          </a:p>
        </p:txBody>
      </p:sp>
      <p:sp>
        <p:nvSpPr>
          <p:cNvPr id="14" name="TextBox 13"/>
          <p:cNvSpPr txBox="1"/>
          <p:nvPr/>
        </p:nvSpPr>
        <p:spPr>
          <a:xfrm>
            <a:off x="9714926" y="3595511"/>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graphicFrame>
        <p:nvGraphicFramePr>
          <p:cNvPr id="15" name="Diagram 14"/>
          <p:cNvGraphicFramePr/>
          <p:nvPr>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sp>
        <p:nvSpPr>
          <p:cNvPr id="17" name="TextBox 16"/>
          <p:cNvSpPr txBox="1"/>
          <p:nvPr/>
        </p:nvSpPr>
        <p:spPr>
          <a:xfrm>
            <a:off x="3985992" y="5371997"/>
            <a:ext cx="13097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March 2022</a:t>
            </a:r>
          </a:p>
        </p:txBody>
      </p:sp>
      <p:sp>
        <p:nvSpPr>
          <p:cNvPr id="18" name="TextBox 17"/>
          <p:cNvSpPr txBox="1"/>
          <p:nvPr/>
        </p:nvSpPr>
        <p:spPr>
          <a:xfrm>
            <a:off x="6848895" y="5371997"/>
            <a:ext cx="11464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April 2022</a:t>
            </a:r>
          </a:p>
        </p:txBody>
      </p:sp>
      <p:sp>
        <p:nvSpPr>
          <p:cNvPr id="19" name="TextBox 18"/>
          <p:cNvSpPr txBox="1"/>
          <p:nvPr/>
        </p:nvSpPr>
        <p:spPr>
          <a:xfrm>
            <a:off x="9758142" y="5371997"/>
            <a:ext cx="11133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May 2022</a:t>
            </a:r>
          </a:p>
        </p:txBody>
      </p:sp>
      <p:sp>
        <p:nvSpPr>
          <p:cNvPr id="20" name="Rectangle 19">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chemeClr val="accent2">
              <a:lumMod val="60000"/>
              <a:lumOff val="4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Cañada Educational Master Plan Timeline</a:t>
            </a:r>
          </a:p>
        </p:txBody>
      </p:sp>
      <p:sp>
        <p:nvSpPr>
          <p:cNvPr id="22"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2B2FDC9-0CD3-4505-A7E7-1E692C40A5CE}"/>
              </a:ext>
            </a:extLst>
          </p:cNvPr>
          <p:cNvSpPr/>
          <p:nvPr/>
        </p:nvSpPr>
        <p:spPr>
          <a:xfrm>
            <a:off x="9154886" y="4868054"/>
            <a:ext cx="3113314" cy="22315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56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9453" y="0"/>
            <a:ext cx="774833" cy="6858000"/>
          </a:xfrm>
          <a:prstGeom prst="rect">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356134" y="288758"/>
            <a:ext cx="11835865" cy="44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Spring 2021                     Summer 2021                     Fall 2021                    Winter 2021                     Spring 2022</a:t>
            </a:r>
          </a:p>
        </p:txBody>
      </p:sp>
      <p:sp>
        <p:nvSpPr>
          <p:cNvPr id="6" name="Oval 5"/>
          <p:cNvSpPr/>
          <p:nvPr/>
        </p:nvSpPr>
        <p:spPr>
          <a:xfrm>
            <a:off x="1268946" y="97129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1688231" y="96889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4309497" y="96889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5461937" y="96889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5142300" y="96889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4716181" y="96889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6417" y="0"/>
            <a:ext cx="774833" cy="6858000"/>
          </a:xfrm>
          <a:prstGeom prst="rect">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0344" y="754655"/>
            <a:ext cx="73152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EMP Task Force Meetings</a:t>
            </a:r>
          </a:p>
        </p:txBody>
      </p:sp>
      <p:sp>
        <p:nvSpPr>
          <p:cNvPr id="5" name="TextBox 4"/>
          <p:cNvSpPr txBox="1"/>
          <p:nvPr/>
        </p:nvSpPr>
        <p:spPr>
          <a:xfrm>
            <a:off x="28073" y="2507192"/>
            <a:ext cx="731520" cy="600164"/>
          </a:xfrm>
          <a:prstGeom prst="rect">
            <a:avLst/>
          </a:prstGeom>
          <a:noFill/>
        </p:spPr>
        <p:txBody>
          <a:bodyPr wrap="square" rtlCol="0">
            <a:spAutoFit/>
          </a:bodyPr>
          <a:lstStyle>
            <a:defPPr>
              <a:defRPr lang="en-US"/>
            </a:defPPr>
            <a:lvl1pPr algn="ctr">
              <a:defRPr sz="11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8073" y="4883028"/>
            <a:ext cx="73152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All-College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Work Days</a:t>
            </a:r>
          </a:p>
        </p:txBody>
      </p:sp>
      <p:sp>
        <p:nvSpPr>
          <p:cNvPr id="15" name="Rectangle 14"/>
          <p:cNvSpPr/>
          <p:nvPr/>
        </p:nvSpPr>
        <p:spPr>
          <a:xfrm>
            <a:off x="1096479" y="936056"/>
            <a:ext cx="10511588" cy="269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5672491" y="97054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5870216" y="96889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6078155" y="969649"/>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Alternate Process 22"/>
          <p:cNvSpPr/>
          <p:nvPr/>
        </p:nvSpPr>
        <p:spPr>
          <a:xfrm>
            <a:off x="5980138" y="5289729"/>
            <a:ext cx="1435832" cy="12843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October Flex Day on  Mission, Vision, Values</a:t>
            </a:r>
          </a:p>
        </p:txBody>
      </p:sp>
      <p:sp>
        <p:nvSpPr>
          <p:cNvPr id="24" name="Flowchart: Alternate Process 23"/>
          <p:cNvSpPr/>
          <p:nvPr/>
        </p:nvSpPr>
        <p:spPr>
          <a:xfrm>
            <a:off x="7753736" y="5289729"/>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College Flex Day</a:t>
            </a:r>
          </a:p>
        </p:txBody>
      </p:sp>
      <p:sp>
        <p:nvSpPr>
          <p:cNvPr id="25" name="Flowchart: Alternate Process 24"/>
          <p:cNvSpPr/>
          <p:nvPr/>
        </p:nvSpPr>
        <p:spPr>
          <a:xfrm>
            <a:off x="8945665" y="5289729"/>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Community Forum</a:t>
            </a:r>
          </a:p>
        </p:txBody>
      </p:sp>
      <p:sp>
        <p:nvSpPr>
          <p:cNvPr id="26" name="Flowchart: Alternate Process 25"/>
          <p:cNvSpPr/>
          <p:nvPr/>
        </p:nvSpPr>
        <p:spPr>
          <a:xfrm>
            <a:off x="9946997" y="4477970"/>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EMP Full-Day Retreat</a:t>
            </a:r>
          </a:p>
        </p:txBody>
      </p:sp>
      <p:sp>
        <p:nvSpPr>
          <p:cNvPr id="27" name="Flowchart: Alternate Process 26"/>
          <p:cNvSpPr/>
          <p:nvPr/>
        </p:nvSpPr>
        <p:spPr>
          <a:xfrm>
            <a:off x="10822591" y="5289438"/>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College Flex Day</a:t>
            </a:r>
          </a:p>
        </p:txBody>
      </p:sp>
      <p:sp>
        <p:nvSpPr>
          <p:cNvPr id="28" name="Flowchart: Alternate Process 27"/>
          <p:cNvSpPr/>
          <p:nvPr/>
        </p:nvSpPr>
        <p:spPr>
          <a:xfrm>
            <a:off x="1010653" y="2615728"/>
            <a:ext cx="1289785" cy="61757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Evaluation</a:t>
            </a:r>
            <a:r>
              <a:rPr kumimoji="0" lang="en-US" sz="1800" b="0" i="0" u="none" strike="noStrike" kern="1200" cap="none" spc="0" normalizeH="0" baseline="0" noProof="0" dirty="0">
                <a:ln>
                  <a:noFill/>
                </a:ln>
                <a:solidFill>
                  <a:srgbClr val="006342"/>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of old EMP</a:t>
            </a:r>
          </a:p>
        </p:txBody>
      </p:sp>
      <p:sp>
        <p:nvSpPr>
          <p:cNvPr id="30" name="Flowchart: Alternate Process 29"/>
          <p:cNvSpPr/>
          <p:nvPr/>
        </p:nvSpPr>
        <p:spPr>
          <a:xfrm>
            <a:off x="4997032" y="1967628"/>
            <a:ext cx="1365907" cy="501314"/>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SCUP Training</a:t>
            </a:r>
          </a:p>
        </p:txBody>
      </p:sp>
      <p:sp>
        <p:nvSpPr>
          <p:cNvPr id="31" name="Flowchart: Alternate Process 30"/>
          <p:cNvSpPr/>
          <p:nvPr/>
        </p:nvSpPr>
        <p:spPr>
          <a:xfrm>
            <a:off x="4997032" y="2615728"/>
            <a:ext cx="2311258" cy="61757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Draft new College Mission, Vision &amp; Values Statements</a:t>
            </a:r>
          </a:p>
        </p:txBody>
      </p:sp>
      <p:sp>
        <p:nvSpPr>
          <p:cNvPr id="32" name="Flowchart: Alternate Process 31"/>
          <p:cNvSpPr/>
          <p:nvPr/>
        </p:nvSpPr>
        <p:spPr>
          <a:xfrm>
            <a:off x="5936869" y="3342205"/>
            <a:ext cx="2045034" cy="61377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Conduct Internal Scan of the College</a:t>
            </a:r>
          </a:p>
        </p:txBody>
      </p:sp>
      <p:sp>
        <p:nvSpPr>
          <p:cNvPr id="33" name="Flowchart: Alternate Process 32"/>
          <p:cNvSpPr/>
          <p:nvPr/>
        </p:nvSpPr>
        <p:spPr>
          <a:xfrm>
            <a:off x="4292807" y="1537770"/>
            <a:ext cx="5827080" cy="28666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Conduct Internal Equity Scan</a:t>
            </a:r>
          </a:p>
        </p:txBody>
      </p:sp>
      <p:sp>
        <p:nvSpPr>
          <p:cNvPr id="34" name="Flowchart: Alternate Process 33"/>
          <p:cNvSpPr/>
          <p:nvPr/>
        </p:nvSpPr>
        <p:spPr>
          <a:xfrm>
            <a:off x="7483005" y="2615728"/>
            <a:ext cx="1997879" cy="618861"/>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Conduct Environmental (External) Scan</a:t>
            </a:r>
          </a:p>
        </p:txBody>
      </p:sp>
      <p:sp>
        <p:nvSpPr>
          <p:cNvPr id="35" name="Flowchart: Alternate Process 34"/>
          <p:cNvSpPr/>
          <p:nvPr/>
        </p:nvSpPr>
        <p:spPr>
          <a:xfrm>
            <a:off x="9032293" y="3342205"/>
            <a:ext cx="2123387" cy="61377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6342"/>
                </a:solidFill>
                <a:effectLst/>
                <a:uLnTx/>
                <a:uFillTx/>
                <a:latin typeface="Calibri" panose="020F0502020204030204"/>
                <a:ea typeface="+mn-ea"/>
                <a:cs typeface="+mn-cs"/>
              </a:rPr>
              <a:t>Draft new Goals and Strategies</a:t>
            </a:r>
            <a:endParaRPr kumimoji="0" lang="en-US" sz="1400" b="1" i="0" u="none" strike="noStrike" kern="1200" cap="none" spc="0" normalizeH="0" baseline="0" noProof="0" dirty="0">
              <a:ln>
                <a:noFill/>
              </a:ln>
              <a:solidFill>
                <a:srgbClr val="006342"/>
              </a:solidFill>
              <a:effectLst/>
              <a:uLnTx/>
              <a:uFillTx/>
              <a:latin typeface="Calibri" panose="020F0502020204030204"/>
              <a:ea typeface="+mn-ea"/>
              <a:cs typeface="+mn-cs"/>
            </a:endParaRPr>
          </a:p>
        </p:txBody>
      </p:sp>
      <p:sp>
        <p:nvSpPr>
          <p:cNvPr id="43" name="Oval 42"/>
          <p:cNvSpPr/>
          <p:nvPr/>
        </p:nvSpPr>
        <p:spPr>
          <a:xfrm>
            <a:off x="6908085" y="96724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6588448" y="96724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p:cNvSpPr/>
          <p:nvPr/>
        </p:nvSpPr>
        <p:spPr>
          <a:xfrm>
            <a:off x="7118639" y="96889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p:cNvSpPr/>
          <p:nvPr/>
        </p:nvSpPr>
        <p:spPr>
          <a:xfrm>
            <a:off x="7316364" y="967244"/>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7524303" y="967999"/>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8762002" y="95037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p:cNvSpPr/>
          <p:nvPr/>
        </p:nvSpPr>
        <p:spPr>
          <a:xfrm>
            <a:off x="8442365" y="950377"/>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8972556" y="952027"/>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9170281" y="95037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p:cNvSpPr/>
          <p:nvPr/>
        </p:nvSpPr>
        <p:spPr>
          <a:xfrm>
            <a:off x="9378220" y="95113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10266634" y="94872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9946997" y="948727"/>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10477188" y="950377"/>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10674913" y="94872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7789398" y="972268"/>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flipV="1">
            <a:off x="1010653" y="4119608"/>
            <a:ext cx="10916222" cy="19903"/>
          </a:xfrm>
          <a:prstGeom prst="line">
            <a:avLst/>
          </a:prstGeom>
          <a:ln>
            <a:solidFill>
              <a:srgbClr val="00634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017657" y="1360977"/>
            <a:ext cx="10909218" cy="10690"/>
          </a:xfrm>
          <a:prstGeom prst="line">
            <a:avLst/>
          </a:prstGeom>
          <a:ln>
            <a:solidFill>
              <a:srgbClr val="006342"/>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69170" y="288758"/>
            <a:ext cx="11835865" cy="442762"/>
          </a:xfrm>
          <a:prstGeom prst="rect">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Spring 2021                     Summer 2021                     Fall 2021                    Winter 2021                     Spring 2022</a:t>
            </a:r>
          </a:p>
        </p:txBody>
      </p:sp>
      <p:sp>
        <p:nvSpPr>
          <p:cNvPr id="61" name="Flowchart: Alternate Process 60"/>
          <p:cNvSpPr/>
          <p:nvPr/>
        </p:nvSpPr>
        <p:spPr>
          <a:xfrm>
            <a:off x="3574384" y="5289729"/>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Summer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Leadership Retreat</a:t>
            </a:r>
          </a:p>
        </p:txBody>
      </p:sp>
      <p:sp>
        <p:nvSpPr>
          <p:cNvPr id="63" name="Flowchart: Alternate Process 62"/>
          <p:cNvSpPr/>
          <p:nvPr/>
        </p:nvSpPr>
        <p:spPr>
          <a:xfrm>
            <a:off x="4774921" y="5289729"/>
            <a:ext cx="1104284" cy="726061"/>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Opening Day</a:t>
            </a:r>
          </a:p>
        </p:txBody>
      </p:sp>
      <p:sp>
        <p:nvSpPr>
          <p:cNvPr id="64" name="Flowchart: Alternate Process 63"/>
          <p:cNvSpPr/>
          <p:nvPr/>
        </p:nvSpPr>
        <p:spPr>
          <a:xfrm>
            <a:off x="5993174" y="5289729"/>
            <a:ext cx="1435832" cy="1284327"/>
          </a:xfrm>
          <a:prstGeom prst="flowChartAlternateProcess">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October Flex Day on  Mission, Vision, Values</a:t>
            </a:r>
          </a:p>
        </p:txBody>
      </p:sp>
      <p:sp>
        <p:nvSpPr>
          <p:cNvPr id="65" name="Oval 64">
            <a:extLst>
              <a:ext uri="{FF2B5EF4-FFF2-40B4-BE49-F238E27FC236}">
                <a16:creationId xmlns:a16="http://schemas.microsoft.com/office/drawing/2014/main" id="{9435B227-3662-42A3-950D-AE284C33D792}"/>
              </a:ext>
            </a:extLst>
          </p:cNvPr>
          <p:cNvSpPr/>
          <p:nvPr/>
        </p:nvSpPr>
        <p:spPr>
          <a:xfrm>
            <a:off x="11065558" y="967243"/>
            <a:ext cx="192505" cy="203829"/>
          </a:xfrm>
          <a:prstGeom prst="ellipse">
            <a:avLst/>
          </a:prstGeom>
          <a:solidFill>
            <a:srgbClr val="006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p:txBody>
          <a:bodyPr/>
          <a:lstStyle/>
          <a:p>
            <a:r>
              <a:rPr lang="en-US" dirty="0"/>
              <a:t>Data-informed planning…</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737461" y="1424144"/>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6A101B5B-75E5-46EE-BD6F-723829C0CCBD}"/>
              </a:ext>
            </a:extLst>
          </p:cNvPr>
          <p:cNvGraphicFramePr>
            <a:graphicFrameLocks/>
          </p:cNvGraphicFramePr>
          <p:nvPr>
            <p:custDataLst>
              <p:tags r:id="rId1"/>
            </p:custDataLst>
            <p:extLst>
              <p:ext uri="{D42A27DB-BD31-4B8C-83A1-F6EECF244321}">
                <p14:modId xmlns:p14="http://schemas.microsoft.com/office/powerpoint/2010/main" val="4207892765"/>
              </p:ext>
            </p:extLst>
          </p:nvPr>
        </p:nvGraphicFramePr>
        <p:xfrm>
          <a:off x="629987" y="1126217"/>
          <a:ext cx="10932025" cy="5366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14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Some student populations have declined dramatically:</a:t>
            </a:r>
          </a:p>
        </p:txBody>
      </p:sp>
      <p:graphicFrame>
        <p:nvGraphicFramePr>
          <p:cNvPr id="4" name="Table 3"/>
          <p:cNvGraphicFramePr>
            <a:graphicFrameLocks noGrp="1"/>
          </p:cNvGraphicFramePr>
          <p:nvPr>
            <p:extLst>
              <p:ext uri="{D42A27DB-BD31-4B8C-83A1-F6EECF244321}">
                <p14:modId xmlns:p14="http://schemas.microsoft.com/office/powerpoint/2010/main" val="584145766"/>
              </p:ext>
            </p:extLst>
          </p:nvPr>
        </p:nvGraphicFramePr>
        <p:xfrm>
          <a:off x="1119514" y="2117531"/>
          <a:ext cx="9267414" cy="3972560"/>
        </p:xfrm>
        <a:graphic>
          <a:graphicData uri="http://schemas.openxmlformats.org/drawingml/2006/table">
            <a:tbl>
              <a:tblPr bandRow="1">
                <a:tableStyleId>{93296810-A885-4BE3-A3E7-6D5BEEA58F35}</a:tableStyleId>
              </a:tblPr>
              <a:tblGrid>
                <a:gridCol w="3548179">
                  <a:extLst>
                    <a:ext uri="{9D8B030D-6E8A-4147-A177-3AD203B41FA5}">
                      <a16:colId xmlns:a16="http://schemas.microsoft.com/office/drawing/2014/main" val="1273520817"/>
                    </a:ext>
                  </a:extLst>
                </a:gridCol>
                <a:gridCol w="2630097">
                  <a:extLst>
                    <a:ext uri="{9D8B030D-6E8A-4147-A177-3AD203B41FA5}">
                      <a16:colId xmlns:a16="http://schemas.microsoft.com/office/drawing/2014/main" val="1961474578"/>
                    </a:ext>
                  </a:extLst>
                </a:gridCol>
                <a:gridCol w="3089138">
                  <a:extLst>
                    <a:ext uri="{9D8B030D-6E8A-4147-A177-3AD203B41FA5}">
                      <a16:colId xmlns:a16="http://schemas.microsoft.com/office/drawing/2014/main" val="1577403879"/>
                    </a:ext>
                  </a:extLst>
                </a:gridCol>
              </a:tblGrid>
              <a:tr h="370840">
                <a:tc>
                  <a:txBody>
                    <a:bodyPr/>
                    <a:lstStyle/>
                    <a:p>
                      <a:r>
                        <a:rPr lang="en-US" sz="1800" b="1" dirty="0"/>
                        <a:t>Student Group</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t>Overall </a:t>
                      </a:r>
                      <a:r>
                        <a:rPr lang="en-US" sz="1800" b="1" u="sng" dirty="0"/>
                        <a:t>2-year</a:t>
                      </a:r>
                      <a:r>
                        <a:rPr lang="en-US" sz="1800" b="1" baseline="0" dirty="0"/>
                        <a:t> change:  </a:t>
                      </a:r>
                    </a:p>
                    <a:p>
                      <a:pPr algn="ctr"/>
                      <a:r>
                        <a:rPr lang="en-US" sz="1800" b="1" baseline="0" dirty="0">
                          <a:solidFill>
                            <a:srgbClr val="FF0000"/>
                          </a:solidFill>
                        </a:rPr>
                        <a:t>-10% </a:t>
                      </a:r>
                      <a:r>
                        <a:rPr lang="en-US" sz="1800" b="1" baseline="0" dirty="0"/>
                        <a:t>in headcount</a:t>
                      </a:r>
                      <a:endParaRPr lang="en-US" sz="1800"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800" b="1" dirty="0"/>
                        <a:t>Overall </a:t>
                      </a:r>
                      <a:r>
                        <a:rPr lang="en-US" sz="1800" b="1" u="sng" dirty="0"/>
                        <a:t>5-year</a:t>
                      </a:r>
                      <a:r>
                        <a:rPr lang="en-US" sz="1800" b="1" dirty="0"/>
                        <a:t> change:</a:t>
                      </a:r>
                      <a:r>
                        <a:rPr lang="en-US" sz="1800" b="1" baseline="0" dirty="0"/>
                        <a:t> </a:t>
                      </a:r>
                    </a:p>
                    <a:p>
                      <a:pPr algn="ctr"/>
                      <a:r>
                        <a:rPr lang="en-US" sz="1800" b="1" baseline="0" dirty="0">
                          <a:solidFill>
                            <a:srgbClr val="FF0000"/>
                          </a:solidFill>
                        </a:rPr>
                        <a:t>-20% </a:t>
                      </a:r>
                      <a:r>
                        <a:rPr lang="en-US" sz="1800" b="1" baseline="0" dirty="0"/>
                        <a:t>in headcount</a:t>
                      </a:r>
                      <a:endParaRPr lang="en-US" sz="18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268596"/>
                  </a:ext>
                </a:extLst>
              </a:tr>
              <a:tr h="370840">
                <a:tc>
                  <a:txBody>
                    <a:bodyPr/>
                    <a:lstStyle/>
                    <a:p>
                      <a:r>
                        <a:rPr lang="en-US" sz="1800" dirty="0"/>
                        <a:t>First generation students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-8%</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-7%</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2356700"/>
                  </a:ext>
                </a:extLst>
              </a:tr>
              <a:tr h="370840">
                <a:tc>
                  <a:txBody>
                    <a:bodyPr/>
                    <a:lstStyle/>
                    <a:p>
                      <a:r>
                        <a:rPr lang="en-US" sz="1800" dirty="0"/>
                        <a:t>Black Non-Hispanic students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-23%</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-37%</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1994188"/>
                  </a:ext>
                </a:extLst>
              </a:tr>
              <a:tr h="370840">
                <a:tc>
                  <a:txBody>
                    <a:bodyPr/>
                    <a:lstStyle/>
                    <a:p>
                      <a:r>
                        <a:rPr lang="en-US" sz="1800" dirty="0"/>
                        <a:t>Hispanic students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-14%</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-28%</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8469427"/>
                  </a:ext>
                </a:extLst>
              </a:tr>
              <a:tr h="370840">
                <a:tc>
                  <a:txBody>
                    <a:bodyPr/>
                    <a:lstStyle/>
                    <a:p>
                      <a:r>
                        <a:rPr lang="en-US" sz="1800" dirty="0"/>
                        <a:t>Low income students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-23%</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-38%</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1562569"/>
                  </a:ext>
                </a:extLst>
              </a:tr>
              <a:tr h="370840">
                <a:tc>
                  <a:txBody>
                    <a:bodyPr/>
                    <a:lstStyle/>
                    <a:p>
                      <a:r>
                        <a:rPr lang="en-US" sz="1800" dirty="0"/>
                        <a:t>ESL students</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-54%</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-70%</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2002619"/>
                  </a:ext>
                </a:extLst>
              </a:tr>
              <a:tr h="370840">
                <a:tc>
                  <a:txBody>
                    <a:bodyPr/>
                    <a:lstStyle/>
                    <a:p>
                      <a:r>
                        <a:rPr lang="en-US" sz="1800" dirty="0"/>
                        <a:t>Age 20 - 24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solidFill>
                            <a:srgbClr val="FF0000"/>
                          </a:solidFill>
                        </a:rPr>
                        <a:t>-13%</a:t>
                      </a: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-23%</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457311"/>
                  </a:ext>
                </a:extLst>
              </a:tr>
              <a:tr h="370840">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endParaRPr lang="en-US" sz="18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4910617"/>
                  </a:ext>
                </a:extLst>
              </a:tr>
              <a:tr h="0">
                <a:tc>
                  <a:txBody>
                    <a:bodyPr/>
                    <a:lstStyle/>
                    <a:p>
                      <a:r>
                        <a:rPr lang="en-US" sz="1800" dirty="0"/>
                        <a:t>Recent high school graduates</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+0.2%</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+22%</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6028844"/>
                  </a:ext>
                </a:extLst>
              </a:tr>
              <a:tr h="370840">
                <a:tc>
                  <a:txBody>
                    <a:bodyPr/>
                    <a:lstStyle/>
                    <a:p>
                      <a:r>
                        <a:rPr lang="en-US" sz="1800" dirty="0"/>
                        <a:t>Age less than 20</a:t>
                      </a:r>
                      <a:endParaRPr lang="en-US"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+9%</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+10%</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599774"/>
                  </a:ext>
                </a:extLst>
              </a:tr>
            </a:tbl>
          </a:graphicData>
        </a:graphic>
      </p:graphicFrame>
      <p:sp>
        <p:nvSpPr>
          <p:cNvPr id="5" name="Down Arrow 4"/>
          <p:cNvSpPr/>
          <p:nvPr/>
        </p:nvSpPr>
        <p:spPr>
          <a:xfrm flipH="1">
            <a:off x="10765850" y="2117531"/>
            <a:ext cx="587945" cy="2826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flipH="1">
            <a:off x="10733791" y="5167931"/>
            <a:ext cx="677389" cy="8701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D2D9446C-13BE-4419-BD31-86AA764A43AC}"/>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3A89947B-B693-46CE-A6E7-9B749B802D57}"/>
              </a:ext>
            </a:extLst>
          </p:cNvPr>
          <p:cNvSpPr txBox="1"/>
          <p:nvPr/>
        </p:nvSpPr>
        <p:spPr>
          <a:xfrm>
            <a:off x="80921" y="6362070"/>
            <a:ext cx="5008102" cy="261610"/>
          </a:xfrm>
          <a:prstGeom prst="rect">
            <a:avLst/>
          </a:prstGeom>
          <a:noFill/>
        </p:spPr>
        <p:txBody>
          <a:bodyPr wrap="none" rtlCol="0">
            <a:spAutoFit/>
          </a:bodyPr>
          <a:lstStyle/>
          <a:p>
            <a:r>
              <a:rPr lang="en-US" sz="1100" i="1" dirty="0">
                <a:solidFill>
                  <a:schemeClr val="tx1"/>
                </a:solidFill>
              </a:rPr>
              <a:t>Two-year change: Fall 2019 to; Five-year change:  Fall 2016 to Fall 2021 comparison.</a:t>
            </a:r>
            <a:endParaRPr lang="en-US" sz="1100" i="1" dirty="0"/>
          </a:p>
        </p:txBody>
      </p:sp>
      <p:cxnSp>
        <p:nvCxnSpPr>
          <p:cNvPr id="10" name="Straight Connector 9">
            <a:extLst>
              <a:ext uri="{FF2B5EF4-FFF2-40B4-BE49-F238E27FC236}">
                <a16:creationId xmlns:a16="http://schemas.microsoft.com/office/drawing/2014/main" id="{486A9B83-476E-41BB-BCF4-AA371E89E959}"/>
              </a:ext>
            </a:extLst>
          </p:cNvPr>
          <p:cNvCxnSpPr/>
          <p:nvPr/>
        </p:nvCxnSpPr>
        <p:spPr>
          <a:xfrm>
            <a:off x="970658" y="1690069"/>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668359" y="331991"/>
            <a:ext cx="11006470" cy="1325563"/>
          </a:xfrm>
        </p:spPr>
        <p:txBody>
          <a:bodyPr>
            <a:normAutofit/>
          </a:bodyPr>
          <a:lstStyle/>
          <a:p>
            <a:r>
              <a:rPr lang="en-US" sz="4000" dirty="0"/>
              <a:t>Our share of home campus students is declining…</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737461" y="1424144"/>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7905199-CFD3-4803-8C5F-A3B5DB0D3FB9}"/>
              </a:ext>
            </a:extLst>
          </p:cNvPr>
          <p:cNvGrpSpPr/>
          <p:nvPr/>
        </p:nvGrpSpPr>
        <p:grpSpPr>
          <a:xfrm>
            <a:off x="2359990" y="1790096"/>
            <a:ext cx="7623208" cy="4637122"/>
            <a:chOff x="2030931" y="1446044"/>
            <a:chExt cx="7623208" cy="4637122"/>
          </a:xfrm>
        </p:grpSpPr>
        <p:sp>
          <p:nvSpPr>
            <p:cNvPr id="8" name="TextBox 3">
              <a:extLst>
                <a:ext uri="{FF2B5EF4-FFF2-40B4-BE49-F238E27FC236}">
                  <a16:creationId xmlns:a16="http://schemas.microsoft.com/office/drawing/2014/main" id="{B50A85A7-BD84-4E71-84CF-829A45CA17F6}"/>
                </a:ext>
              </a:extLst>
            </p:cNvPr>
            <p:cNvSpPr txBox="1"/>
            <p:nvPr/>
          </p:nvSpPr>
          <p:spPr>
            <a:xfrm>
              <a:off x="3395333" y="2506524"/>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6,223</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F40BBB4B-A657-4A02-A1D7-7D9D91525A3A}"/>
                </a:ext>
              </a:extLst>
            </p:cNvPr>
            <p:cNvGraphicFramePr>
              <a:graphicFrameLocks/>
            </p:cNvGraphicFramePr>
            <p:nvPr>
              <p:custDataLst>
                <p:tags r:id="rId1"/>
              </p:custDataLst>
              <p:extLst/>
            </p:nvPr>
          </p:nvGraphicFramePr>
          <p:xfrm>
            <a:off x="2030931" y="1446044"/>
            <a:ext cx="7623208" cy="46371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a:extLst>
                <a:ext uri="{FF2B5EF4-FFF2-40B4-BE49-F238E27FC236}">
                  <a16:creationId xmlns:a16="http://schemas.microsoft.com/office/drawing/2014/main" id="{1A28C728-BDE1-4152-93CF-3118F22100E3}"/>
                </a:ext>
              </a:extLst>
            </p:cNvPr>
            <p:cNvSpPr txBox="1"/>
            <p:nvPr/>
          </p:nvSpPr>
          <p:spPr>
            <a:xfrm>
              <a:off x="5645905"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6,048</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3">
              <a:extLst>
                <a:ext uri="{FF2B5EF4-FFF2-40B4-BE49-F238E27FC236}">
                  <a16:creationId xmlns:a16="http://schemas.microsoft.com/office/drawing/2014/main" id="{487E589E-19FB-4A5E-84D8-C7ACF9ED025D}"/>
                </a:ext>
              </a:extLst>
            </p:cNvPr>
            <p:cNvSpPr txBox="1"/>
            <p:nvPr/>
          </p:nvSpPr>
          <p:spPr>
            <a:xfrm>
              <a:off x="7877227"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4,334</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5316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668359" y="331991"/>
            <a:ext cx="11006470" cy="1325563"/>
          </a:xfrm>
        </p:spPr>
        <p:txBody>
          <a:bodyPr/>
          <a:lstStyle/>
          <a:p>
            <a:r>
              <a:rPr lang="en-US" dirty="0"/>
              <a:t>Communities we could serve better…</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737461" y="1424144"/>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EAC16F-EA2F-4BF4-B259-D0555CE20AFC}"/>
              </a:ext>
            </a:extLst>
          </p:cNvPr>
          <p:cNvPicPr>
            <a:picLocks noChangeAspect="1"/>
          </p:cNvPicPr>
          <p:nvPr/>
        </p:nvPicPr>
        <p:blipFill>
          <a:blip r:embed="rId2"/>
          <a:stretch>
            <a:fillRect/>
          </a:stretch>
        </p:blipFill>
        <p:spPr>
          <a:xfrm>
            <a:off x="747158" y="1562765"/>
            <a:ext cx="5143500" cy="5210175"/>
          </a:xfrm>
          <a:prstGeom prst="rect">
            <a:avLst/>
          </a:prstGeom>
        </p:spPr>
      </p:pic>
      <p:pic>
        <p:nvPicPr>
          <p:cNvPr id="6" name="Picture 5">
            <a:extLst>
              <a:ext uri="{FF2B5EF4-FFF2-40B4-BE49-F238E27FC236}">
                <a16:creationId xmlns:a16="http://schemas.microsoft.com/office/drawing/2014/main" id="{A4DBE030-7A60-47C2-A79F-C6C6454100BD}"/>
              </a:ext>
            </a:extLst>
          </p:cNvPr>
          <p:cNvPicPr>
            <a:picLocks noChangeAspect="1"/>
          </p:cNvPicPr>
          <p:nvPr/>
        </p:nvPicPr>
        <p:blipFill rotWithShape="1">
          <a:blip r:embed="rId3"/>
          <a:srcRect b="1876"/>
          <a:stretch/>
        </p:blipFill>
        <p:spPr>
          <a:xfrm>
            <a:off x="6772497" y="1588884"/>
            <a:ext cx="4669265" cy="5184055"/>
          </a:xfrm>
          <a:prstGeom prst="rect">
            <a:avLst/>
          </a:prstGeom>
        </p:spPr>
      </p:pic>
    </p:spTree>
    <p:extLst>
      <p:ext uri="{BB962C8B-B14F-4D97-AF65-F5344CB8AC3E}">
        <p14:creationId xmlns:p14="http://schemas.microsoft.com/office/powerpoint/2010/main" val="227474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B7C-F372-4F40-833F-58B74DCE14E2}"/>
              </a:ext>
            </a:extLst>
          </p:cNvPr>
          <p:cNvSpPr>
            <a:spLocks noGrp="1"/>
          </p:cNvSpPr>
          <p:nvPr>
            <p:ph type="title"/>
          </p:nvPr>
        </p:nvSpPr>
        <p:spPr>
          <a:xfrm>
            <a:off x="897914" y="360266"/>
            <a:ext cx="4052497" cy="1325563"/>
          </a:xfrm>
        </p:spPr>
        <p:txBody>
          <a:bodyPr>
            <a:normAutofit/>
          </a:bodyPr>
          <a:lstStyle/>
          <a:p>
            <a:pPr algn="ctr"/>
            <a:r>
              <a:rPr lang="en-US" dirty="0"/>
              <a:t>Mission</a:t>
            </a:r>
          </a:p>
        </p:txBody>
      </p:sp>
      <p:sp>
        <p:nvSpPr>
          <p:cNvPr id="4" name="Frame 3">
            <a:extLst>
              <a:ext uri="{FF2B5EF4-FFF2-40B4-BE49-F238E27FC236}">
                <a16:creationId xmlns:a16="http://schemas.microsoft.com/office/drawing/2014/main" id="{706EEA18-AA11-403F-A04D-29DE52C02F25}"/>
              </a:ext>
            </a:extLst>
          </p:cNvPr>
          <p:cNvSpPr/>
          <p:nvPr/>
        </p:nvSpPr>
        <p:spPr>
          <a:xfrm>
            <a:off x="-772634" y="-797442"/>
            <a:ext cx="13737265" cy="8474149"/>
          </a:xfrm>
          <a:prstGeom prst="frame">
            <a:avLst/>
          </a:prstGeom>
          <a:solidFill>
            <a:srgbClr val="00634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a:extLst>
              <a:ext uri="{FF2B5EF4-FFF2-40B4-BE49-F238E27FC236}">
                <a16:creationId xmlns:a16="http://schemas.microsoft.com/office/drawing/2014/main" id="{A1E3C79E-6EC6-4F2B-BC55-20DAE8DDBE68}"/>
              </a:ext>
            </a:extLst>
          </p:cNvPr>
          <p:cNvCxnSpPr/>
          <p:nvPr/>
        </p:nvCxnSpPr>
        <p:spPr>
          <a:xfrm>
            <a:off x="1150625" y="1487940"/>
            <a:ext cx="9803218" cy="0"/>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EB4642B-A3CB-4271-B100-1CAEF27B22BF}"/>
              </a:ext>
            </a:extLst>
          </p:cNvPr>
          <p:cNvSpPr txBox="1">
            <a:spLocks/>
          </p:cNvSpPr>
          <p:nvPr/>
        </p:nvSpPr>
        <p:spPr>
          <a:xfrm>
            <a:off x="6867127" y="360265"/>
            <a:ext cx="40524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Vision</a:t>
            </a:r>
          </a:p>
        </p:txBody>
      </p:sp>
      <p:sp>
        <p:nvSpPr>
          <p:cNvPr id="3" name="TextBox 2">
            <a:extLst>
              <a:ext uri="{FF2B5EF4-FFF2-40B4-BE49-F238E27FC236}">
                <a16:creationId xmlns:a16="http://schemas.microsoft.com/office/drawing/2014/main" id="{7AAEB25F-CB16-4256-B15F-1B6D6FBDE07C}"/>
              </a:ext>
            </a:extLst>
          </p:cNvPr>
          <p:cNvSpPr txBox="1"/>
          <p:nvPr/>
        </p:nvSpPr>
        <p:spPr>
          <a:xfrm>
            <a:off x="1651321" y="2630068"/>
            <a:ext cx="3138637" cy="2031325"/>
          </a:xfrm>
          <a:prstGeom prst="rect">
            <a:avLst/>
          </a:prstGeom>
          <a:noFill/>
        </p:spPr>
        <p:txBody>
          <a:bodyPr wrap="square" rtlCol="0">
            <a:spAutoFit/>
          </a:bodyPr>
          <a:lstStyle/>
          <a:p>
            <a:r>
              <a:rPr lang="en-US" dirty="0"/>
              <a:t>Cañada College engages and empowers students in transforming their lives and communities through quality education.</a:t>
            </a:r>
            <a:endParaRPr lang="en-US" b="0" dirty="0">
              <a:effectLst/>
            </a:endParaRPr>
          </a:p>
          <a:p>
            <a:br>
              <a:rPr lang="en-US" dirty="0"/>
            </a:br>
            <a:endParaRPr lang="en-US" dirty="0"/>
          </a:p>
        </p:txBody>
      </p:sp>
      <p:sp>
        <p:nvSpPr>
          <p:cNvPr id="13" name="TextBox 12">
            <a:extLst>
              <a:ext uri="{FF2B5EF4-FFF2-40B4-BE49-F238E27FC236}">
                <a16:creationId xmlns:a16="http://schemas.microsoft.com/office/drawing/2014/main" id="{3BB31E88-5A2F-4AA9-978C-D3FBC763965C}"/>
              </a:ext>
            </a:extLst>
          </p:cNvPr>
          <p:cNvSpPr txBox="1"/>
          <p:nvPr/>
        </p:nvSpPr>
        <p:spPr>
          <a:xfrm>
            <a:off x="7324058" y="2630067"/>
            <a:ext cx="3138637" cy="2031325"/>
          </a:xfrm>
          <a:prstGeom prst="rect">
            <a:avLst/>
          </a:prstGeom>
          <a:noFill/>
        </p:spPr>
        <p:txBody>
          <a:bodyPr wrap="square" rtlCol="0">
            <a:spAutoFit/>
          </a:bodyPr>
          <a:lstStyle/>
          <a:p>
            <a:r>
              <a:rPr lang="en-US" dirty="0"/>
              <a:t>Cañada College provides equitable education such that students from diverse backgrounds are able to achieve their educational goals and benefit the world.</a:t>
            </a:r>
            <a:br>
              <a:rPr lang="en-US" dirty="0"/>
            </a:br>
            <a:endParaRPr lang="en-US" dirty="0"/>
          </a:p>
        </p:txBody>
      </p:sp>
      <p:cxnSp>
        <p:nvCxnSpPr>
          <p:cNvPr id="14" name="Straight Connector 13">
            <a:extLst>
              <a:ext uri="{FF2B5EF4-FFF2-40B4-BE49-F238E27FC236}">
                <a16:creationId xmlns:a16="http://schemas.microsoft.com/office/drawing/2014/main" id="{BF23B61F-5EE8-4D8A-9488-DCF738D1AA16}"/>
              </a:ext>
            </a:extLst>
          </p:cNvPr>
          <p:cNvCxnSpPr>
            <a:cxnSpLocks/>
          </p:cNvCxnSpPr>
          <p:nvPr/>
        </p:nvCxnSpPr>
        <p:spPr>
          <a:xfrm flipV="1">
            <a:off x="6002339" y="1935125"/>
            <a:ext cx="0" cy="4134294"/>
          </a:xfrm>
          <a:prstGeom prst="line">
            <a:avLst/>
          </a:prstGeom>
          <a:ln w="38100">
            <a:solidFill>
              <a:srgbClr val="0063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298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2EB8F3C_72BF_4919_933F_6B54DA05CA42&quot;,&quot;SourceFullName&quot;:&quot;https://smccd-my.sharepoint.com/personal/engelk_smccd_edu/Documents/Admin/President's Office/President's Advisory Council/Enrollment Data for President's Advisory Council September 28 2021.xlsx&quot;,&quot;LastUpdate&quot;:&quot;2021-10-18 12:34 P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93B088B_18D4_4E04_B8C8_8FA951129013&quot;,&quot;SourceFullName&quot;:&quot;C:\\Users\\engelk\\Dropbox (SMCCD)\\PRIE - Canada College\\Scorecard\\20-21 Scorecard\\College Scorecard Metrics_20-21_2021-8-5.xlsx&quot;,&quot;LastUpdate&quot;:&quot;2021-08-11 9:11 PM&quot;,&quot;UpdatedBy&quot;:&quot;engelk&quot;,&quot;IsLinked&quot;:false,&quot;IsBrokenLink&quot;:false,&quot;Type&quot;: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DFB986-1FC1-4EE6-ABA1-D3F07D1D8A4A}">
  <ds:schemaRefs>
    <ds:schemaRef ds:uri="http://schemas.microsoft.com/sharepoint/v3/contenttype/forms"/>
  </ds:schemaRefs>
</ds:datastoreItem>
</file>

<file path=customXml/itemProps2.xml><?xml version="1.0" encoding="utf-8"?>
<ds:datastoreItem xmlns:ds="http://schemas.openxmlformats.org/officeDocument/2006/customXml" ds:itemID="{BCC32F1E-51A0-4544-8190-E36398F18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A20E26-9029-4E19-82CE-5DD0094E1F14}">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purl.org/dc/terms/"/>
    <ds:schemaRef ds:uri="2bc55ecc-363e-43e9-bfac-4ba2e86f45ee"/>
    <ds:schemaRef ds:uri="http://schemas.microsoft.com/office/infopath/2007/PartnerControls"/>
    <ds:schemaRef ds:uri="bb5bbb0b-6c89-44d7-be61-0adfe653f983"/>
  </ds:schemaRefs>
</ds:datastoreItem>
</file>

<file path=docProps/app.xml><?xml version="1.0" encoding="utf-8"?>
<Properties xmlns="http://schemas.openxmlformats.org/officeDocument/2006/extended-properties" xmlns:vt="http://schemas.openxmlformats.org/officeDocument/2006/docPropsVTypes">
  <TotalTime>111</TotalTime>
  <Words>1162</Words>
  <Application>Microsoft Office PowerPoint</Application>
  <PresentationFormat>Widescreen</PresentationFormat>
  <Paragraphs>180</Paragraphs>
  <Slides>14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Edwardian Script ITC</vt:lpstr>
      <vt:lpstr>Franklin Gothic Book</vt:lpstr>
      <vt:lpstr>Trebuchet MS</vt:lpstr>
      <vt:lpstr>Wingdings</vt:lpstr>
      <vt:lpstr>Wingdings 2</vt:lpstr>
      <vt:lpstr>Office Theme</vt:lpstr>
      <vt:lpstr>Slate</vt:lpstr>
      <vt:lpstr>1_Office Theme</vt:lpstr>
      <vt:lpstr>Educational Master Plan</vt:lpstr>
      <vt:lpstr>PowerPoint Presentation</vt:lpstr>
      <vt:lpstr>Educational Master Planning Process &amp; Timeline</vt:lpstr>
      <vt:lpstr>PowerPoint Presentation</vt:lpstr>
      <vt:lpstr>Data-informed planning…</vt:lpstr>
      <vt:lpstr>Some student populations have declined dramatically:</vt:lpstr>
      <vt:lpstr>Our share of home campus students is declining…</vt:lpstr>
      <vt:lpstr>Communities we could serve better…</vt:lpstr>
      <vt:lpstr>Mission</vt:lpstr>
      <vt:lpstr>Values</vt:lpstr>
      <vt:lpstr>Goals</vt:lpstr>
      <vt:lpstr>Strategy Topics Across the 4 Goals</vt:lpstr>
      <vt:lpstr>Data Inventory and Final Draft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Master Plan</dc:title>
  <dc:creator>Engel, Karen</dc:creator>
  <cp:lastModifiedBy>Engel, Karen</cp:lastModifiedBy>
  <cp:revision>8</cp:revision>
  <dcterms:created xsi:type="dcterms:W3CDTF">2022-05-16T23:59:51Z</dcterms:created>
  <dcterms:modified xsi:type="dcterms:W3CDTF">2022-05-18T21:16:41Z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