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4"/>
  </p:sldMasterIdLst>
  <p:notesMasterIdLst>
    <p:notesMasterId r:id="rId31"/>
  </p:notesMasterIdLst>
  <p:sldIdLst>
    <p:sldId id="256" r:id="rId5"/>
    <p:sldId id="257" r:id="rId6"/>
    <p:sldId id="275" r:id="rId7"/>
    <p:sldId id="285" r:id="rId8"/>
    <p:sldId id="286" r:id="rId9"/>
    <p:sldId id="258" r:id="rId10"/>
    <p:sldId id="259" r:id="rId11"/>
    <p:sldId id="277" r:id="rId12"/>
    <p:sldId id="278" r:id="rId13"/>
    <p:sldId id="279" r:id="rId14"/>
    <p:sldId id="265" r:id="rId15"/>
    <p:sldId id="264" r:id="rId16"/>
    <p:sldId id="266" r:id="rId17"/>
    <p:sldId id="261" r:id="rId18"/>
    <p:sldId id="262" r:id="rId19"/>
    <p:sldId id="260" r:id="rId20"/>
    <p:sldId id="283" r:id="rId21"/>
    <p:sldId id="284" r:id="rId22"/>
    <p:sldId id="269" r:id="rId23"/>
    <p:sldId id="263" r:id="rId24"/>
    <p:sldId id="273" r:id="rId25"/>
    <p:sldId id="274" r:id="rId26"/>
    <p:sldId id="281" r:id="rId27"/>
    <p:sldId id="271" r:id="rId28"/>
    <p:sldId id="270" r:id="rId29"/>
    <p:sldId id="28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571F9-2B97-E648-8237-9D3F4F72CA25}" v="17" dt="2022-03-02T20:14:54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8"/>
    <p:restoredTop sz="95878"/>
  </p:normalViewPr>
  <p:slideViewPr>
    <p:cSldViewPr snapToGrid="0">
      <p:cViewPr varScale="1">
        <p:scale>
          <a:sx n="52" d="100"/>
          <a:sy n="52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ani, Wissem" userId="a2438fa2-58b5-4c07-8fb3-84f893c1815c" providerId="ADAL" clId="{4A4571F9-2B97-E648-8237-9D3F4F72CA25}"/>
    <pc:docChg chg="custSel addSld delSld modSld">
      <pc:chgData name="Bennani, Wissem" userId="a2438fa2-58b5-4c07-8fb3-84f893c1815c" providerId="ADAL" clId="{4A4571F9-2B97-E648-8237-9D3F4F72CA25}" dt="2022-03-02T20:15:21.355" v="134" actId="2696"/>
      <pc:docMkLst>
        <pc:docMk/>
      </pc:docMkLst>
      <pc:sldChg chg="modSp mod">
        <pc:chgData name="Bennani, Wissem" userId="a2438fa2-58b5-4c07-8fb3-84f893c1815c" providerId="ADAL" clId="{4A4571F9-2B97-E648-8237-9D3F4F72CA25}" dt="2022-03-02T20:00:09.610" v="0" actId="207"/>
        <pc:sldMkLst>
          <pc:docMk/>
          <pc:sldMk cId="4294558280" sldId="256"/>
        </pc:sldMkLst>
        <pc:spChg chg="mod">
          <ac:chgData name="Bennani, Wissem" userId="a2438fa2-58b5-4c07-8fb3-84f893c1815c" providerId="ADAL" clId="{4A4571F9-2B97-E648-8237-9D3F4F72CA25}" dt="2022-03-02T20:00:09.610" v="0" actId="207"/>
          <ac:spMkLst>
            <pc:docMk/>
            <pc:sldMk cId="4294558280" sldId="256"/>
            <ac:spMk id="2" creationId="{7E1CA6A3-71EC-1941-ADCC-228AEBA97DD8}"/>
          </ac:spMkLst>
        </pc:spChg>
      </pc:sldChg>
      <pc:sldChg chg="modSp mod">
        <pc:chgData name="Bennani, Wissem" userId="a2438fa2-58b5-4c07-8fb3-84f893c1815c" providerId="ADAL" clId="{4A4571F9-2B97-E648-8237-9D3F4F72CA25}" dt="2022-03-02T20:15:17.850" v="133" actId="20577"/>
        <pc:sldMkLst>
          <pc:docMk/>
          <pc:sldMk cId="3831002698" sldId="258"/>
        </pc:sldMkLst>
        <pc:graphicFrameChg chg="modGraphic">
          <ac:chgData name="Bennani, Wissem" userId="a2438fa2-58b5-4c07-8fb3-84f893c1815c" providerId="ADAL" clId="{4A4571F9-2B97-E648-8237-9D3F4F72CA25}" dt="2022-03-02T20:15:17.850" v="133" actId="20577"/>
          <ac:graphicFrameMkLst>
            <pc:docMk/>
            <pc:sldMk cId="3831002698" sldId="258"/>
            <ac:graphicFrameMk id="4" creationId="{00000000-0000-0000-0000-000000000000}"/>
          </ac:graphicFrameMkLst>
        </pc:graphicFrameChg>
      </pc:sldChg>
      <pc:sldChg chg="addSp delSp modSp mod">
        <pc:chgData name="Bennani, Wissem" userId="a2438fa2-58b5-4c07-8fb3-84f893c1815c" providerId="ADAL" clId="{4A4571F9-2B97-E648-8237-9D3F4F72CA25}" dt="2022-03-02T20:10:08.024" v="89" actId="1076"/>
        <pc:sldMkLst>
          <pc:docMk/>
          <pc:sldMk cId="115875118" sldId="261"/>
        </pc:sldMkLst>
        <pc:spChg chg="mod">
          <ac:chgData name="Bennani, Wissem" userId="a2438fa2-58b5-4c07-8fb3-84f893c1815c" providerId="ADAL" clId="{4A4571F9-2B97-E648-8237-9D3F4F72CA25}" dt="2022-03-02T20:09:43.084" v="86" actId="20577"/>
          <ac:spMkLst>
            <pc:docMk/>
            <pc:sldMk cId="115875118" sldId="261"/>
            <ac:spMk id="3" creationId="{1B9A6331-110C-45AD-B17D-3ABE0F79884F}"/>
          </ac:spMkLst>
        </pc:spChg>
        <pc:spChg chg="add del mod">
          <ac:chgData name="Bennani, Wissem" userId="a2438fa2-58b5-4c07-8fb3-84f893c1815c" providerId="ADAL" clId="{4A4571F9-2B97-E648-8237-9D3F4F72CA25}" dt="2022-03-02T20:10:04.584" v="88" actId="478"/>
          <ac:spMkLst>
            <pc:docMk/>
            <pc:sldMk cId="115875118" sldId="261"/>
            <ac:spMk id="6" creationId="{97760B01-2F3E-8748-B74E-42CB4D9F7FB3}"/>
          </ac:spMkLst>
        </pc:spChg>
        <pc:picChg chg="mod">
          <ac:chgData name="Bennani, Wissem" userId="a2438fa2-58b5-4c07-8fb3-84f893c1815c" providerId="ADAL" clId="{4A4571F9-2B97-E648-8237-9D3F4F72CA25}" dt="2022-03-02T20:10:08.024" v="89" actId="1076"/>
          <ac:picMkLst>
            <pc:docMk/>
            <pc:sldMk cId="115875118" sldId="261"/>
            <ac:picMk id="4" creationId="{3C2E0C5A-D222-45A1-BB95-132191B461E9}"/>
          </ac:picMkLst>
        </pc:picChg>
      </pc:sldChg>
      <pc:sldChg chg="modSp mod">
        <pc:chgData name="Bennani, Wissem" userId="a2438fa2-58b5-4c07-8fb3-84f893c1815c" providerId="ADAL" clId="{4A4571F9-2B97-E648-8237-9D3F4F72CA25}" dt="2022-03-02T20:08:22.969" v="32" actId="14100"/>
        <pc:sldMkLst>
          <pc:docMk/>
          <pc:sldMk cId="1931691494" sldId="263"/>
        </pc:sldMkLst>
        <pc:graphicFrameChg chg="modGraphic">
          <ac:chgData name="Bennani, Wissem" userId="a2438fa2-58b5-4c07-8fb3-84f893c1815c" providerId="ADAL" clId="{4A4571F9-2B97-E648-8237-9D3F4F72CA25}" dt="2022-03-02T20:08:22.969" v="32" actId="14100"/>
          <ac:graphicFrameMkLst>
            <pc:docMk/>
            <pc:sldMk cId="1931691494" sldId="263"/>
            <ac:graphicFrameMk id="5" creationId="{BB45F073-EB5C-F446-8F8F-336E1F2921A6}"/>
          </ac:graphicFrameMkLst>
        </pc:graphicFrameChg>
      </pc:sldChg>
      <pc:sldChg chg="modSp mod">
        <pc:chgData name="Bennani, Wissem" userId="a2438fa2-58b5-4c07-8fb3-84f893c1815c" providerId="ADAL" clId="{4A4571F9-2B97-E648-8237-9D3F4F72CA25}" dt="2022-03-02T20:08:14.938" v="31" actId="5793"/>
        <pc:sldMkLst>
          <pc:docMk/>
          <pc:sldMk cId="4090198620" sldId="283"/>
        </pc:sldMkLst>
        <pc:spChg chg="mod">
          <ac:chgData name="Bennani, Wissem" userId="a2438fa2-58b5-4c07-8fb3-84f893c1815c" providerId="ADAL" clId="{4A4571F9-2B97-E648-8237-9D3F4F72CA25}" dt="2022-03-02T20:08:14.938" v="31" actId="5793"/>
          <ac:spMkLst>
            <pc:docMk/>
            <pc:sldMk cId="4090198620" sldId="283"/>
            <ac:spMk id="3" creationId="{29FBAB3D-281E-B44E-A138-9EA1E980871F}"/>
          </ac:spMkLst>
        </pc:spChg>
      </pc:sldChg>
      <pc:sldChg chg="modSp mod">
        <pc:chgData name="Bennani, Wissem" userId="a2438fa2-58b5-4c07-8fb3-84f893c1815c" providerId="ADAL" clId="{4A4571F9-2B97-E648-8237-9D3F4F72CA25}" dt="2022-03-02T20:07:53.040" v="27" actId="20577"/>
        <pc:sldMkLst>
          <pc:docMk/>
          <pc:sldMk cId="374471592" sldId="284"/>
        </pc:sldMkLst>
        <pc:spChg chg="mod">
          <ac:chgData name="Bennani, Wissem" userId="a2438fa2-58b5-4c07-8fb3-84f893c1815c" providerId="ADAL" clId="{4A4571F9-2B97-E648-8237-9D3F4F72CA25}" dt="2022-03-02T20:07:53.040" v="27" actId="20577"/>
          <ac:spMkLst>
            <pc:docMk/>
            <pc:sldMk cId="374471592" sldId="284"/>
            <ac:spMk id="3" creationId="{37FCE2CA-3BF4-3049-9869-BF46CE6E8A6C}"/>
          </ac:spMkLst>
        </pc:spChg>
      </pc:sldChg>
      <pc:sldChg chg="addSp modSp new del">
        <pc:chgData name="Bennani, Wissem" userId="a2438fa2-58b5-4c07-8fb3-84f893c1815c" providerId="ADAL" clId="{4A4571F9-2B97-E648-8237-9D3F4F72CA25}" dt="2022-03-02T20:15:21.355" v="134" actId="2696"/>
        <pc:sldMkLst>
          <pc:docMk/>
          <pc:sldMk cId="1060985832" sldId="285"/>
        </pc:sldMkLst>
        <pc:spChg chg="add mod">
          <ac:chgData name="Bennani, Wissem" userId="a2438fa2-58b5-4c07-8fb3-84f893c1815c" providerId="ADAL" clId="{4A4571F9-2B97-E648-8237-9D3F4F72CA25}" dt="2022-03-02T20:13:39.370" v="100" actId="14100"/>
          <ac:spMkLst>
            <pc:docMk/>
            <pc:sldMk cId="1060985832" sldId="285"/>
            <ac:spMk id="2" creationId="{F8B623AB-1A1C-E84E-9A0A-D31722BB8862}"/>
          </ac:spMkLst>
        </pc:spChg>
        <pc:picChg chg="add mod">
          <ac:chgData name="Bennani, Wissem" userId="a2438fa2-58b5-4c07-8fb3-84f893c1815c" providerId="ADAL" clId="{4A4571F9-2B97-E648-8237-9D3F4F72CA25}" dt="2022-03-02T20:14:54.288" v="106" actId="1076"/>
          <ac:picMkLst>
            <pc:docMk/>
            <pc:sldMk cId="1060985832" sldId="285"/>
            <ac:picMk id="1025" creationId="{16069775-68FA-3142-B159-193DFF435823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smccd-my.sharepoint.com/personal/engelk_smccd_edu/Documents/Enrollment%20Management/National%20Student%20Clearinghouse/Fall%202019%20to%20Fall%202021%20NSC%20data%20trends%20US%20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% change of 2-year public colleges:  headcount</a:t>
            </a:r>
          </a:p>
          <a:p>
            <a:pPr>
              <a:defRPr sz="2800"/>
            </a:pPr>
            <a:r>
              <a:rPr lang="en-US" sz="2800" dirty="0"/>
              <a:t>from Fall 2019 to Fall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Sheet1!$E$12</c:f>
              <c:strCache>
                <c:ptCount val="1"/>
                <c:pt idx="0">
                  <c:v>% change from Fall 2019 to Fall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A9-440C-BBB3-AC5C3D150BE2}"/>
              </c:ext>
            </c:extLst>
          </c:dPt>
          <c:dPt>
            <c:idx val="1"/>
            <c:invertIfNegative val="0"/>
            <c:bubble3D val="0"/>
            <c:spPr>
              <a:solidFill>
                <a:srgbClr val="E76618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B75-4E38-9F0D-03323244E16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A9-440C-BBB3-AC5C3D150B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Sheet1!$D$13:$D$15</c:f>
              <c:strCache>
                <c:ptCount val="3"/>
                <c:pt idx="0">
                  <c:v>U.S.</c:v>
                </c:pt>
                <c:pt idx="1">
                  <c:v>California</c:v>
                </c:pt>
                <c:pt idx="2">
                  <c:v>Cañada College</c:v>
                </c:pt>
              </c:strCache>
            </c:strRef>
          </c:cat>
          <c:val>
            <c:numRef>
              <c:f>Sheet1!$E$13:$E$15</c:f>
              <c:numCache>
                <c:formatCode>0%</c:formatCode>
                <c:ptCount val="3"/>
                <c:pt idx="0">
                  <c:v>-0.13</c:v>
                </c:pt>
                <c:pt idx="1">
                  <c:v>-0.1</c:v>
                </c:pt>
                <c:pt idx="2">
                  <c:v>-0.1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A9-440C-BBB3-AC5C3D150B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6010671"/>
        <c:axId val="1786011087"/>
      </c:barChart>
      <c:catAx>
        <c:axId val="178601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6011087"/>
        <c:crosses val="autoZero"/>
        <c:auto val="1"/>
        <c:lblAlgn val="ctr"/>
        <c:lblOffset val="100"/>
        <c:noMultiLvlLbl val="0"/>
      </c:catAx>
      <c:valAx>
        <c:axId val="1786011087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6010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6F7BC6-54CE-420F-9F6A-44988836498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0C24BE3-642E-4CB0-B94B-E13D49D5D787}">
      <dgm:prSet phldr="0"/>
      <dgm:spPr/>
      <dgm:t>
        <a:bodyPr/>
        <a:lstStyle/>
        <a:p>
          <a:pPr rtl="0"/>
          <a:r>
            <a:rPr lang="en-US">
              <a:latin typeface="Trebuchet MS" panose="020B0603020202020204"/>
            </a:rPr>
            <a:t>Helps FAO identify fraud!</a:t>
          </a:r>
          <a:endParaRPr lang="en-US"/>
        </a:p>
      </dgm:t>
    </dgm:pt>
    <dgm:pt modelId="{50F6989F-6BF8-4015-B0F8-35FAB38D2F9A}" type="parTrans" cxnId="{5168F4F6-FC7D-4D19-89B1-95C4E03249A3}">
      <dgm:prSet/>
      <dgm:spPr/>
      <dgm:t>
        <a:bodyPr/>
        <a:lstStyle/>
        <a:p>
          <a:endParaRPr lang="en-US"/>
        </a:p>
      </dgm:t>
    </dgm:pt>
    <dgm:pt modelId="{F4F1B2DC-7E9E-43FA-992E-94CE8EFBD14E}" type="sibTrans" cxnId="{5168F4F6-FC7D-4D19-89B1-95C4E03249A3}">
      <dgm:prSet/>
      <dgm:spPr/>
      <dgm:t>
        <a:bodyPr/>
        <a:lstStyle/>
        <a:p>
          <a:endParaRPr lang="en-US"/>
        </a:p>
      </dgm:t>
    </dgm:pt>
    <dgm:pt modelId="{D9ADAC9B-B310-4B90-B787-C28CD4116E03}">
      <dgm:prSet/>
      <dgm:spPr/>
      <dgm:t>
        <a:bodyPr/>
        <a:lstStyle/>
        <a:p>
          <a:pPr rtl="0"/>
          <a:r>
            <a:rPr lang="en-US">
              <a:latin typeface="Trebuchet MS" panose="020B0603020202020204"/>
            </a:rPr>
            <a:t>Minimizes the amount of funds a student may have to repay!</a:t>
          </a:r>
          <a:endParaRPr lang="en-US"/>
        </a:p>
      </dgm:t>
    </dgm:pt>
    <dgm:pt modelId="{0BD9808C-8A2A-43EB-A77C-FB65B1F42182}" type="parTrans" cxnId="{32FF6B53-138D-431C-B951-D1E142559FC1}">
      <dgm:prSet/>
      <dgm:spPr/>
      <dgm:t>
        <a:bodyPr/>
        <a:lstStyle/>
        <a:p>
          <a:endParaRPr lang="en-US"/>
        </a:p>
      </dgm:t>
    </dgm:pt>
    <dgm:pt modelId="{37778E40-C97F-4E00-9703-97A61E36304A}" type="sibTrans" cxnId="{32FF6B53-138D-431C-B951-D1E142559FC1}">
      <dgm:prSet/>
      <dgm:spPr/>
      <dgm:t>
        <a:bodyPr/>
        <a:lstStyle/>
        <a:p>
          <a:endParaRPr lang="en-US"/>
        </a:p>
      </dgm:t>
    </dgm:pt>
    <dgm:pt modelId="{95CA64DD-4C13-4A8B-B835-B7A1D9502030}">
      <dgm:prSet/>
      <dgm:spPr/>
      <dgm:t>
        <a:bodyPr/>
        <a:lstStyle/>
        <a:p>
          <a:pPr rtl="0"/>
          <a:r>
            <a:rPr lang="en-US">
              <a:latin typeface="Trebuchet MS" panose="020B0603020202020204"/>
            </a:rPr>
            <a:t>Minimizes the amount of institutional liabilities!</a:t>
          </a:r>
          <a:endParaRPr lang="en-US"/>
        </a:p>
      </dgm:t>
    </dgm:pt>
    <dgm:pt modelId="{9AF80C02-ABC1-40DF-A7E9-01FF624CB10A}" type="parTrans" cxnId="{2D061114-BF78-43DC-9FB2-3C6357775962}">
      <dgm:prSet/>
      <dgm:spPr/>
      <dgm:t>
        <a:bodyPr/>
        <a:lstStyle/>
        <a:p>
          <a:endParaRPr lang="en-US"/>
        </a:p>
      </dgm:t>
    </dgm:pt>
    <dgm:pt modelId="{F6A7A75A-7780-46FD-9238-7580AF64F77A}" type="sibTrans" cxnId="{2D061114-BF78-43DC-9FB2-3C6357775962}">
      <dgm:prSet/>
      <dgm:spPr/>
      <dgm:t>
        <a:bodyPr/>
        <a:lstStyle/>
        <a:p>
          <a:endParaRPr lang="en-US"/>
        </a:p>
      </dgm:t>
    </dgm:pt>
    <dgm:pt modelId="{95DDA951-BE80-4380-A047-C7BF04EAA8FD}" type="pres">
      <dgm:prSet presAssocID="{6B6F7BC6-54CE-420F-9F6A-4498883649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03F6D8-2B58-4BB1-92F6-80748D595798}" type="pres">
      <dgm:prSet presAssocID="{C0C24BE3-642E-4CB0-B94B-E13D49D5D7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8E379-4CC9-441D-B841-0E3B4C90D3F6}" type="pres">
      <dgm:prSet presAssocID="{F4F1B2DC-7E9E-43FA-992E-94CE8EFBD14E}" presName="spacer" presStyleCnt="0"/>
      <dgm:spPr/>
    </dgm:pt>
    <dgm:pt modelId="{69C05AE6-EE41-46E0-B6A7-9EA73A40D00E}" type="pres">
      <dgm:prSet presAssocID="{D9ADAC9B-B310-4B90-B787-C28CD4116E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30344-F76C-4C01-91F5-975FBC791524}" type="pres">
      <dgm:prSet presAssocID="{37778E40-C97F-4E00-9703-97A61E36304A}" presName="spacer" presStyleCnt="0"/>
      <dgm:spPr/>
    </dgm:pt>
    <dgm:pt modelId="{312D2098-0EF2-419A-8DF9-15BCFAB678C5}" type="pres">
      <dgm:prSet presAssocID="{95CA64DD-4C13-4A8B-B835-B7A1D95020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FF6B53-138D-431C-B951-D1E142559FC1}" srcId="{6B6F7BC6-54CE-420F-9F6A-449888364985}" destId="{D9ADAC9B-B310-4B90-B787-C28CD4116E03}" srcOrd="1" destOrd="0" parTransId="{0BD9808C-8A2A-43EB-A77C-FB65B1F42182}" sibTransId="{37778E40-C97F-4E00-9703-97A61E36304A}"/>
    <dgm:cxn modelId="{9B9FCE7D-AECE-4A11-8EFC-5982B466CBEC}" type="presOf" srcId="{95CA64DD-4C13-4A8B-B835-B7A1D9502030}" destId="{312D2098-0EF2-419A-8DF9-15BCFAB678C5}" srcOrd="0" destOrd="0" presId="urn:microsoft.com/office/officeart/2005/8/layout/vList2"/>
    <dgm:cxn modelId="{0FFDCDAE-A20A-476E-95B2-8D66110CA8E4}" type="presOf" srcId="{6B6F7BC6-54CE-420F-9F6A-449888364985}" destId="{95DDA951-BE80-4380-A047-C7BF04EAA8FD}" srcOrd="0" destOrd="0" presId="urn:microsoft.com/office/officeart/2005/8/layout/vList2"/>
    <dgm:cxn modelId="{4543C110-777D-407F-9377-6D399DB6C45E}" type="presOf" srcId="{D9ADAC9B-B310-4B90-B787-C28CD4116E03}" destId="{69C05AE6-EE41-46E0-B6A7-9EA73A40D00E}" srcOrd="0" destOrd="0" presId="urn:microsoft.com/office/officeart/2005/8/layout/vList2"/>
    <dgm:cxn modelId="{1B989F18-F187-42FA-BE71-64C5EBEC9939}" type="presOf" srcId="{C0C24BE3-642E-4CB0-B94B-E13D49D5D787}" destId="{EB03F6D8-2B58-4BB1-92F6-80748D595798}" srcOrd="0" destOrd="0" presId="urn:microsoft.com/office/officeart/2005/8/layout/vList2"/>
    <dgm:cxn modelId="{2D061114-BF78-43DC-9FB2-3C6357775962}" srcId="{6B6F7BC6-54CE-420F-9F6A-449888364985}" destId="{95CA64DD-4C13-4A8B-B835-B7A1D9502030}" srcOrd="2" destOrd="0" parTransId="{9AF80C02-ABC1-40DF-A7E9-01FF624CB10A}" sibTransId="{F6A7A75A-7780-46FD-9238-7580AF64F77A}"/>
    <dgm:cxn modelId="{5168F4F6-FC7D-4D19-89B1-95C4E03249A3}" srcId="{6B6F7BC6-54CE-420F-9F6A-449888364985}" destId="{C0C24BE3-642E-4CB0-B94B-E13D49D5D787}" srcOrd="0" destOrd="0" parTransId="{50F6989F-6BF8-4015-B0F8-35FAB38D2F9A}" sibTransId="{F4F1B2DC-7E9E-43FA-992E-94CE8EFBD14E}"/>
    <dgm:cxn modelId="{6D8BB4E9-BE30-48DE-9F34-3D5BC1661B69}" type="presParOf" srcId="{95DDA951-BE80-4380-A047-C7BF04EAA8FD}" destId="{EB03F6D8-2B58-4BB1-92F6-80748D595798}" srcOrd="0" destOrd="0" presId="urn:microsoft.com/office/officeart/2005/8/layout/vList2"/>
    <dgm:cxn modelId="{ED52948E-A08C-4E3C-9006-59A170DC23F8}" type="presParOf" srcId="{95DDA951-BE80-4380-A047-C7BF04EAA8FD}" destId="{CBB8E379-4CC9-441D-B841-0E3B4C90D3F6}" srcOrd="1" destOrd="0" presId="urn:microsoft.com/office/officeart/2005/8/layout/vList2"/>
    <dgm:cxn modelId="{A6DD0604-3015-4450-857C-48BA4802AB27}" type="presParOf" srcId="{95DDA951-BE80-4380-A047-C7BF04EAA8FD}" destId="{69C05AE6-EE41-46E0-B6A7-9EA73A40D00E}" srcOrd="2" destOrd="0" presId="urn:microsoft.com/office/officeart/2005/8/layout/vList2"/>
    <dgm:cxn modelId="{1444470A-05B8-40B3-8CC6-8BDCBFEE28ED}" type="presParOf" srcId="{95DDA951-BE80-4380-A047-C7BF04EAA8FD}" destId="{F0F30344-F76C-4C01-91F5-975FBC791524}" srcOrd="3" destOrd="0" presId="urn:microsoft.com/office/officeart/2005/8/layout/vList2"/>
    <dgm:cxn modelId="{A36F93C6-C5D2-47C6-BE46-910BFE8F01D2}" type="presParOf" srcId="{95DDA951-BE80-4380-A047-C7BF04EAA8FD}" destId="{312D2098-0EF2-419A-8DF9-15BCFAB678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3F6D8-2B58-4BB1-92F6-80748D595798}">
      <dsp:nvSpPr>
        <dsp:cNvPr id="0" name=""/>
        <dsp:cNvSpPr/>
      </dsp:nvSpPr>
      <dsp:spPr>
        <a:xfrm>
          <a:off x="0" y="392678"/>
          <a:ext cx="6628804" cy="13308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>
              <a:latin typeface="Trebuchet MS" panose="020B0603020202020204"/>
            </a:rPr>
            <a:t>Helps FAO identify fraud!</a:t>
          </a:r>
          <a:endParaRPr lang="en-US" sz="3500" kern="1200"/>
        </a:p>
      </dsp:txBody>
      <dsp:txXfrm>
        <a:off x="64968" y="457646"/>
        <a:ext cx="6498868" cy="1200938"/>
      </dsp:txXfrm>
    </dsp:sp>
    <dsp:sp modelId="{69C05AE6-EE41-46E0-B6A7-9EA73A40D00E}">
      <dsp:nvSpPr>
        <dsp:cNvPr id="0" name=""/>
        <dsp:cNvSpPr/>
      </dsp:nvSpPr>
      <dsp:spPr>
        <a:xfrm>
          <a:off x="0" y="1824353"/>
          <a:ext cx="6628804" cy="1330874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>
              <a:latin typeface="Trebuchet MS" panose="020B0603020202020204"/>
            </a:rPr>
            <a:t>Minimizes the amount of funds a student may have to repay!</a:t>
          </a:r>
          <a:endParaRPr lang="en-US" sz="3500" kern="1200"/>
        </a:p>
      </dsp:txBody>
      <dsp:txXfrm>
        <a:off x="64968" y="1889321"/>
        <a:ext cx="6498868" cy="1200938"/>
      </dsp:txXfrm>
    </dsp:sp>
    <dsp:sp modelId="{312D2098-0EF2-419A-8DF9-15BCFAB678C5}">
      <dsp:nvSpPr>
        <dsp:cNvPr id="0" name=""/>
        <dsp:cNvSpPr/>
      </dsp:nvSpPr>
      <dsp:spPr>
        <a:xfrm>
          <a:off x="0" y="3256027"/>
          <a:ext cx="6628804" cy="1330874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>
              <a:latin typeface="Trebuchet MS" panose="020B0603020202020204"/>
            </a:rPr>
            <a:t>Minimizes the amount of institutional liabilities!</a:t>
          </a:r>
          <a:endParaRPr lang="en-US" sz="3500" kern="1200"/>
        </a:p>
      </dsp:txBody>
      <dsp:txXfrm>
        <a:off x="64968" y="3320995"/>
        <a:ext cx="6498868" cy="1200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773DA-D01B-334B-AC59-3ABF9DB4C292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9F4A1-7C1A-254C-8043-656392D4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6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9F4A1-7C1A-254C-8043-656392D49E7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0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9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0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7371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1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026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0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58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5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3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0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1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0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4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3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1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872FF-4170-564C-B147-D0925C29C9CB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D6A32F-CFBA-884F-9107-9D2581436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mccd.hosted.panopto.com/Panopto/Pages/Viewer.aspx?id=5660d0e2-b026-41dc-aa8b-ad870151381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ccnext.jira.com/wiki/spaces/PD/blog/2018/06/10/704315933/Development%2BSpam%2BFilter%2BWeb%2BServic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A6A3-71EC-1941-ADCC-228AEBA97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2646669"/>
            <a:ext cx="9245600" cy="153458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Spring 2022 Enrollment at Cañada College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00E03FF-A6B3-5C47-B2B8-CAF4B075C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332" y="202531"/>
            <a:ext cx="447613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5958" y="4708358"/>
            <a:ext cx="87188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Prepared for the Planning and Budgeting Council</a:t>
            </a:r>
          </a:p>
          <a:p>
            <a:pPr algn="ctr"/>
            <a:r>
              <a:rPr lang="en-US" dirty="0" smtClean="0"/>
              <a:t>March 2, 2022</a:t>
            </a:r>
          </a:p>
          <a:p>
            <a:pPr algn="ctr"/>
            <a:endParaRPr lang="en-US" dirty="0"/>
          </a:p>
          <a:p>
            <a:pPr algn="ctr"/>
            <a:r>
              <a:rPr lang="en-US" sz="1400" dirty="0" smtClean="0"/>
              <a:t>By the Office of Enrollment and Student Support Services and the Office of Planning, Research and Institutional Effectiveness (PRIE)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4558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34" y="900049"/>
            <a:ext cx="8313419" cy="59579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411" y="93545"/>
            <a:ext cx="9686072" cy="8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07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serted picture RelID:1"/>
          <p:cNvPicPr>
            <a:picLocks noChangeAspect="1"/>
          </p:cNvPicPr>
          <p:nvPr/>
        </p:nvPicPr>
        <p:blipFill rotWithShape="1">
          <a:blip r:embed="rId2"/>
          <a:srcRect t="36709" b="33416"/>
          <a:stretch/>
        </p:blipFill>
        <p:spPr>
          <a:xfrm>
            <a:off x="2050182" y="855945"/>
            <a:ext cx="7877475" cy="60020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411" y="93545"/>
            <a:ext cx="9686072" cy="8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67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serted picture RelID:1"/>
          <p:cNvPicPr>
            <a:picLocks noChangeAspect="1"/>
          </p:cNvPicPr>
          <p:nvPr/>
        </p:nvPicPr>
        <p:blipFill rotWithShape="1">
          <a:blip r:embed="rId2"/>
          <a:srcRect t="66268" b="22298"/>
          <a:stretch/>
        </p:blipFill>
        <p:spPr>
          <a:xfrm>
            <a:off x="404261" y="1540043"/>
            <a:ext cx="11486884" cy="33495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411" y="93545"/>
            <a:ext cx="9686072" cy="8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65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serted picture RelID:1"/>
          <p:cNvPicPr>
            <a:picLocks noChangeAspect="1"/>
          </p:cNvPicPr>
          <p:nvPr/>
        </p:nvPicPr>
        <p:blipFill rotWithShape="1">
          <a:blip r:embed="rId2"/>
          <a:srcRect t="77491"/>
          <a:stretch/>
        </p:blipFill>
        <p:spPr>
          <a:xfrm>
            <a:off x="721895" y="908468"/>
            <a:ext cx="10364000" cy="59495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411" y="93545"/>
            <a:ext cx="9686072" cy="82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18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5D9F-E1BC-4130-9075-E9ABB2A4F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65430" cy="136170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Notable issues with Spring enrollment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A6331-110C-45AD-B17D-3ABE0F798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746" y="1220694"/>
            <a:ext cx="8467256" cy="283905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,Sans-Serif" charset="2"/>
              <a:buChar char="Ø"/>
            </a:pPr>
            <a:endParaRPr lang="en-US" dirty="0">
              <a:ea typeface="+mn-lt"/>
              <a:cs typeface="+mn-lt"/>
            </a:endParaRPr>
          </a:p>
          <a:p>
            <a:pPr marL="914400" lvl="2" indent="0">
              <a:buNone/>
            </a:pPr>
            <a:r>
              <a:rPr lang="en-US" sz="1600" dirty="0">
                <a:hlinkClick r:id="rId2"/>
              </a:rPr>
              <a:t>Link to the Fall 2021 Flex Day Session </a:t>
            </a:r>
            <a:endParaRPr lang="en-US" sz="1600" dirty="0"/>
          </a:p>
        </p:txBody>
      </p:sp>
      <p:pic>
        <p:nvPicPr>
          <p:cNvPr id="4" name="Picture 4" descr="Image of California Community Colleges memo warning about increased fraudulent activity.  ">
            <a:extLst>
              <a:ext uri="{FF2B5EF4-FFF2-40B4-BE49-F238E27FC236}">
                <a16:creationId xmlns:a16="http://schemas.microsoft.com/office/drawing/2014/main" id="{3C2E0C5A-D222-45A1-BB95-132191B46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978" y="2085686"/>
            <a:ext cx="6922640" cy="45174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875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0EBDF-E73D-D544-8C4B-51CD0CF6E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300" dirty="0">
                <a:solidFill>
                  <a:schemeClr val="accent2">
                    <a:lumMod val="50000"/>
                  </a:schemeClr>
                </a:solidFill>
              </a:rPr>
              <a:t>Strategy to mitigate financial aid-related fraud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CE6C7-43A8-644A-B59C-2D084CE8B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000" dirty="0"/>
              <a:t>ITS extracts data and looks for "identifiers”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1600" dirty="0"/>
              <a:t> example: out of area address, no phone number, no home address, G# in certain sequence, no emergency address…</a:t>
            </a:r>
          </a:p>
          <a:p>
            <a:r>
              <a:rPr lang="en-US" sz="2000" dirty="0"/>
              <a:t>ITS add holds to stop disbursement and future registration </a:t>
            </a:r>
          </a:p>
          <a:p>
            <a:r>
              <a:rPr lang="en-US" sz="2000" dirty="0"/>
              <a:t>Financial Aid email students to confirm identity prior to the release of funds and registration holds</a:t>
            </a:r>
          </a:p>
          <a:p>
            <a:r>
              <a:rPr lang="en-US" sz="2000" dirty="0"/>
              <a:t>Report suspected Title IV (FA) fraud to the U.S. Department of Education’s Office of Inspector General (OIG</a:t>
            </a:r>
            <a:r>
              <a:rPr lang="en-US" sz="1600" dirty="0"/>
              <a:t>)</a:t>
            </a:r>
          </a:p>
          <a:p>
            <a:r>
              <a:rPr lang="en-US" sz="2000" dirty="0"/>
              <a:t>Report Fraudulent activities every month to the CCCCO</a:t>
            </a:r>
          </a:p>
          <a:p>
            <a:r>
              <a:rPr lang="en-US" sz="2000" dirty="0"/>
              <a:t>Faculty</a:t>
            </a:r>
          </a:p>
          <a:p>
            <a:pPr marL="457200" lvl="1" indent="0">
              <a:buNone/>
            </a:pPr>
            <a:r>
              <a:rPr lang="en-US" dirty="0"/>
              <a:t>It is vital that faculty drop inactive students by removing non-attending students by the Census date to significantly reduce the likelihood that financial aid is disbursed fraudulently.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645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0AB57-A93C-497A-9730-6450A2D9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70" y="219456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ea typeface="+mj-lt"/>
                <a:cs typeface="+mj-lt"/>
              </a:rPr>
              <a:t>Strategy to mitigate admission application fraud</a:t>
            </a:r>
            <a:endParaRPr lang="en-US" dirty="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36EB-D950-43B6-893D-223609F78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1949"/>
            <a:ext cx="9376956" cy="42343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charset="2"/>
              <a:buChar char="Ø"/>
            </a:pPr>
            <a:endParaRPr lang="en-US" dirty="0"/>
          </a:p>
          <a:p>
            <a:r>
              <a:rPr lang="en-US" dirty="0">
                <a:hlinkClick r:id="rId2"/>
              </a:rPr>
              <a:t>Spam Filter Web Service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Applications set with “Checked Fraud” are sent to the Suspension folder (User Interface) awaiting confirmation by A&amp;R Staff</a:t>
            </a:r>
            <a:endParaRPr lang="en-US" dirty="0"/>
          </a:p>
          <a:p>
            <a:endParaRPr lang="en-US" dirty="0"/>
          </a:p>
          <a:p>
            <a:r>
              <a:rPr lang="en-US" sz="1600" dirty="0">
                <a:ea typeface="+mn-lt"/>
                <a:cs typeface="+mn-lt"/>
              </a:rPr>
              <a:t>A&amp;R staff review the applications in the SPAM folde</a:t>
            </a:r>
            <a:r>
              <a:rPr lang="en-US" dirty="0"/>
              <a:t>r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 Request additional documentation if necessary to confirm the status of the application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 Confirm the fraud status for each application </a:t>
            </a:r>
          </a:p>
          <a:p>
            <a:pPr lvl="1">
              <a:buFont typeface="Wingdings" pitchFamily="2" charset="2"/>
              <a:buChar char="ü"/>
            </a:pPr>
            <a:endParaRPr lang="en-US" dirty="0"/>
          </a:p>
          <a:p>
            <a:pPr lvl="1">
              <a:buFont typeface="Wingdings" pitchFamily="2" charset="2"/>
              <a:buChar char="ü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504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D711-A8AB-5E45-BF60-9080FACC4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ea typeface="+mj-lt"/>
                <a:cs typeface="+mj-lt"/>
              </a:rPr>
              <a:t>Strategy to mitigate admission application fraud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BAB3D-281E-B44E-A138-9EA1E980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73066" cy="4697411"/>
          </a:xfrm>
        </p:spPr>
        <p:txBody>
          <a:bodyPr/>
          <a:lstStyle/>
          <a:p>
            <a:r>
              <a:rPr lang="en-US" dirty="0" err="1"/>
              <a:t>CCCApply</a:t>
            </a:r>
            <a:r>
              <a:rPr lang="en-US" dirty="0"/>
              <a:t> Application SPAM Filter Folder Daily Verification Process:</a:t>
            </a:r>
          </a:p>
          <a:p>
            <a:pPr lvl="0"/>
            <a:r>
              <a:rPr lang="en-US" dirty="0"/>
              <a:t>(Confirm if the legal address is a “real address” on google maps for every student</a:t>
            </a:r>
          </a:p>
          <a:p>
            <a:pPr lvl="1"/>
            <a:r>
              <a:rPr lang="en-US" dirty="0"/>
              <a:t>If “fake address” leave application in the SPAM Folder</a:t>
            </a:r>
          </a:p>
          <a:p>
            <a:pPr lvl="1"/>
            <a:r>
              <a:rPr lang="en-US" dirty="0"/>
              <a:t>If identified as a “real address”, and has missing information </a:t>
            </a:r>
          </a:p>
          <a:p>
            <a:pPr lvl="2"/>
            <a:r>
              <a:rPr lang="en-US" dirty="0"/>
              <a:t>A&amp;R Staff. will reach out to </a:t>
            </a:r>
            <a:r>
              <a:rPr lang="en-US" dirty="0">
                <a:highlight>
                  <a:srgbClr val="FFFF00"/>
                </a:highlight>
              </a:rPr>
              <a:t>the student both by email and phone call</a:t>
            </a:r>
            <a:r>
              <a:rPr lang="en-US" dirty="0"/>
              <a:t> to inform them the application is incomplete:</a:t>
            </a:r>
          </a:p>
          <a:p>
            <a:pPr lvl="3"/>
            <a:r>
              <a:rPr lang="en-US" dirty="0"/>
              <a:t>Email: will include the “Change of Personal Information” Form, which must be emailed back complete with a copy of a government picture ID.</a:t>
            </a:r>
          </a:p>
          <a:p>
            <a:pPr lvl="3"/>
            <a:r>
              <a:rPr lang="en-US" dirty="0"/>
              <a:t>Once the form is received, the student application is updated and download into BANNER and student will receive the “Cañada College Welcome Letter </a:t>
            </a:r>
          </a:p>
          <a:p>
            <a:pPr lvl="3"/>
            <a:r>
              <a:rPr lang="en-US" dirty="0"/>
              <a:t>Please Note:  If the student doesn’t respond to either the email or phone message, a copy of the email is placed in a “Pending File” for follow-up or until the student reaches out to us</a:t>
            </a:r>
          </a:p>
          <a:p>
            <a:pPr lvl="3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198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187A-6A6E-F046-87BF-E0C44BEF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392355" cy="1309511"/>
          </a:xfrm>
        </p:spPr>
        <p:txBody>
          <a:bodyPr>
            <a:normAutofit/>
          </a:bodyPr>
          <a:lstStyle/>
          <a:p>
            <a:r>
              <a:rPr lang="en-US" b="1" dirty="0"/>
              <a:t>Self-Identified as a Homeless student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CE2CA-3BF4-3049-9869-BF46CE6E8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8489"/>
            <a:ext cx="9392354" cy="4605867"/>
          </a:xfrm>
        </p:spPr>
        <p:txBody>
          <a:bodyPr>
            <a:normAutofit/>
          </a:bodyPr>
          <a:lstStyle/>
          <a:p>
            <a:r>
              <a:rPr lang="en-US" dirty="0"/>
              <a:t>If the student selects the </a:t>
            </a:r>
            <a:r>
              <a:rPr lang="en-US" b="1" i="1" dirty="0"/>
              <a:t>“I have no permanent address.  I am currently homeless”</a:t>
            </a:r>
            <a:r>
              <a:rPr lang="en-US" dirty="0"/>
              <a:t> box on the CCCAPPLY application, the application is downloaded directly into SWACCAP on BANNER.  </a:t>
            </a:r>
          </a:p>
          <a:p>
            <a:pPr lvl="0"/>
            <a:r>
              <a:rPr lang="en-US" dirty="0"/>
              <a:t>Staff contacts the student and emails them the “Homeless Student Certification Form” which needs to be sent back to the Admissions Office to process.</a:t>
            </a:r>
          </a:p>
          <a:p>
            <a:pPr lvl="0"/>
            <a:r>
              <a:rPr lang="en-US" dirty="0"/>
              <a:t>We add the Cañada College address as their “Legal Address” and upload the application</a:t>
            </a:r>
          </a:p>
          <a:p>
            <a:pPr lvl="0"/>
            <a:r>
              <a:rPr lang="en-US" dirty="0"/>
              <a:t>We forward the completed “Homeless Student Certification Form” to both the Financial Aid and </a:t>
            </a:r>
            <a:r>
              <a:rPr lang="en-US" dirty="0" err="1"/>
              <a:t>SparkPoint</a:t>
            </a:r>
            <a:r>
              <a:rPr lang="en-US" dirty="0"/>
              <a:t> Teams, which they follow-up with student</a:t>
            </a:r>
          </a:p>
          <a:p>
            <a:pPr lvl="0"/>
            <a:r>
              <a:rPr lang="en-US" dirty="0"/>
              <a:t>An email confirmation is sent to student which also include both the Financial Aid and </a:t>
            </a:r>
            <a:r>
              <a:rPr lang="en-US" dirty="0" err="1"/>
              <a:t>SparkPoint</a:t>
            </a:r>
            <a:r>
              <a:rPr lang="en-US" dirty="0"/>
              <a:t> services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71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EBC8F-3146-3E46-A101-DF197A953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Importance of Census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5F91223-C7CB-4693-B18C-A05857957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89895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485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CEE1B-7055-3948-BE9A-2537C023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Outline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56552-FAE9-DB47-AB9A-3DB7B7BA1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50910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Context</a:t>
            </a:r>
          </a:p>
          <a:p>
            <a:r>
              <a:rPr lang="en-US" sz="2400" dirty="0"/>
              <a:t>Enrollment Landscape Data</a:t>
            </a:r>
          </a:p>
          <a:p>
            <a:r>
              <a:rPr lang="en-US" sz="2400" dirty="0">
                <a:ea typeface="+mn-lt"/>
                <a:cs typeface="+mn-lt"/>
              </a:rPr>
              <a:t>Vaccination Attestation and Enrollment 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Notable issues with Spring enrollment process</a:t>
            </a:r>
          </a:p>
          <a:p>
            <a:r>
              <a:rPr lang="en-US" sz="2400" dirty="0">
                <a:ea typeface="+mn-lt"/>
                <a:cs typeface="+mn-lt"/>
              </a:rPr>
              <a:t>Possible areas for improvement </a:t>
            </a:r>
          </a:p>
        </p:txBody>
      </p:sp>
    </p:spTree>
    <p:extLst>
      <p:ext uri="{BB962C8B-B14F-4D97-AF65-F5344CB8AC3E}">
        <p14:creationId xmlns:p14="http://schemas.microsoft.com/office/powerpoint/2010/main" val="368293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3E37-9DF5-2D49-A9CB-93F11817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633" y="105137"/>
            <a:ext cx="8596668" cy="1320800"/>
          </a:xfrm>
        </p:spPr>
        <p:txBody>
          <a:bodyPr/>
          <a:lstStyle/>
          <a:p>
            <a:r>
              <a:rPr lang="en-US" sz="3900" dirty="0">
                <a:solidFill>
                  <a:schemeClr val="accent2">
                    <a:lumMod val="50000"/>
                  </a:schemeClr>
                </a:solidFill>
              </a:rPr>
              <a:t>Notable issues with Spring enrollment process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B45F073-EB5C-F446-8F8F-336E1F2921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557405"/>
              </p:ext>
            </p:extLst>
          </p:nvPr>
        </p:nvGraphicFramePr>
        <p:xfrm>
          <a:off x="1395633" y="1949893"/>
          <a:ext cx="8865967" cy="3501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8633">
                  <a:extLst>
                    <a:ext uri="{9D8B030D-6E8A-4147-A177-3AD203B41FA5}">
                      <a16:colId xmlns:a16="http://schemas.microsoft.com/office/drawing/2014/main" val="2858131499"/>
                    </a:ext>
                  </a:extLst>
                </a:gridCol>
                <a:gridCol w="1745005">
                  <a:extLst>
                    <a:ext uri="{9D8B030D-6E8A-4147-A177-3AD203B41FA5}">
                      <a16:colId xmlns:a16="http://schemas.microsoft.com/office/drawing/2014/main" val="303681638"/>
                    </a:ext>
                  </a:extLst>
                </a:gridCol>
                <a:gridCol w="1599846">
                  <a:extLst>
                    <a:ext uri="{9D8B030D-6E8A-4147-A177-3AD203B41FA5}">
                      <a16:colId xmlns:a16="http://schemas.microsoft.com/office/drawing/2014/main" val="546630120"/>
                    </a:ext>
                  </a:extLst>
                </a:gridCol>
                <a:gridCol w="1155419">
                  <a:extLst>
                    <a:ext uri="{9D8B030D-6E8A-4147-A177-3AD203B41FA5}">
                      <a16:colId xmlns:a16="http://schemas.microsoft.com/office/drawing/2014/main" val="2995294382"/>
                    </a:ext>
                  </a:extLst>
                </a:gridCol>
                <a:gridCol w="1027064">
                  <a:extLst>
                    <a:ext uri="{9D8B030D-6E8A-4147-A177-3AD203B41FA5}">
                      <a16:colId xmlns:a16="http://schemas.microsoft.com/office/drawing/2014/main" val="1143640208"/>
                    </a:ext>
                  </a:extLst>
                </a:gridCol>
              </a:tblGrid>
              <a:tr h="5001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5578640"/>
                  </a:ext>
                </a:extLst>
              </a:tr>
              <a:tr h="818741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Number of fraudulent admission applications identified</a:t>
                      </a:r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18317635"/>
                  </a:ext>
                </a:extLst>
              </a:tr>
              <a:tr h="6238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" pitchFamily="2" charset="0"/>
                        </a:rPr>
                        <a:t>Number of fraudulent enrollments identified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5715758"/>
                  </a:ext>
                </a:extLst>
              </a:tr>
              <a:tr h="6238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" pitchFamily="2" charset="0"/>
                        </a:rPr>
                        <a:t>Number of fraudulent financial aid applicants (Not Registered for classes)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9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9567833"/>
                  </a:ext>
                </a:extLst>
              </a:tr>
              <a:tr h="6652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" pitchFamily="2" charset="0"/>
                        </a:rPr>
                        <a:t>Amount of federal, Cal Grant, and other local financial aid issued to fraudulent individuals</a:t>
                      </a:r>
                      <a:endParaRPr lang="en-U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10079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691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B020-AF6D-8445-9566-86E0CF02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accent2">
                    <a:lumMod val="50000"/>
                  </a:schemeClr>
                </a:solidFill>
              </a:rPr>
              <a:t>Vaccination Attestation and Enrollment </a:t>
            </a:r>
            <a:r>
              <a:rPr lang="en-US" dirty="0">
                <a:ea typeface="+mn-lt"/>
                <a:cs typeface="+mn-lt"/>
              </a:rPr>
              <a:t/>
            </a:r>
            <a:br>
              <a:rPr lang="en-US" dirty="0">
                <a:ea typeface="+mn-lt"/>
                <a:cs typeface="+mn-lt"/>
              </a:rPr>
            </a:br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C8144D1-51FF-FD45-A26B-2F9C9065B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D98C0B-04E6-FF49-B92E-DAFCD75EEEEC}"/>
              </a:ext>
            </a:extLst>
          </p:cNvPr>
          <p:cNvGraphicFramePr>
            <a:graphicFrameLocks noGrp="1"/>
          </p:cNvGraphicFramePr>
          <p:nvPr/>
        </p:nvGraphicFramePr>
        <p:xfrm>
          <a:off x="902523" y="2082800"/>
          <a:ext cx="7968345" cy="380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732">
                  <a:extLst>
                    <a:ext uri="{9D8B030D-6E8A-4147-A177-3AD203B41FA5}">
                      <a16:colId xmlns:a16="http://schemas.microsoft.com/office/drawing/2014/main" val="3478777907"/>
                    </a:ext>
                  </a:extLst>
                </a:gridCol>
                <a:gridCol w="3992613">
                  <a:extLst>
                    <a:ext uri="{9D8B030D-6E8A-4147-A177-3AD203B41FA5}">
                      <a16:colId xmlns:a16="http://schemas.microsoft.com/office/drawing/2014/main" val="4159205268"/>
                    </a:ext>
                  </a:extLst>
                </a:gridCol>
              </a:tblGrid>
              <a:tr h="878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student enrollment Spring 2022 (headcount)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999149"/>
                  </a:ext>
                </a:extLst>
              </a:tr>
              <a:tr h="35129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Vaccination 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189941"/>
                  </a:ext>
                </a:extLst>
              </a:tr>
              <a:tr h="6147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Vaccination Declined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581854"/>
                  </a:ext>
                </a:extLst>
              </a:tr>
              <a:tr h="6147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Decline to State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775669"/>
                  </a:ext>
                </a:extLst>
              </a:tr>
              <a:tr h="6147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Exempt App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67317"/>
                  </a:ext>
                </a:extLst>
              </a:tr>
              <a:tr h="61476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Religious Exempt App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1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346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7BB9-FC29-384C-8589-EBB239AE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Vaccination Attestation and Enrollment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E3F0EE-2909-994E-BAC5-093ACBA3EA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334" y="1481874"/>
          <a:ext cx="6227506" cy="738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7607">
                  <a:extLst>
                    <a:ext uri="{9D8B030D-6E8A-4147-A177-3AD203B41FA5}">
                      <a16:colId xmlns:a16="http://schemas.microsoft.com/office/drawing/2014/main" val="379390115"/>
                    </a:ext>
                  </a:extLst>
                </a:gridCol>
                <a:gridCol w="1679899">
                  <a:extLst>
                    <a:ext uri="{9D8B030D-6E8A-4147-A177-3AD203B41FA5}">
                      <a16:colId xmlns:a16="http://schemas.microsoft.com/office/drawing/2014/main" val="2975120135"/>
                    </a:ext>
                  </a:extLst>
                </a:gridCol>
              </a:tblGrid>
              <a:tr h="435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First COVID Drop Date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11/19/21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9758000"/>
                  </a:ext>
                </a:extLst>
              </a:tr>
              <a:tr h="303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Last COVID Drop Date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1/15/22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7358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6120338-EE3F-6140-B1B1-AD2E26BA9D2E}"/>
              </a:ext>
            </a:extLst>
          </p:cNvPr>
          <p:cNvSpPr txBox="1"/>
          <p:nvPr/>
        </p:nvSpPr>
        <p:spPr>
          <a:xfrm>
            <a:off x="6234545" y="3348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0F0C61-D273-F848-9FDC-5393A82A1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2564164"/>
            <a:ext cx="8472939" cy="14577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C7606D-D640-FE45-A483-1C0E98AC3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3" y="4655638"/>
            <a:ext cx="8472939" cy="17114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E807ECD-51BA-C246-B637-1D152EC9805E}"/>
              </a:ext>
            </a:extLst>
          </p:cNvPr>
          <p:cNvSpPr txBox="1"/>
          <p:nvPr/>
        </p:nvSpPr>
        <p:spPr>
          <a:xfrm>
            <a:off x="942955" y="4154090"/>
            <a:ext cx="5696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What Happen to the dropped students?</a:t>
            </a:r>
          </a:p>
        </p:txBody>
      </p:sp>
    </p:spTree>
    <p:extLst>
      <p:ext uri="{BB962C8B-B14F-4D97-AF65-F5344CB8AC3E}">
        <p14:creationId xmlns:p14="http://schemas.microsoft.com/office/powerpoint/2010/main" val="1269604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95562-7B75-3C42-9329-DC54A148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Attestation for Summer &amp; Fall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CC215-1FF4-BA44-83DF-2A1D2C59C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27910" cy="3766078"/>
          </a:xfrm>
        </p:spPr>
        <p:txBody>
          <a:bodyPr/>
          <a:lstStyle/>
          <a:p>
            <a:r>
              <a:rPr lang="en-US" dirty="0"/>
              <a:t>Students currently approved for in-person services will be able to enroll in Summer and Fall 2022 automatically.</a:t>
            </a:r>
          </a:p>
          <a:p>
            <a:r>
              <a:rPr lang="en-US" dirty="0"/>
              <a:t>To register for in-person classes and receive in-person services, you must provide proof of vaccination or qualify for an exemption</a:t>
            </a:r>
          </a:p>
          <a:p>
            <a:r>
              <a:rPr lang="en-US" dirty="0"/>
              <a:t>If you do not provide proof of vaccination or if you are not approved for an exemption, you may only register for online courses and receive virtual and remote support services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56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26B1B-FCE9-43DC-B676-4C62E10E1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sz="7200"/>
              <a:t>Q&amp;A </a:t>
            </a:r>
          </a:p>
        </p:txBody>
      </p:sp>
    </p:spTree>
    <p:extLst>
      <p:ext uri="{BB962C8B-B14F-4D97-AF65-F5344CB8AC3E}">
        <p14:creationId xmlns:p14="http://schemas.microsoft.com/office/powerpoint/2010/main" val="1660284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3275"/>
            <a:ext cx="12144894" cy="515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47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17635" y="240628"/>
          <a:ext cx="11194180" cy="6011780"/>
        </p:xfrm>
        <a:graphic>
          <a:graphicData uri="http://schemas.openxmlformats.org/drawingml/2006/table">
            <a:tbl>
              <a:tblPr/>
              <a:tblGrid>
                <a:gridCol w="5711317">
                  <a:extLst>
                    <a:ext uri="{9D8B030D-6E8A-4147-A177-3AD203B41FA5}">
                      <a16:colId xmlns:a16="http://schemas.microsoft.com/office/drawing/2014/main" val="2534349782"/>
                    </a:ext>
                  </a:extLst>
                </a:gridCol>
                <a:gridCol w="1827621">
                  <a:extLst>
                    <a:ext uri="{9D8B030D-6E8A-4147-A177-3AD203B41FA5}">
                      <a16:colId xmlns:a16="http://schemas.microsoft.com/office/drawing/2014/main" val="1087675097"/>
                    </a:ext>
                  </a:extLst>
                </a:gridCol>
                <a:gridCol w="1827621">
                  <a:extLst>
                    <a:ext uri="{9D8B030D-6E8A-4147-A177-3AD203B41FA5}">
                      <a16:colId xmlns:a16="http://schemas.microsoft.com/office/drawing/2014/main" val="2275147066"/>
                    </a:ext>
                  </a:extLst>
                </a:gridCol>
                <a:gridCol w="1827621">
                  <a:extLst>
                    <a:ext uri="{9D8B030D-6E8A-4147-A177-3AD203B41FA5}">
                      <a16:colId xmlns:a16="http://schemas.microsoft.com/office/drawing/2014/main" val="3002707736"/>
                    </a:ext>
                  </a:extLst>
                </a:gridCol>
              </a:tblGrid>
              <a:tr h="904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Cañada Unduplicated Headcount Percentages by Modality </a:t>
                      </a:r>
                    </a:p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(NOTE: Some students are enrolled in multiple modalities, so the percentages will not sum to 100%.)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2021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Fall 2021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2022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48752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28.3%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723063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16.9%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00200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63.6%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56.6%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63.3%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944410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SYNCHRONOUS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55.2%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57.5%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52114"/>
                  </a:ext>
                </a:extLst>
              </a:tr>
              <a:tr h="163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92874"/>
                  </a:ext>
                </a:extLst>
              </a:tr>
              <a:tr h="1637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08" marR="4708" marT="47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860218"/>
                  </a:ext>
                </a:extLst>
              </a:tr>
              <a:tr h="47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Cañada Unduplicated Headcount Percentage by Type of Enrollment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2021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Fall 2021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2022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91340"/>
                  </a:ext>
                </a:extLst>
              </a:tr>
              <a:tr h="305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FACE-TO-FACE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47209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ONLINE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41.9%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42.1%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63683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HYBRID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00660"/>
                  </a:ext>
                </a:extLst>
              </a:tr>
              <a:tr h="305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SYNCHRONOUS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33.7%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36.4%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29890"/>
                  </a:ext>
                </a:extLst>
              </a:tr>
              <a:tr h="60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FACE-TO-FACE AND AT LEAST ONE OTHER MODALITY, BUT NOT ENROLLED IN ALL MODALITIES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52800"/>
                  </a:ext>
                </a:extLst>
              </a:tr>
              <a:tr h="60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ALL FOUR MODALITIES (FACE-TO-FACE, ONLINE, HYBRID, AND SYNCHRONOUS)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76840"/>
                  </a:ext>
                </a:extLst>
              </a:tr>
              <a:tr h="2734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OTHER COMBINATIONS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47579"/>
                  </a:ext>
                </a:extLst>
              </a:tr>
              <a:tr h="455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TWO OR THREE DIFFERENT MODALITIES, BUT NOT ALL FOUR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28.0%</a:t>
                      </a:r>
                    </a:p>
                  </a:txBody>
                  <a:tcPr marL="4708" marR="4708" marT="47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411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20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4056061"/>
              </p:ext>
            </p:extLst>
          </p:nvPr>
        </p:nvGraphicFramePr>
        <p:xfrm>
          <a:off x="-72190" y="497305"/>
          <a:ext cx="10499558" cy="636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07894" y="6642556"/>
            <a:ext cx="44630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Data Sources: National Student Clearinghouse (US and CA); SMCCCD Data Warehouse (CAN)  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6972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08" y="945931"/>
            <a:ext cx="10064917" cy="465476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571249"/>
              </p:ext>
            </p:extLst>
          </p:nvPr>
        </p:nvGraphicFramePr>
        <p:xfrm>
          <a:off x="4248066" y="5600700"/>
          <a:ext cx="3022600" cy="1143000"/>
        </p:xfrm>
        <a:graphic>
          <a:graphicData uri="http://schemas.openxmlformats.org/drawingml/2006/table">
            <a:tbl>
              <a:tblPr/>
              <a:tblGrid>
                <a:gridCol w="1661954">
                  <a:extLst>
                    <a:ext uri="{9D8B030D-6E8A-4147-A177-3AD203B41FA5}">
                      <a16:colId xmlns:a16="http://schemas.microsoft.com/office/drawing/2014/main" val="624013758"/>
                    </a:ext>
                  </a:extLst>
                </a:gridCol>
                <a:gridCol w="1360646">
                  <a:extLst>
                    <a:ext uri="{9D8B030D-6E8A-4147-A177-3AD203B41FA5}">
                      <a16:colId xmlns:a16="http://schemas.microsoft.com/office/drawing/2014/main" val="416809209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Headcount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from Spring 2020 - Spring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2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Cañada College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795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of San Mateo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852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Skyline College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93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75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046" y="756745"/>
            <a:ext cx="10397924" cy="467168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417712"/>
              </p:ext>
            </p:extLst>
          </p:nvPr>
        </p:nvGraphicFramePr>
        <p:xfrm>
          <a:off x="4353034" y="5434626"/>
          <a:ext cx="3022600" cy="1333500"/>
        </p:xfrm>
        <a:graphic>
          <a:graphicData uri="http://schemas.openxmlformats.org/drawingml/2006/table">
            <a:tbl>
              <a:tblPr/>
              <a:tblGrid>
                <a:gridCol w="1661954">
                  <a:extLst>
                    <a:ext uri="{9D8B030D-6E8A-4147-A177-3AD203B41FA5}">
                      <a16:colId xmlns:a16="http://schemas.microsoft.com/office/drawing/2014/main" val="743856497"/>
                    </a:ext>
                  </a:extLst>
                </a:gridCol>
                <a:gridCol w="1360646">
                  <a:extLst>
                    <a:ext uri="{9D8B030D-6E8A-4147-A177-3AD203B41FA5}">
                      <a16:colId xmlns:a16="http://schemas.microsoft.com/office/drawing/2014/main" val="412433034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Time Equivalent Students (FTES)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 from Spring 2020 - Spring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3500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Cañada College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685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of San Mateo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514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Skyline College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4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937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44173"/>
              </p:ext>
            </p:extLst>
          </p:nvPr>
        </p:nvGraphicFramePr>
        <p:xfrm>
          <a:off x="1992429" y="105877"/>
          <a:ext cx="7498079" cy="6679935"/>
        </p:xfrm>
        <a:graphic>
          <a:graphicData uri="http://schemas.openxmlformats.org/drawingml/2006/table">
            <a:tbl>
              <a:tblPr/>
              <a:tblGrid>
                <a:gridCol w="3348815">
                  <a:extLst>
                    <a:ext uri="{9D8B030D-6E8A-4147-A177-3AD203B41FA5}">
                      <a16:colId xmlns:a16="http://schemas.microsoft.com/office/drawing/2014/main" val="1502091047"/>
                    </a:ext>
                  </a:extLst>
                </a:gridCol>
                <a:gridCol w="1862268">
                  <a:extLst>
                    <a:ext uri="{9D8B030D-6E8A-4147-A177-3AD203B41FA5}">
                      <a16:colId xmlns:a16="http://schemas.microsoft.com/office/drawing/2014/main" val="3117227295"/>
                    </a:ext>
                  </a:extLst>
                </a:gridCol>
                <a:gridCol w="522742">
                  <a:extLst>
                    <a:ext uri="{9D8B030D-6E8A-4147-A177-3AD203B41FA5}">
                      <a16:colId xmlns:a16="http://schemas.microsoft.com/office/drawing/2014/main" val="2208104660"/>
                    </a:ext>
                  </a:extLst>
                </a:gridCol>
                <a:gridCol w="1764254">
                  <a:extLst>
                    <a:ext uri="{9D8B030D-6E8A-4147-A177-3AD203B41FA5}">
                      <a16:colId xmlns:a16="http://schemas.microsoft.com/office/drawing/2014/main" val="2312435669"/>
                    </a:ext>
                  </a:extLst>
                </a:gridCol>
              </a:tblGrid>
              <a:tr h="491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HEADCOUNT at Cañada College</a:t>
                      </a:r>
                    </a:p>
                  </a:txBody>
                  <a:tcPr marL="5208" marR="5208" marT="52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46210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Unduplicated Headcount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(10.3%)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(10.0%)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111143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418280"/>
                  </a:ext>
                </a:extLst>
              </a:tr>
              <a:tr h="367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Gender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181864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(12.9%)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(7.5%)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352819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(5.8%)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(13.9%)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5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86873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Reported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(16.0%)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(4.6%)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034281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34515"/>
                  </a:ext>
                </a:extLst>
              </a:tr>
              <a:tr h="367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Race/Ethnicity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15352"/>
                  </a:ext>
                </a:extLst>
              </a:tr>
              <a:tr h="215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American Indian/Alaskan Native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(11.1%)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(37.5%)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746693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Asian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+1.2%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(9.3%)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927977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 - Non-Hispanic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(18.4%)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(22.6%)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76133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Filipino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+4.8%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+42.2%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216763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(18.1%)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(13.7%)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11181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Pacific Islander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(18.4%)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+2.5%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74220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White Non-Hispanic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(24.9%)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42064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Multiraces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+7.5%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+22.6%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10897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+147.8%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(55.2%)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62739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868977"/>
                  </a:ext>
                </a:extLst>
              </a:tr>
              <a:tr h="3677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Age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(calculated as of corresponding term)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208" marR="5208" marT="52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475648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Less Than 20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+1.4%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+8.5%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527440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20 - 24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(11.6%)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(13.1%)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95755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25 - 29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(15.9%)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(20.9%)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3631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30 - 39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(9.6%)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(19.8%)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3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628814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40 - 49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(20.6%)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(13.0%)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8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816439"/>
                  </a:ext>
                </a:extLst>
              </a:tr>
              <a:tr h="231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 50 +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(18.8%)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(18.0%)</a:t>
                      </a:r>
                    </a:p>
                  </a:txBody>
                  <a:tcPr marL="5208" marR="5208" marT="52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6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00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6434" y="96237"/>
          <a:ext cx="7440328" cy="6660697"/>
        </p:xfrm>
        <a:graphic>
          <a:graphicData uri="http://schemas.openxmlformats.org/drawingml/2006/table">
            <a:tbl>
              <a:tblPr/>
              <a:tblGrid>
                <a:gridCol w="3323023">
                  <a:extLst>
                    <a:ext uri="{9D8B030D-6E8A-4147-A177-3AD203B41FA5}">
                      <a16:colId xmlns:a16="http://schemas.microsoft.com/office/drawing/2014/main" val="2163142738"/>
                    </a:ext>
                  </a:extLst>
                </a:gridCol>
                <a:gridCol w="1847924">
                  <a:extLst>
                    <a:ext uri="{9D8B030D-6E8A-4147-A177-3AD203B41FA5}">
                      <a16:colId xmlns:a16="http://schemas.microsoft.com/office/drawing/2014/main" val="1575051971"/>
                    </a:ext>
                  </a:extLst>
                </a:gridCol>
                <a:gridCol w="518716">
                  <a:extLst>
                    <a:ext uri="{9D8B030D-6E8A-4147-A177-3AD203B41FA5}">
                      <a16:colId xmlns:a16="http://schemas.microsoft.com/office/drawing/2014/main" val="1115927902"/>
                    </a:ext>
                  </a:extLst>
                </a:gridCol>
                <a:gridCol w="1750665">
                  <a:extLst>
                    <a:ext uri="{9D8B030D-6E8A-4147-A177-3AD203B41FA5}">
                      <a16:colId xmlns:a16="http://schemas.microsoft.com/office/drawing/2014/main" val="3269503108"/>
                    </a:ext>
                  </a:extLst>
                </a:gridCol>
              </a:tblGrid>
              <a:tr h="381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First Generation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195059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 Generation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(7.6%)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6477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First Generation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+8.5%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+4.2%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51462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Unreported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(41.7%)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(37.9%)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D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3766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25959"/>
                  </a:ext>
                </a:extLst>
              </a:tr>
              <a:tr h="381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Low Income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11378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 Income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(20.0%)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(22.5%)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85297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Low Income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(0.1%)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+0.7%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06178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65562"/>
                  </a:ext>
                </a:extLst>
              </a:tr>
              <a:tr h="381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ESL Students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19378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Students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(33.1%)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(54.3%)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B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10423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790836"/>
                  </a:ext>
                </a:extLst>
              </a:tr>
              <a:tr h="381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Enrollment Status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109454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Continuing Student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(11.0%)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(9.9%)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A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187066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First-Time Student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+9.9%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(12.1%)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292948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First-Time Transfer Student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(11.8%)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(28.6%)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59287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Returning Student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(6.9%)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(17.9%)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532614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Returning Transfer Student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(27.5%)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(17.2%)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B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812305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Applicable, Currently K-12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(22.5%)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A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+26.9%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CB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357717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30331"/>
                  </a:ext>
                </a:extLst>
              </a:tr>
              <a:tr h="381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Disabled Students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706644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Disabled Students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+12.1%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(7.6%)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79816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86" marR="5186" marT="51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379143"/>
                  </a:ext>
                </a:extLst>
              </a:tr>
              <a:tr h="381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Recent High School Graduates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PRE-COVID % CHANGE (Fall 16 to Fall 19)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COVID % CHANGE </a:t>
                      </a:r>
                      <a:b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(Fall 19 to Fall 21)</a:t>
                      </a:r>
                    </a:p>
                  </a:txBody>
                  <a:tcPr marL="5186" marR="5186" marT="51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002703"/>
                  </a:ext>
                </a:extLst>
              </a:tr>
              <a:tr h="230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School Grads 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+21.9%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+0.2%</a:t>
                      </a:r>
                    </a:p>
                  </a:txBody>
                  <a:tcPr marL="5186" marR="5186" marT="51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397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9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8405" y="173255"/>
          <a:ext cx="9105499" cy="6670536"/>
        </p:xfrm>
        <a:graphic>
          <a:graphicData uri="http://schemas.openxmlformats.org/drawingml/2006/table">
            <a:tbl>
              <a:tblPr/>
              <a:tblGrid>
                <a:gridCol w="5104597">
                  <a:extLst>
                    <a:ext uri="{9D8B030D-6E8A-4147-A177-3AD203B41FA5}">
                      <a16:colId xmlns:a16="http://schemas.microsoft.com/office/drawing/2014/main" val="3717356293"/>
                    </a:ext>
                  </a:extLst>
                </a:gridCol>
                <a:gridCol w="2000451">
                  <a:extLst>
                    <a:ext uri="{9D8B030D-6E8A-4147-A177-3AD203B41FA5}">
                      <a16:colId xmlns:a16="http://schemas.microsoft.com/office/drawing/2014/main" val="3603500134"/>
                    </a:ext>
                  </a:extLst>
                </a:gridCol>
                <a:gridCol w="2000451">
                  <a:extLst>
                    <a:ext uri="{9D8B030D-6E8A-4147-A177-3AD203B41FA5}">
                      <a16:colId xmlns:a16="http://schemas.microsoft.com/office/drawing/2014/main" val="1246827290"/>
                    </a:ext>
                  </a:extLst>
                </a:gridCol>
              </a:tblGrid>
              <a:tr h="544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Cañada Unduplicated Headcount by Modality </a:t>
                      </a:r>
                    </a:p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(NOTE: Some students are enrolled in multiple modalities.)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Fall 2021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54060"/>
                  </a:ext>
                </a:extLst>
              </a:tr>
              <a:tr h="327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1294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459473"/>
                  </a:ext>
                </a:extLst>
              </a:tr>
              <a:tr h="327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74116"/>
                  </a:ext>
                </a:extLst>
              </a:tr>
              <a:tr h="327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3175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2895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620801"/>
                  </a:ext>
                </a:extLst>
              </a:tr>
              <a:tr h="3121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SYNCHRONOUS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3226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1194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304025"/>
                  </a:ext>
                </a:extLst>
              </a:tr>
              <a:tr h="6790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5611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4570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61715"/>
                  </a:ext>
                </a:extLst>
              </a:tr>
              <a:tr h="3271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72" marR="5672" marT="5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72" marR="5672" marT="5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72" marR="5672" marT="5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58734"/>
                  </a:ext>
                </a:extLst>
              </a:tr>
              <a:tr h="503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Cañada Unduplicated Headcount </a:t>
                      </a:r>
                    </a:p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by Type of Enrollment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Fall 2021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6315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FACE-TO-FACE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508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48079"/>
                  </a:ext>
                </a:extLst>
              </a:tr>
              <a:tr h="346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ONLINE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1997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780855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HYBRID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91656"/>
                  </a:ext>
                </a:extLst>
              </a:tr>
              <a:tr h="3080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EXCLUSIVELY SYNCHRONOUS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2043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39310"/>
                  </a:ext>
                </a:extLst>
              </a:tr>
              <a:tr h="5714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FACE-TO-FACE AND AT LEAST ONE OTHER MODALITY, BUT NOT ENROLLED IN ALL MODALITIES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766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381858"/>
                  </a:ext>
                </a:extLst>
              </a:tr>
              <a:tr h="3809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ALL FOUR MODALITIES (FACE-TO-FACE, ONLINE, HYBRID, AND SYNCHRONOUS)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299253"/>
                  </a:ext>
                </a:extLst>
              </a:tr>
              <a:tr h="2070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 OTHER COMBINATIONS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1068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23584"/>
                  </a:ext>
                </a:extLst>
              </a:tr>
              <a:tr h="3809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ENROLLED IN TWO OR THREE DIFFERENT MODALITIES, BUT NOT ALL FOUR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1287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1279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81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175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nserted picture RelID: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19" y="404262"/>
            <a:ext cx="10368843" cy="616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64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3E91A569_90BB_40FD_97A2_26733EB91BB1&quot;,&quot;SourceFullName&quot;:&quot;https://smccd-my.sharepoint.com/personal/engelk_smccd_edu/Documents/Enrollment Management/National Student Clearinghouse/Fall 2019 to Fall 2021 NSC data trends US CA.xlsx&quot;,&quot;LastUpdate&quot;:&quot;2022-03-01 6:53 PM&quot;,&quot;UpdatedBy&quot;:&quot;engelk&quot;,&quot;IsLinked&quot;:false,&quot;IsBrokenLink&quot;:false,&quot;Type&quot;:1}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- ESSP Presentation Feb 2022" id="{4C381F44-8984-6045-953D-9D01FBABBC9C}" vid="{55720DBA-4DE6-7149-8A6C-4E3BEC428D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CABDCF-A584-4C08-9B4E-C0AFE118F4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1DB056-5B44-4FE9-8FC4-4CC039D46D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39ED27-27A3-4188-9FE0-E497EFC7FD01}">
  <ds:schemaRefs>
    <ds:schemaRef ds:uri="http://schemas.microsoft.com/office/infopath/2007/PartnerControls"/>
    <ds:schemaRef ds:uri="2bc55ecc-363e-43e9-bfac-4ba2e86f45ee"/>
    <ds:schemaRef ds:uri="bb5bbb0b-6c89-44d7-be61-0adfe653f983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1781</Words>
  <Application>Microsoft Office PowerPoint</Application>
  <PresentationFormat>Widescreen</PresentationFormat>
  <Paragraphs>432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Times</vt:lpstr>
      <vt:lpstr>Times New Roman</vt:lpstr>
      <vt:lpstr>Trebuchet MS</vt:lpstr>
      <vt:lpstr>Wingdings</vt:lpstr>
      <vt:lpstr>Wingdings 3</vt:lpstr>
      <vt:lpstr>Wingdings,Sans-Serif</vt:lpstr>
      <vt:lpstr>Facet</vt:lpstr>
      <vt:lpstr>Spring 2022 Enrollment at Cañada College</vt:lpstr>
      <vt:lpstr>Outline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Notable issues with Spring enrollment process</vt:lpstr>
      <vt:lpstr>Strategy to mitigate financial aid-related fraud </vt:lpstr>
      <vt:lpstr>Strategy to mitigate admission application fraud</vt:lpstr>
      <vt:lpstr>Strategy to mitigate admission application fraud</vt:lpstr>
      <vt:lpstr>Self-Identified as a Homeless student </vt:lpstr>
      <vt:lpstr>Importance of Census</vt:lpstr>
      <vt:lpstr>Notable issues with Spring enrollment process</vt:lpstr>
      <vt:lpstr>Vaccination Attestation and Enrollment  </vt:lpstr>
      <vt:lpstr>Vaccination Attestation and Enrollment</vt:lpstr>
      <vt:lpstr>Attestation for Summer &amp; Fall 2022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2022 Enrollment at Cañada College</dc:title>
  <dc:creator>Bennani, Wissem</dc:creator>
  <cp:lastModifiedBy>Engel, Karen</cp:lastModifiedBy>
  <cp:revision>4</cp:revision>
  <dcterms:created xsi:type="dcterms:W3CDTF">2022-03-02T19:19:48Z</dcterms:created>
  <dcterms:modified xsi:type="dcterms:W3CDTF">2022-03-02T20:46:13Z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