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16"/>
  </p:notesMasterIdLst>
  <p:sldIdLst>
    <p:sldId id="257" r:id="rId2"/>
    <p:sldId id="332" r:id="rId3"/>
    <p:sldId id="349" r:id="rId4"/>
    <p:sldId id="347" r:id="rId5"/>
    <p:sldId id="352" r:id="rId6"/>
    <p:sldId id="348" r:id="rId7"/>
    <p:sldId id="353" r:id="rId8"/>
    <p:sldId id="346" r:id="rId9"/>
    <p:sldId id="355" r:id="rId10"/>
    <p:sldId id="333" r:id="rId11"/>
    <p:sldId id="338" r:id="rId12"/>
    <p:sldId id="350" r:id="rId13"/>
    <p:sldId id="336" r:id="rId14"/>
    <p:sldId id="354"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a, Maria" initials="LM" lastIdx="0" clrIdx="0">
    <p:extLst>
      <p:ext uri="{19B8F6BF-5375-455C-9EA6-DF929625EA0E}">
        <p15:presenceInfo xmlns:p15="http://schemas.microsoft.com/office/powerpoint/2012/main" userId="S-1-5-21-1304569826-509891136-618671499-16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72"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3ED26-7C79-48E7-A8B8-BE220228A317}"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5BE5C281-C261-41AB-86C1-A3EB968F27DD}">
      <dgm:prSet phldrT="[Text]"/>
      <dgm:spPr/>
      <dgm:t>
        <a:bodyPr/>
        <a:lstStyle/>
        <a:p>
          <a:r>
            <a:rPr lang="en-US" dirty="0"/>
            <a:t>Equity Gap</a:t>
          </a:r>
        </a:p>
      </dgm:t>
    </dgm:pt>
    <dgm:pt modelId="{35BB161B-3456-4D51-A9D2-70E4558B5E1B}" type="parTrans" cxnId="{3F8E18BD-DED3-46D9-8EBE-A876006201B5}">
      <dgm:prSet/>
      <dgm:spPr/>
      <dgm:t>
        <a:bodyPr/>
        <a:lstStyle/>
        <a:p>
          <a:endParaRPr lang="en-US"/>
        </a:p>
      </dgm:t>
    </dgm:pt>
    <dgm:pt modelId="{F51F653B-7259-400C-BB1A-DD23B3FD4826}" type="sibTrans" cxnId="{3F8E18BD-DED3-46D9-8EBE-A876006201B5}">
      <dgm:prSet/>
      <dgm:spPr/>
      <dgm:t>
        <a:bodyPr/>
        <a:lstStyle/>
        <a:p>
          <a:endParaRPr lang="en-US"/>
        </a:p>
      </dgm:t>
    </dgm:pt>
    <dgm:pt modelId="{8DC9DF3D-B213-44CC-9311-45D6A7D20359}">
      <dgm:prSet phldrT="[Text]"/>
      <dgm:spPr/>
      <dgm:t>
        <a:bodyPr/>
        <a:lstStyle/>
        <a:p>
          <a:pPr>
            <a:buClr>
              <a:srgbClr val="90C226"/>
            </a:buClr>
            <a:buSzPct val="80000"/>
            <a:buFont typeface="Wingdings 3" charset="2"/>
            <a:buChar char=""/>
          </a:pPr>
          <a:r>
            <a:rPr lang="en-US">
              <a:latin typeface="Times" pitchFamily="2" charset="0"/>
            </a:rPr>
            <a:t>A&amp;R liaison to Financial Aid, SparkPoint, Dreamers</a:t>
          </a:r>
          <a:endParaRPr lang="en-US" dirty="0"/>
        </a:p>
      </dgm:t>
    </dgm:pt>
    <dgm:pt modelId="{BF326E53-75DE-4E87-B6EE-9A88F5321B3A}" type="parTrans" cxnId="{FA275C28-804B-43EC-A23E-C3C9A4E61985}">
      <dgm:prSet/>
      <dgm:spPr/>
      <dgm:t>
        <a:bodyPr/>
        <a:lstStyle/>
        <a:p>
          <a:endParaRPr lang="en-US"/>
        </a:p>
      </dgm:t>
    </dgm:pt>
    <dgm:pt modelId="{B185843D-A26E-488B-B8A0-B6D1DBF27B92}" type="sibTrans" cxnId="{FA275C28-804B-43EC-A23E-C3C9A4E61985}">
      <dgm:prSet/>
      <dgm:spPr/>
      <dgm:t>
        <a:bodyPr/>
        <a:lstStyle/>
        <a:p>
          <a:endParaRPr lang="en-US"/>
        </a:p>
      </dgm:t>
    </dgm:pt>
    <dgm:pt modelId="{F6067416-F0A7-4B6C-93D1-C321E7DD2DF0}">
      <dgm:prSet phldrT="[Text]"/>
      <dgm:spPr/>
      <dgm:t>
        <a:bodyPr/>
        <a:lstStyle/>
        <a:p>
          <a:pPr>
            <a:buClr>
              <a:srgbClr val="90C226"/>
            </a:buClr>
            <a:buSzPct val="80000"/>
            <a:buFont typeface="Wingdings 3" charset="2"/>
            <a:buChar char=""/>
          </a:pPr>
          <a:r>
            <a:rPr lang="en-US" dirty="0">
              <a:latin typeface="Times"/>
              <a:cs typeface="Times"/>
            </a:rPr>
            <a:t>Enacting our college commitments, as described in our college's Antiracist Framework (PBC, Adopted, 4/21/2021)</a:t>
          </a:r>
          <a:endParaRPr lang="en-US" dirty="0"/>
        </a:p>
      </dgm:t>
    </dgm:pt>
    <dgm:pt modelId="{5CCCC166-3F0C-46A9-8571-6C268C44BF09}" type="parTrans" cxnId="{1D4FDD06-6E0C-4943-BF47-BF127B1047A3}">
      <dgm:prSet/>
      <dgm:spPr/>
      <dgm:t>
        <a:bodyPr/>
        <a:lstStyle/>
        <a:p>
          <a:endParaRPr lang="en-US"/>
        </a:p>
      </dgm:t>
    </dgm:pt>
    <dgm:pt modelId="{6E2A7606-EA8E-41DA-BD8D-49496213F91F}" type="sibTrans" cxnId="{1D4FDD06-6E0C-4943-BF47-BF127B1047A3}">
      <dgm:prSet/>
      <dgm:spPr/>
      <dgm:t>
        <a:bodyPr/>
        <a:lstStyle/>
        <a:p>
          <a:endParaRPr lang="en-US"/>
        </a:p>
      </dgm:t>
    </dgm:pt>
    <dgm:pt modelId="{BFD214E2-3F52-4A1F-9833-D1ABEB7530BB}">
      <dgm:prSet phldrT="[Text]"/>
      <dgm:spPr/>
      <dgm:t>
        <a:bodyPr/>
        <a:lstStyle/>
        <a:p>
          <a:pPr>
            <a:buClr>
              <a:srgbClr val="90C226"/>
            </a:buClr>
            <a:buSzPct val="80000"/>
            <a:buFont typeface="Wingdings 3" charset="2"/>
            <a:buChar char=""/>
          </a:pPr>
          <a:r>
            <a:rPr lang="en-US" dirty="0">
              <a:latin typeface="Times"/>
              <a:cs typeface="Times"/>
            </a:rPr>
            <a:t>Increased outreach to our underserved communities </a:t>
          </a:r>
          <a:endParaRPr lang="en-US" dirty="0"/>
        </a:p>
      </dgm:t>
    </dgm:pt>
    <dgm:pt modelId="{E0023367-1C52-44EC-AD5F-52CDC6804651}" type="parTrans" cxnId="{49C2541A-773C-41CC-92FD-8337C49D86FC}">
      <dgm:prSet/>
      <dgm:spPr/>
      <dgm:t>
        <a:bodyPr/>
        <a:lstStyle/>
        <a:p>
          <a:endParaRPr lang="en-US"/>
        </a:p>
      </dgm:t>
    </dgm:pt>
    <dgm:pt modelId="{F89D89FC-DE7E-4F41-AF34-1C787C7F2201}" type="sibTrans" cxnId="{49C2541A-773C-41CC-92FD-8337C49D86FC}">
      <dgm:prSet/>
      <dgm:spPr/>
      <dgm:t>
        <a:bodyPr/>
        <a:lstStyle/>
        <a:p>
          <a:endParaRPr lang="en-US"/>
        </a:p>
      </dgm:t>
    </dgm:pt>
    <dgm:pt modelId="{A18F7EBF-3499-41B0-B232-6D895EC71809}">
      <dgm:prSet phldrT="[Text]"/>
      <dgm:spPr/>
      <dgm:t>
        <a:bodyPr/>
        <a:lstStyle/>
        <a:p>
          <a:pPr>
            <a:buClr>
              <a:srgbClr val="90C226"/>
            </a:buClr>
            <a:buSzPct val="80000"/>
            <a:buFont typeface="Wingdings 3" charset="2"/>
            <a:buChar char=""/>
          </a:pPr>
          <a:r>
            <a:rPr lang="en-US" dirty="0">
              <a:latin typeface="Times"/>
              <a:cs typeface="Times"/>
            </a:rPr>
            <a:t>Faster processing times for A&amp;R forms</a:t>
          </a:r>
          <a:endParaRPr lang="en-US" dirty="0"/>
        </a:p>
      </dgm:t>
    </dgm:pt>
    <dgm:pt modelId="{DCA790CC-36FB-40E4-A494-3DE8CB94FCFD}" type="parTrans" cxnId="{C8FCE0ED-80FD-4837-BFF9-A5C597B41F60}">
      <dgm:prSet/>
      <dgm:spPr/>
      <dgm:t>
        <a:bodyPr/>
        <a:lstStyle/>
        <a:p>
          <a:endParaRPr lang="en-US"/>
        </a:p>
      </dgm:t>
    </dgm:pt>
    <dgm:pt modelId="{A78CA855-C386-45AA-A71B-0A34F28205BD}" type="sibTrans" cxnId="{C8FCE0ED-80FD-4837-BFF9-A5C597B41F60}">
      <dgm:prSet/>
      <dgm:spPr/>
      <dgm:t>
        <a:bodyPr/>
        <a:lstStyle/>
        <a:p>
          <a:endParaRPr lang="en-US"/>
        </a:p>
      </dgm:t>
    </dgm:pt>
    <dgm:pt modelId="{57297D40-36DB-4840-BA3D-642FA3D0C60A}">
      <dgm:prSet phldrT="[Text]"/>
      <dgm:spPr/>
      <dgm:t>
        <a:bodyPr/>
        <a:lstStyle/>
        <a:p>
          <a:pPr>
            <a:buClr>
              <a:srgbClr val="90C226"/>
            </a:buClr>
            <a:buSzPct val="80000"/>
            <a:buFont typeface="Wingdings 3" charset="2"/>
            <a:buChar char=""/>
          </a:pPr>
          <a:r>
            <a:rPr lang="en-US" dirty="0">
              <a:latin typeface="Times"/>
              <a:cs typeface="Times"/>
            </a:rPr>
            <a:t>Streamlining the admissions and registration process for our ESL students</a:t>
          </a:r>
          <a:endParaRPr lang="en-US" dirty="0"/>
        </a:p>
      </dgm:t>
    </dgm:pt>
    <dgm:pt modelId="{6FD1B842-F929-4389-BC96-5036ED193406}" type="parTrans" cxnId="{3066E89B-B80C-46B7-BC4E-3180DFA50D0D}">
      <dgm:prSet/>
      <dgm:spPr/>
      <dgm:t>
        <a:bodyPr/>
        <a:lstStyle/>
        <a:p>
          <a:endParaRPr lang="en-US"/>
        </a:p>
      </dgm:t>
    </dgm:pt>
    <dgm:pt modelId="{8FFE84E9-F47F-4CD5-A5A0-43CAE990DEB5}" type="sibTrans" cxnId="{3066E89B-B80C-46B7-BC4E-3180DFA50D0D}">
      <dgm:prSet/>
      <dgm:spPr/>
      <dgm:t>
        <a:bodyPr/>
        <a:lstStyle/>
        <a:p>
          <a:endParaRPr lang="en-US"/>
        </a:p>
      </dgm:t>
    </dgm:pt>
    <dgm:pt modelId="{6483177C-5C2D-4A28-ABED-A00C798A8B63}">
      <dgm:prSet phldrT="[Text]"/>
      <dgm:spPr/>
      <dgm:t>
        <a:bodyPr/>
        <a:lstStyle/>
        <a:p>
          <a:pPr>
            <a:buClr>
              <a:srgbClr val="90C226"/>
            </a:buClr>
            <a:buSzPct val="80000"/>
            <a:buFont typeface="Wingdings 3" charset="2"/>
            <a:buChar char=""/>
          </a:pPr>
          <a:r>
            <a:rPr lang="en-US">
              <a:latin typeface="Times" pitchFamily="2" charset="0"/>
            </a:rPr>
            <a:t>Making the admissions process informative, accessible, inclusive and supportive</a:t>
          </a:r>
          <a:endParaRPr lang="en-US" dirty="0"/>
        </a:p>
      </dgm:t>
    </dgm:pt>
    <dgm:pt modelId="{68F33642-3679-4649-A3A5-56DA72247BB1}" type="parTrans" cxnId="{B082B5B7-999D-4FE8-8603-798F6BC3654C}">
      <dgm:prSet/>
      <dgm:spPr/>
      <dgm:t>
        <a:bodyPr/>
        <a:lstStyle/>
        <a:p>
          <a:endParaRPr lang="en-US"/>
        </a:p>
      </dgm:t>
    </dgm:pt>
    <dgm:pt modelId="{DACC9E71-FDFA-44F7-8AFF-399D775DA48F}" type="sibTrans" cxnId="{B082B5B7-999D-4FE8-8603-798F6BC3654C}">
      <dgm:prSet/>
      <dgm:spPr/>
      <dgm:t>
        <a:bodyPr/>
        <a:lstStyle/>
        <a:p>
          <a:endParaRPr lang="en-US"/>
        </a:p>
      </dgm:t>
    </dgm:pt>
    <dgm:pt modelId="{0C221B4C-8FC9-49EB-A38C-4889D1438832}" type="pres">
      <dgm:prSet presAssocID="{31B3ED26-7C79-48E7-A8B8-BE220228A317}" presName="cycle" presStyleCnt="0">
        <dgm:presLayoutVars>
          <dgm:chMax val="1"/>
          <dgm:dir/>
          <dgm:animLvl val="ctr"/>
          <dgm:resizeHandles val="exact"/>
        </dgm:presLayoutVars>
      </dgm:prSet>
      <dgm:spPr/>
    </dgm:pt>
    <dgm:pt modelId="{19526900-2E67-4ACD-8137-F62B8F02B983}" type="pres">
      <dgm:prSet presAssocID="{5BE5C281-C261-41AB-86C1-A3EB968F27DD}" presName="centerShape" presStyleLbl="node0" presStyleIdx="0" presStyleCnt="1"/>
      <dgm:spPr/>
    </dgm:pt>
    <dgm:pt modelId="{0D6211BD-29B4-4A84-A074-0B65A08FA422}" type="pres">
      <dgm:prSet presAssocID="{68F33642-3679-4649-A3A5-56DA72247BB1}" presName="parTrans" presStyleLbl="bgSibTrans2D1" presStyleIdx="0" presStyleCnt="6"/>
      <dgm:spPr/>
    </dgm:pt>
    <dgm:pt modelId="{A806815F-71B4-49DE-AD3E-6B78CBD82384}" type="pres">
      <dgm:prSet presAssocID="{6483177C-5C2D-4A28-ABED-A00C798A8B63}" presName="node" presStyleLbl="node1" presStyleIdx="0" presStyleCnt="6">
        <dgm:presLayoutVars>
          <dgm:bulletEnabled val="1"/>
        </dgm:presLayoutVars>
      </dgm:prSet>
      <dgm:spPr/>
    </dgm:pt>
    <dgm:pt modelId="{2E9809AC-AE5F-4936-A2FD-81ABCF2B3387}" type="pres">
      <dgm:prSet presAssocID="{E0023367-1C52-44EC-AD5F-52CDC6804651}" presName="parTrans" presStyleLbl="bgSibTrans2D1" presStyleIdx="1" presStyleCnt="6"/>
      <dgm:spPr/>
    </dgm:pt>
    <dgm:pt modelId="{D37C8847-B4F5-4794-8A52-2A145E3A1A2C}" type="pres">
      <dgm:prSet presAssocID="{BFD214E2-3F52-4A1F-9833-D1ABEB7530BB}" presName="node" presStyleLbl="node1" presStyleIdx="1" presStyleCnt="6">
        <dgm:presLayoutVars>
          <dgm:bulletEnabled val="1"/>
        </dgm:presLayoutVars>
      </dgm:prSet>
      <dgm:spPr/>
    </dgm:pt>
    <dgm:pt modelId="{55583652-E904-4A8E-99AF-7DB36044ED8C}" type="pres">
      <dgm:prSet presAssocID="{DCA790CC-36FB-40E4-A494-3DE8CB94FCFD}" presName="parTrans" presStyleLbl="bgSibTrans2D1" presStyleIdx="2" presStyleCnt="6"/>
      <dgm:spPr/>
    </dgm:pt>
    <dgm:pt modelId="{8B7D3727-8F44-4CC8-A1C5-8BF240C5B655}" type="pres">
      <dgm:prSet presAssocID="{A18F7EBF-3499-41B0-B232-6D895EC71809}" presName="node" presStyleLbl="node1" presStyleIdx="2" presStyleCnt="6">
        <dgm:presLayoutVars>
          <dgm:bulletEnabled val="1"/>
        </dgm:presLayoutVars>
      </dgm:prSet>
      <dgm:spPr/>
    </dgm:pt>
    <dgm:pt modelId="{541DAB90-A0C9-4A1A-887B-D9A8111FDA67}" type="pres">
      <dgm:prSet presAssocID="{6FD1B842-F929-4389-BC96-5036ED193406}" presName="parTrans" presStyleLbl="bgSibTrans2D1" presStyleIdx="3" presStyleCnt="6"/>
      <dgm:spPr/>
    </dgm:pt>
    <dgm:pt modelId="{D73BD5BA-5611-478F-A16F-2986A5C91C5B}" type="pres">
      <dgm:prSet presAssocID="{57297D40-36DB-4840-BA3D-642FA3D0C60A}" presName="node" presStyleLbl="node1" presStyleIdx="3" presStyleCnt="6">
        <dgm:presLayoutVars>
          <dgm:bulletEnabled val="1"/>
        </dgm:presLayoutVars>
      </dgm:prSet>
      <dgm:spPr/>
    </dgm:pt>
    <dgm:pt modelId="{36012DFA-E84B-4DF9-A659-A7FDD3EF66C2}" type="pres">
      <dgm:prSet presAssocID="{BF326E53-75DE-4E87-B6EE-9A88F5321B3A}" presName="parTrans" presStyleLbl="bgSibTrans2D1" presStyleIdx="4" presStyleCnt="6"/>
      <dgm:spPr/>
    </dgm:pt>
    <dgm:pt modelId="{FCB46014-6B9C-4887-AFCA-7F0EE0ABFCFE}" type="pres">
      <dgm:prSet presAssocID="{8DC9DF3D-B213-44CC-9311-45D6A7D20359}" presName="node" presStyleLbl="node1" presStyleIdx="4" presStyleCnt="6">
        <dgm:presLayoutVars>
          <dgm:bulletEnabled val="1"/>
        </dgm:presLayoutVars>
      </dgm:prSet>
      <dgm:spPr/>
    </dgm:pt>
    <dgm:pt modelId="{EAEE3A1C-8EE6-408A-9DB2-297D89DAC6D9}" type="pres">
      <dgm:prSet presAssocID="{5CCCC166-3F0C-46A9-8571-6C268C44BF09}" presName="parTrans" presStyleLbl="bgSibTrans2D1" presStyleIdx="5" presStyleCnt="6"/>
      <dgm:spPr/>
    </dgm:pt>
    <dgm:pt modelId="{6BD39A5E-8EAC-4720-8947-F9568C5A490F}" type="pres">
      <dgm:prSet presAssocID="{F6067416-F0A7-4B6C-93D1-C321E7DD2DF0}" presName="node" presStyleLbl="node1" presStyleIdx="5" presStyleCnt="6">
        <dgm:presLayoutVars>
          <dgm:bulletEnabled val="1"/>
        </dgm:presLayoutVars>
      </dgm:prSet>
      <dgm:spPr/>
    </dgm:pt>
  </dgm:ptLst>
  <dgm:cxnLst>
    <dgm:cxn modelId="{1D4FDD06-6E0C-4943-BF47-BF127B1047A3}" srcId="{5BE5C281-C261-41AB-86C1-A3EB968F27DD}" destId="{F6067416-F0A7-4B6C-93D1-C321E7DD2DF0}" srcOrd="5" destOrd="0" parTransId="{5CCCC166-3F0C-46A9-8571-6C268C44BF09}" sibTransId="{6E2A7606-EA8E-41DA-BD8D-49496213F91F}"/>
    <dgm:cxn modelId="{49C2541A-773C-41CC-92FD-8337C49D86FC}" srcId="{5BE5C281-C261-41AB-86C1-A3EB968F27DD}" destId="{BFD214E2-3F52-4A1F-9833-D1ABEB7530BB}" srcOrd="1" destOrd="0" parTransId="{E0023367-1C52-44EC-AD5F-52CDC6804651}" sibTransId="{F89D89FC-DE7E-4F41-AF34-1C787C7F2201}"/>
    <dgm:cxn modelId="{FA275C28-804B-43EC-A23E-C3C9A4E61985}" srcId="{5BE5C281-C261-41AB-86C1-A3EB968F27DD}" destId="{8DC9DF3D-B213-44CC-9311-45D6A7D20359}" srcOrd="4" destOrd="0" parTransId="{BF326E53-75DE-4E87-B6EE-9A88F5321B3A}" sibTransId="{B185843D-A26E-488B-B8A0-B6D1DBF27B92}"/>
    <dgm:cxn modelId="{F2CC2D38-BE68-4CAF-A246-474F22E50BA3}" type="presOf" srcId="{5CCCC166-3F0C-46A9-8571-6C268C44BF09}" destId="{EAEE3A1C-8EE6-408A-9DB2-297D89DAC6D9}" srcOrd="0" destOrd="0" presId="urn:microsoft.com/office/officeart/2005/8/layout/radial4"/>
    <dgm:cxn modelId="{D7319B43-9ED4-446E-9834-EBB24F01301F}" type="presOf" srcId="{31B3ED26-7C79-48E7-A8B8-BE220228A317}" destId="{0C221B4C-8FC9-49EB-A38C-4889D1438832}" srcOrd="0" destOrd="0" presId="urn:microsoft.com/office/officeart/2005/8/layout/radial4"/>
    <dgm:cxn modelId="{7713E76E-433A-431F-B523-FD85B6FB900B}" type="presOf" srcId="{57297D40-36DB-4840-BA3D-642FA3D0C60A}" destId="{D73BD5BA-5611-478F-A16F-2986A5C91C5B}" srcOrd="0" destOrd="0" presId="urn:microsoft.com/office/officeart/2005/8/layout/radial4"/>
    <dgm:cxn modelId="{C67A6051-B864-4F1D-AC89-69795E7DD566}" type="presOf" srcId="{BF326E53-75DE-4E87-B6EE-9A88F5321B3A}" destId="{36012DFA-E84B-4DF9-A659-A7FDD3EF66C2}" srcOrd="0" destOrd="0" presId="urn:microsoft.com/office/officeart/2005/8/layout/radial4"/>
    <dgm:cxn modelId="{B0EEB481-C455-495C-AFE6-2645A1A84CF4}" type="presOf" srcId="{5BE5C281-C261-41AB-86C1-A3EB968F27DD}" destId="{19526900-2E67-4ACD-8137-F62B8F02B983}" srcOrd="0" destOrd="0" presId="urn:microsoft.com/office/officeart/2005/8/layout/radial4"/>
    <dgm:cxn modelId="{3066E89B-B80C-46B7-BC4E-3180DFA50D0D}" srcId="{5BE5C281-C261-41AB-86C1-A3EB968F27DD}" destId="{57297D40-36DB-4840-BA3D-642FA3D0C60A}" srcOrd="3" destOrd="0" parTransId="{6FD1B842-F929-4389-BC96-5036ED193406}" sibTransId="{8FFE84E9-F47F-4CD5-A5A0-43CAE990DEB5}"/>
    <dgm:cxn modelId="{58FC28A8-6503-40CD-B2AE-3B6DCFE7476C}" type="presOf" srcId="{BFD214E2-3F52-4A1F-9833-D1ABEB7530BB}" destId="{D37C8847-B4F5-4794-8A52-2A145E3A1A2C}" srcOrd="0" destOrd="0" presId="urn:microsoft.com/office/officeart/2005/8/layout/radial4"/>
    <dgm:cxn modelId="{B082B5B7-999D-4FE8-8603-798F6BC3654C}" srcId="{5BE5C281-C261-41AB-86C1-A3EB968F27DD}" destId="{6483177C-5C2D-4A28-ABED-A00C798A8B63}" srcOrd="0" destOrd="0" parTransId="{68F33642-3679-4649-A3A5-56DA72247BB1}" sibTransId="{DACC9E71-FDFA-44F7-8AFF-399D775DA48F}"/>
    <dgm:cxn modelId="{3F8E18BD-DED3-46D9-8EBE-A876006201B5}" srcId="{31B3ED26-7C79-48E7-A8B8-BE220228A317}" destId="{5BE5C281-C261-41AB-86C1-A3EB968F27DD}" srcOrd="0" destOrd="0" parTransId="{35BB161B-3456-4D51-A9D2-70E4558B5E1B}" sibTransId="{F51F653B-7259-400C-BB1A-DD23B3FD4826}"/>
    <dgm:cxn modelId="{3DD62EC4-D11D-4358-8D32-D00976EC7016}" type="presOf" srcId="{68F33642-3679-4649-A3A5-56DA72247BB1}" destId="{0D6211BD-29B4-4A84-A074-0B65A08FA422}" srcOrd="0" destOrd="0" presId="urn:microsoft.com/office/officeart/2005/8/layout/radial4"/>
    <dgm:cxn modelId="{7ED466D2-0921-46B4-AFCF-887DEF748D99}" type="presOf" srcId="{DCA790CC-36FB-40E4-A494-3DE8CB94FCFD}" destId="{55583652-E904-4A8E-99AF-7DB36044ED8C}" srcOrd="0" destOrd="0" presId="urn:microsoft.com/office/officeart/2005/8/layout/radial4"/>
    <dgm:cxn modelId="{5A01F1D8-1862-46D9-BFBC-70AD3A4BA85B}" type="presOf" srcId="{E0023367-1C52-44EC-AD5F-52CDC6804651}" destId="{2E9809AC-AE5F-4936-A2FD-81ABCF2B3387}" srcOrd="0" destOrd="0" presId="urn:microsoft.com/office/officeart/2005/8/layout/radial4"/>
    <dgm:cxn modelId="{40B823D9-655B-4845-BDB9-B1F52CB14EB4}" type="presOf" srcId="{6FD1B842-F929-4389-BC96-5036ED193406}" destId="{541DAB90-A0C9-4A1A-887B-D9A8111FDA67}" srcOrd="0" destOrd="0" presId="urn:microsoft.com/office/officeart/2005/8/layout/radial4"/>
    <dgm:cxn modelId="{4509D3DD-897B-4236-BD8C-1181E5562ED5}" type="presOf" srcId="{6483177C-5C2D-4A28-ABED-A00C798A8B63}" destId="{A806815F-71B4-49DE-AD3E-6B78CBD82384}" srcOrd="0" destOrd="0" presId="urn:microsoft.com/office/officeart/2005/8/layout/radial4"/>
    <dgm:cxn modelId="{9E78E2E0-401E-47CB-8202-C5886411926A}" type="presOf" srcId="{8DC9DF3D-B213-44CC-9311-45D6A7D20359}" destId="{FCB46014-6B9C-4887-AFCA-7F0EE0ABFCFE}" srcOrd="0" destOrd="0" presId="urn:microsoft.com/office/officeart/2005/8/layout/radial4"/>
    <dgm:cxn modelId="{C8FCE0ED-80FD-4837-BFF9-A5C597B41F60}" srcId="{5BE5C281-C261-41AB-86C1-A3EB968F27DD}" destId="{A18F7EBF-3499-41B0-B232-6D895EC71809}" srcOrd="2" destOrd="0" parTransId="{DCA790CC-36FB-40E4-A494-3DE8CB94FCFD}" sibTransId="{A78CA855-C386-45AA-A71B-0A34F28205BD}"/>
    <dgm:cxn modelId="{3771A2F0-DF99-44F6-95CA-61230C9BDC00}" type="presOf" srcId="{F6067416-F0A7-4B6C-93D1-C321E7DD2DF0}" destId="{6BD39A5E-8EAC-4720-8947-F9568C5A490F}" srcOrd="0" destOrd="0" presId="urn:microsoft.com/office/officeart/2005/8/layout/radial4"/>
    <dgm:cxn modelId="{8411A8F2-AF9D-42CF-A150-8ACB8F7A1205}" type="presOf" srcId="{A18F7EBF-3499-41B0-B232-6D895EC71809}" destId="{8B7D3727-8F44-4CC8-A1C5-8BF240C5B655}" srcOrd="0" destOrd="0" presId="urn:microsoft.com/office/officeart/2005/8/layout/radial4"/>
    <dgm:cxn modelId="{088D21AF-6609-435A-958F-5DD01E2B8A5C}" type="presParOf" srcId="{0C221B4C-8FC9-49EB-A38C-4889D1438832}" destId="{19526900-2E67-4ACD-8137-F62B8F02B983}" srcOrd="0" destOrd="0" presId="urn:microsoft.com/office/officeart/2005/8/layout/radial4"/>
    <dgm:cxn modelId="{4175998D-6D30-40BD-B6D3-7EFA0204479B}" type="presParOf" srcId="{0C221B4C-8FC9-49EB-A38C-4889D1438832}" destId="{0D6211BD-29B4-4A84-A074-0B65A08FA422}" srcOrd="1" destOrd="0" presId="urn:microsoft.com/office/officeart/2005/8/layout/radial4"/>
    <dgm:cxn modelId="{6C98D273-58C5-479B-9EE7-0DC450CC1585}" type="presParOf" srcId="{0C221B4C-8FC9-49EB-A38C-4889D1438832}" destId="{A806815F-71B4-49DE-AD3E-6B78CBD82384}" srcOrd="2" destOrd="0" presId="urn:microsoft.com/office/officeart/2005/8/layout/radial4"/>
    <dgm:cxn modelId="{2D1BFBD4-B985-466D-A91D-738848E06F35}" type="presParOf" srcId="{0C221B4C-8FC9-49EB-A38C-4889D1438832}" destId="{2E9809AC-AE5F-4936-A2FD-81ABCF2B3387}" srcOrd="3" destOrd="0" presId="urn:microsoft.com/office/officeart/2005/8/layout/radial4"/>
    <dgm:cxn modelId="{5E2F895C-81D7-47B9-9CA3-93A11B14220D}" type="presParOf" srcId="{0C221B4C-8FC9-49EB-A38C-4889D1438832}" destId="{D37C8847-B4F5-4794-8A52-2A145E3A1A2C}" srcOrd="4" destOrd="0" presId="urn:microsoft.com/office/officeart/2005/8/layout/radial4"/>
    <dgm:cxn modelId="{AA204F18-3FEF-43AA-9CAD-C7E7679024B1}" type="presParOf" srcId="{0C221B4C-8FC9-49EB-A38C-4889D1438832}" destId="{55583652-E904-4A8E-99AF-7DB36044ED8C}" srcOrd="5" destOrd="0" presId="urn:microsoft.com/office/officeart/2005/8/layout/radial4"/>
    <dgm:cxn modelId="{A7BD522B-CF71-49FB-B9D1-9F19EA9C168E}" type="presParOf" srcId="{0C221B4C-8FC9-49EB-A38C-4889D1438832}" destId="{8B7D3727-8F44-4CC8-A1C5-8BF240C5B655}" srcOrd="6" destOrd="0" presId="urn:microsoft.com/office/officeart/2005/8/layout/radial4"/>
    <dgm:cxn modelId="{B518AE35-14C0-4AA2-81AD-A9700D1384BE}" type="presParOf" srcId="{0C221B4C-8FC9-49EB-A38C-4889D1438832}" destId="{541DAB90-A0C9-4A1A-887B-D9A8111FDA67}" srcOrd="7" destOrd="0" presId="urn:microsoft.com/office/officeart/2005/8/layout/radial4"/>
    <dgm:cxn modelId="{54714410-12BB-49CA-B9CA-F1575CE8BF06}" type="presParOf" srcId="{0C221B4C-8FC9-49EB-A38C-4889D1438832}" destId="{D73BD5BA-5611-478F-A16F-2986A5C91C5B}" srcOrd="8" destOrd="0" presId="urn:microsoft.com/office/officeart/2005/8/layout/radial4"/>
    <dgm:cxn modelId="{B505583A-54D1-4B9A-8E0C-5049E98E2553}" type="presParOf" srcId="{0C221B4C-8FC9-49EB-A38C-4889D1438832}" destId="{36012DFA-E84B-4DF9-A659-A7FDD3EF66C2}" srcOrd="9" destOrd="0" presId="urn:microsoft.com/office/officeart/2005/8/layout/radial4"/>
    <dgm:cxn modelId="{A0BDE5DF-AE9D-40B4-9976-E1970223CE9B}" type="presParOf" srcId="{0C221B4C-8FC9-49EB-A38C-4889D1438832}" destId="{FCB46014-6B9C-4887-AFCA-7F0EE0ABFCFE}" srcOrd="10" destOrd="0" presId="urn:microsoft.com/office/officeart/2005/8/layout/radial4"/>
    <dgm:cxn modelId="{B7A010D5-C78A-4BD4-BFD8-D5915BFCA882}" type="presParOf" srcId="{0C221B4C-8FC9-49EB-A38C-4889D1438832}" destId="{EAEE3A1C-8EE6-408A-9DB2-297D89DAC6D9}" srcOrd="11" destOrd="0" presId="urn:microsoft.com/office/officeart/2005/8/layout/radial4"/>
    <dgm:cxn modelId="{8C02D796-8282-4562-B21D-116385E206A1}" type="presParOf" srcId="{0C221B4C-8FC9-49EB-A38C-4889D1438832}" destId="{6BD39A5E-8EAC-4720-8947-F9568C5A490F}" srcOrd="12"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26900-2E67-4ACD-8137-F62B8F02B983}">
      <dsp:nvSpPr>
        <dsp:cNvPr id="0" name=""/>
        <dsp:cNvSpPr/>
      </dsp:nvSpPr>
      <dsp:spPr>
        <a:xfrm>
          <a:off x="2975292" y="2950868"/>
          <a:ext cx="2177414" cy="217741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Equity Gap</a:t>
          </a:r>
        </a:p>
      </dsp:txBody>
      <dsp:txXfrm>
        <a:off x="3294167" y="3269743"/>
        <a:ext cx="1539664" cy="1539664"/>
      </dsp:txXfrm>
    </dsp:sp>
    <dsp:sp modelId="{0D6211BD-29B4-4A84-A074-0B65A08FA422}">
      <dsp:nvSpPr>
        <dsp:cNvPr id="0" name=""/>
        <dsp:cNvSpPr/>
      </dsp:nvSpPr>
      <dsp:spPr>
        <a:xfrm rot="10800000">
          <a:off x="762916" y="3729294"/>
          <a:ext cx="2090695" cy="62056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06815F-71B4-49DE-AD3E-6B78CBD82384}">
      <dsp:nvSpPr>
        <dsp:cNvPr id="0" name=""/>
        <dsp:cNvSpPr/>
      </dsp:nvSpPr>
      <dsp:spPr>
        <a:xfrm>
          <a:off x="821" y="3429900"/>
          <a:ext cx="1524190" cy="121935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a:latin typeface="Times" pitchFamily="2" charset="0"/>
            </a:rPr>
            <a:t>Making the admissions process informative, accessible, inclusive and supportive</a:t>
          </a:r>
          <a:endParaRPr lang="en-US" sz="1300" kern="1200" dirty="0"/>
        </a:p>
      </dsp:txBody>
      <dsp:txXfrm>
        <a:off x="36535" y="3465614"/>
        <a:ext cx="1452762" cy="1147924"/>
      </dsp:txXfrm>
    </dsp:sp>
    <dsp:sp modelId="{2E9809AC-AE5F-4936-A2FD-81ABCF2B3387}">
      <dsp:nvSpPr>
        <dsp:cNvPr id="0" name=""/>
        <dsp:cNvSpPr/>
      </dsp:nvSpPr>
      <dsp:spPr>
        <a:xfrm rot="12960000">
          <a:off x="1193723" y="2403406"/>
          <a:ext cx="2090695" cy="620563"/>
        </a:xfrm>
        <a:prstGeom prst="leftArrow">
          <a:avLst>
            <a:gd name="adj1" fmla="val 60000"/>
            <a:gd name="adj2" fmla="val 50000"/>
          </a:avLst>
        </a:prstGeom>
        <a:solidFill>
          <a:schemeClr val="accent4">
            <a:hueOff val="-182367"/>
            <a:satOff val="-921"/>
            <a:lumOff val="-1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7C8847-B4F5-4794-8A52-2A145E3A1A2C}">
      <dsp:nvSpPr>
        <dsp:cNvPr id="0" name=""/>
        <dsp:cNvSpPr/>
      </dsp:nvSpPr>
      <dsp:spPr>
        <a:xfrm>
          <a:off x="631271" y="1489571"/>
          <a:ext cx="1524190" cy="1219352"/>
        </a:xfrm>
        <a:prstGeom prst="roundRect">
          <a:avLst>
            <a:gd name="adj" fmla="val 10000"/>
          </a:avLst>
        </a:prstGeom>
        <a:solidFill>
          <a:schemeClr val="accent4">
            <a:hueOff val="-182367"/>
            <a:satOff val="-921"/>
            <a:lumOff val="-1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dirty="0">
              <a:latin typeface="Times"/>
              <a:cs typeface="Times"/>
            </a:rPr>
            <a:t>Increased outreach to our underserved communities </a:t>
          </a:r>
          <a:endParaRPr lang="en-US" sz="1300" kern="1200" dirty="0"/>
        </a:p>
      </dsp:txBody>
      <dsp:txXfrm>
        <a:off x="666985" y="1525285"/>
        <a:ext cx="1452762" cy="1147924"/>
      </dsp:txXfrm>
    </dsp:sp>
    <dsp:sp modelId="{55583652-E904-4A8E-99AF-7DB36044ED8C}">
      <dsp:nvSpPr>
        <dsp:cNvPr id="0" name=""/>
        <dsp:cNvSpPr/>
      </dsp:nvSpPr>
      <dsp:spPr>
        <a:xfrm rot="15120000">
          <a:off x="2321591" y="1583962"/>
          <a:ext cx="2090695" cy="620563"/>
        </a:xfrm>
        <a:prstGeom prst="leftArrow">
          <a:avLst>
            <a:gd name="adj1" fmla="val 60000"/>
            <a:gd name="adj2" fmla="val 50000"/>
          </a:avLst>
        </a:prstGeom>
        <a:solidFill>
          <a:schemeClr val="accent4">
            <a:hueOff val="-364734"/>
            <a:satOff val="-1842"/>
            <a:lumOff val="-2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7D3727-8F44-4CC8-A1C5-8BF240C5B655}">
      <dsp:nvSpPr>
        <dsp:cNvPr id="0" name=""/>
        <dsp:cNvSpPr/>
      </dsp:nvSpPr>
      <dsp:spPr>
        <a:xfrm>
          <a:off x="2281813" y="290383"/>
          <a:ext cx="1524190" cy="1219352"/>
        </a:xfrm>
        <a:prstGeom prst="roundRect">
          <a:avLst>
            <a:gd name="adj" fmla="val 10000"/>
          </a:avLst>
        </a:prstGeom>
        <a:solidFill>
          <a:schemeClr val="accent4">
            <a:hueOff val="-364734"/>
            <a:satOff val="-1842"/>
            <a:lumOff val="-2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dirty="0">
              <a:latin typeface="Times"/>
              <a:cs typeface="Times"/>
            </a:rPr>
            <a:t>Faster processing times for A&amp;R forms</a:t>
          </a:r>
          <a:endParaRPr lang="en-US" sz="1300" kern="1200" dirty="0"/>
        </a:p>
      </dsp:txBody>
      <dsp:txXfrm>
        <a:off x="2317527" y="326097"/>
        <a:ext cx="1452762" cy="1147924"/>
      </dsp:txXfrm>
    </dsp:sp>
    <dsp:sp modelId="{541DAB90-A0C9-4A1A-887B-D9A8111FDA67}">
      <dsp:nvSpPr>
        <dsp:cNvPr id="0" name=""/>
        <dsp:cNvSpPr/>
      </dsp:nvSpPr>
      <dsp:spPr>
        <a:xfrm rot="17280000">
          <a:off x="3715713" y="1583962"/>
          <a:ext cx="2090695" cy="620563"/>
        </a:xfrm>
        <a:prstGeom prst="leftArrow">
          <a:avLst>
            <a:gd name="adj1" fmla="val 60000"/>
            <a:gd name="adj2" fmla="val 50000"/>
          </a:avLst>
        </a:prstGeom>
        <a:solidFill>
          <a:schemeClr val="accent4">
            <a:hueOff val="-547100"/>
            <a:satOff val="-2763"/>
            <a:lumOff val="-3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3BD5BA-5611-478F-A16F-2986A5C91C5B}">
      <dsp:nvSpPr>
        <dsp:cNvPr id="0" name=""/>
        <dsp:cNvSpPr/>
      </dsp:nvSpPr>
      <dsp:spPr>
        <a:xfrm>
          <a:off x="4321995" y="290383"/>
          <a:ext cx="1524190" cy="1219352"/>
        </a:xfrm>
        <a:prstGeom prst="roundRect">
          <a:avLst>
            <a:gd name="adj" fmla="val 10000"/>
          </a:avLst>
        </a:prstGeom>
        <a:solidFill>
          <a:schemeClr val="accent4">
            <a:hueOff val="-547100"/>
            <a:satOff val="-2763"/>
            <a:lumOff val="-3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dirty="0">
              <a:latin typeface="Times"/>
              <a:cs typeface="Times"/>
            </a:rPr>
            <a:t>Streamlining the admissions and registration process for our ESL students</a:t>
          </a:r>
          <a:endParaRPr lang="en-US" sz="1300" kern="1200" dirty="0"/>
        </a:p>
      </dsp:txBody>
      <dsp:txXfrm>
        <a:off x="4357709" y="326097"/>
        <a:ext cx="1452762" cy="1147924"/>
      </dsp:txXfrm>
    </dsp:sp>
    <dsp:sp modelId="{36012DFA-E84B-4DF9-A659-A7FDD3EF66C2}">
      <dsp:nvSpPr>
        <dsp:cNvPr id="0" name=""/>
        <dsp:cNvSpPr/>
      </dsp:nvSpPr>
      <dsp:spPr>
        <a:xfrm rot="19440000">
          <a:off x="4843580" y="2403406"/>
          <a:ext cx="2090695" cy="620563"/>
        </a:xfrm>
        <a:prstGeom prst="leftArrow">
          <a:avLst>
            <a:gd name="adj1" fmla="val 60000"/>
            <a:gd name="adj2" fmla="val 50000"/>
          </a:avLst>
        </a:prstGeom>
        <a:solidFill>
          <a:schemeClr val="accent4">
            <a:hueOff val="-729467"/>
            <a:satOff val="-3684"/>
            <a:lumOff val="-5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B46014-6B9C-4887-AFCA-7F0EE0ABFCFE}">
      <dsp:nvSpPr>
        <dsp:cNvPr id="0" name=""/>
        <dsp:cNvSpPr/>
      </dsp:nvSpPr>
      <dsp:spPr>
        <a:xfrm>
          <a:off x="5972537" y="1489571"/>
          <a:ext cx="1524190" cy="1219352"/>
        </a:xfrm>
        <a:prstGeom prst="roundRect">
          <a:avLst>
            <a:gd name="adj" fmla="val 10000"/>
          </a:avLst>
        </a:prstGeom>
        <a:solidFill>
          <a:schemeClr val="accent4">
            <a:hueOff val="-729467"/>
            <a:satOff val="-3684"/>
            <a:lumOff val="-5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a:latin typeface="Times" pitchFamily="2" charset="0"/>
            </a:rPr>
            <a:t>A&amp;R liaison to Financial Aid, SparkPoint, Dreamers</a:t>
          </a:r>
          <a:endParaRPr lang="en-US" sz="1300" kern="1200" dirty="0"/>
        </a:p>
      </dsp:txBody>
      <dsp:txXfrm>
        <a:off x="6008251" y="1525285"/>
        <a:ext cx="1452762" cy="1147924"/>
      </dsp:txXfrm>
    </dsp:sp>
    <dsp:sp modelId="{EAEE3A1C-8EE6-408A-9DB2-297D89DAC6D9}">
      <dsp:nvSpPr>
        <dsp:cNvPr id="0" name=""/>
        <dsp:cNvSpPr/>
      </dsp:nvSpPr>
      <dsp:spPr>
        <a:xfrm>
          <a:off x="5274388" y="3729294"/>
          <a:ext cx="2090695" cy="620563"/>
        </a:xfrm>
        <a:prstGeom prst="leftArrow">
          <a:avLst>
            <a:gd name="adj1" fmla="val 60000"/>
            <a:gd name="adj2" fmla="val 50000"/>
          </a:avLst>
        </a:prstGeom>
        <a:solidFill>
          <a:schemeClr val="accent4">
            <a:hueOff val="-911834"/>
            <a:satOff val="-4605"/>
            <a:lumOff val="-6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D39A5E-8EAC-4720-8947-F9568C5A490F}">
      <dsp:nvSpPr>
        <dsp:cNvPr id="0" name=""/>
        <dsp:cNvSpPr/>
      </dsp:nvSpPr>
      <dsp:spPr>
        <a:xfrm>
          <a:off x="6602988" y="3429900"/>
          <a:ext cx="1524190" cy="1219352"/>
        </a:xfrm>
        <a:prstGeom prst="roundRect">
          <a:avLst>
            <a:gd name="adj" fmla="val 10000"/>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dirty="0">
              <a:latin typeface="Times"/>
              <a:cs typeface="Times"/>
            </a:rPr>
            <a:t>Enacting our college commitments, as described in our college's Antiracist Framework (PBC, Adopted, 4/21/2021)</a:t>
          </a:r>
          <a:endParaRPr lang="en-US" sz="1300" kern="1200" dirty="0"/>
        </a:p>
      </dsp:txBody>
      <dsp:txXfrm>
        <a:off x="6638702" y="3465614"/>
        <a:ext cx="1452762" cy="114792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1A9A6F-E5EC-4400-9994-9BEBB5B5F8E4}" type="datetimeFigureOut">
              <a:rPr lang="en-US" smtClean="0"/>
              <a:t>11/15/2022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A236BA-B62C-44CD-B320-9D75B5ECDA32}" type="slidenum">
              <a:rPr lang="en-US" smtClean="0"/>
              <a:t>‹#›</a:t>
            </a:fld>
            <a:endParaRPr lang="en-US"/>
          </a:p>
        </p:txBody>
      </p:sp>
    </p:spTree>
    <p:extLst>
      <p:ext uri="{BB962C8B-B14F-4D97-AF65-F5344CB8AC3E}">
        <p14:creationId xmlns:p14="http://schemas.microsoft.com/office/powerpoint/2010/main" val="2870281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A236BA-B62C-44CD-B320-9D75B5ECDA32}" type="slidenum">
              <a:rPr lang="en-US" smtClean="0"/>
              <a:t>1</a:t>
            </a:fld>
            <a:endParaRPr lang="en-US"/>
          </a:p>
        </p:txBody>
      </p:sp>
    </p:spTree>
    <p:extLst>
      <p:ext uri="{BB962C8B-B14F-4D97-AF65-F5344CB8AC3E}">
        <p14:creationId xmlns:p14="http://schemas.microsoft.com/office/powerpoint/2010/main" val="278231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14</a:t>
            </a:fld>
            <a:endParaRPr lang="en-US"/>
          </a:p>
        </p:txBody>
      </p:sp>
    </p:spTree>
    <p:extLst>
      <p:ext uri="{BB962C8B-B14F-4D97-AF65-F5344CB8AC3E}">
        <p14:creationId xmlns:p14="http://schemas.microsoft.com/office/powerpoint/2010/main" val="413267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atin typeface="Times" pitchFamily="2" charset="0"/>
              </a:rPr>
              <a:t>Student Support Services have increased over the years which require assistance from the Admissions Office, however, the staffing has remained the same</a:t>
            </a:r>
          </a:p>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2</a:t>
            </a:fld>
            <a:endParaRPr lang="en-US"/>
          </a:p>
        </p:txBody>
      </p:sp>
    </p:spTree>
    <p:extLst>
      <p:ext uri="{BB962C8B-B14F-4D97-AF65-F5344CB8AC3E}">
        <p14:creationId xmlns:p14="http://schemas.microsoft.com/office/powerpoint/2010/main" val="167292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panose="020F0502020204030204"/>
              </a:rPr>
              <a:t>Pandemic impacted our student services</a:t>
            </a:r>
          </a:p>
          <a:p>
            <a:pPr marL="171450" indent="-171450">
              <a:buFont typeface="Arial"/>
              <a:buChar char="•"/>
            </a:pPr>
            <a:r>
              <a:rPr lang="en-US" dirty="0">
                <a:cs typeface="Calibri" panose="020F0502020204030204"/>
              </a:rPr>
              <a:t>Which is why a huge increase on email/phone calls</a:t>
            </a:r>
          </a:p>
        </p:txBody>
      </p:sp>
      <p:sp>
        <p:nvSpPr>
          <p:cNvPr id="4" name="Slide Number Placeholder 3"/>
          <p:cNvSpPr>
            <a:spLocks noGrp="1"/>
          </p:cNvSpPr>
          <p:nvPr>
            <p:ph type="sldNum" sz="quarter" idx="10"/>
          </p:nvPr>
        </p:nvSpPr>
        <p:spPr/>
        <p:txBody>
          <a:bodyPr/>
          <a:lstStyle/>
          <a:p>
            <a:fld id="{1B90EF27-1900-472B-B1D5-4FBEA200263F}" type="slidenum">
              <a:rPr lang="en-US" smtClean="0"/>
              <a:t>6</a:t>
            </a:fld>
            <a:endParaRPr lang="en-US"/>
          </a:p>
        </p:txBody>
      </p:sp>
    </p:spTree>
    <p:extLst>
      <p:ext uri="{BB962C8B-B14F-4D97-AF65-F5344CB8AC3E}">
        <p14:creationId xmlns:p14="http://schemas.microsoft.com/office/powerpoint/2010/main" val="382139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panose="020F0502020204030204"/>
              </a:rPr>
              <a:t>Pandemic impacted our student services</a:t>
            </a:r>
          </a:p>
          <a:p>
            <a:pPr marL="171450" indent="-171450">
              <a:buFont typeface="Arial"/>
              <a:buChar char="•"/>
            </a:pPr>
            <a:r>
              <a:rPr lang="en-US" dirty="0">
                <a:cs typeface="Calibri" panose="020F0502020204030204"/>
              </a:rPr>
              <a:t>Which is why a huge increase on email/phone calls</a:t>
            </a:r>
          </a:p>
        </p:txBody>
      </p:sp>
      <p:sp>
        <p:nvSpPr>
          <p:cNvPr id="4" name="Slide Number Placeholder 3"/>
          <p:cNvSpPr>
            <a:spLocks noGrp="1"/>
          </p:cNvSpPr>
          <p:nvPr>
            <p:ph type="sldNum" sz="quarter" idx="10"/>
          </p:nvPr>
        </p:nvSpPr>
        <p:spPr/>
        <p:txBody>
          <a:bodyPr/>
          <a:lstStyle/>
          <a:p>
            <a:fld id="{1B90EF27-1900-472B-B1D5-4FBEA200263F}" type="slidenum">
              <a:rPr lang="en-US" smtClean="0"/>
              <a:t>7</a:t>
            </a:fld>
            <a:endParaRPr lang="en-US"/>
          </a:p>
        </p:txBody>
      </p:sp>
    </p:spTree>
    <p:extLst>
      <p:ext uri="{BB962C8B-B14F-4D97-AF65-F5344CB8AC3E}">
        <p14:creationId xmlns:p14="http://schemas.microsoft.com/office/powerpoint/2010/main" val="262257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8</a:t>
            </a:fld>
            <a:endParaRPr lang="en-US"/>
          </a:p>
        </p:txBody>
      </p:sp>
    </p:spTree>
    <p:extLst>
      <p:ext uri="{BB962C8B-B14F-4D97-AF65-F5344CB8AC3E}">
        <p14:creationId xmlns:p14="http://schemas.microsoft.com/office/powerpoint/2010/main" val="411933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9</a:t>
            </a:fld>
            <a:endParaRPr lang="en-US"/>
          </a:p>
        </p:txBody>
      </p:sp>
    </p:spTree>
    <p:extLst>
      <p:ext uri="{BB962C8B-B14F-4D97-AF65-F5344CB8AC3E}">
        <p14:creationId xmlns:p14="http://schemas.microsoft.com/office/powerpoint/2010/main" val="314230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panose="020F0502020204030204"/>
              </a:rPr>
              <a:t>Currently Support and collaborate Special </a:t>
            </a:r>
            <a:r>
              <a:rPr lang="en-US" err="1">
                <a:cs typeface="Calibri" panose="020F0502020204030204"/>
              </a:rPr>
              <a:t>Progrmas</a:t>
            </a:r>
          </a:p>
          <a:p>
            <a:pPr marL="628650" lvl="1" indent="-171450">
              <a:buFont typeface="Arial"/>
              <a:buChar char="•"/>
            </a:pPr>
            <a:r>
              <a:rPr lang="en-US">
                <a:cs typeface="Calibri" panose="020F0502020204030204"/>
              </a:rPr>
              <a:t>Promise Scholars Program</a:t>
            </a:r>
          </a:p>
          <a:p>
            <a:pPr marL="628650" lvl="1" indent="-171450">
              <a:buFont typeface="Arial"/>
              <a:buChar char="•"/>
            </a:pPr>
            <a:r>
              <a:rPr lang="en-US">
                <a:cs typeface="Calibri" panose="020F0502020204030204"/>
              </a:rPr>
              <a:t>Etc..</a:t>
            </a:r>
          </a:p>
          <a:p>
            <a:pPr marL="628650" lvl="1" indent="-171450">
              <a:buFont typeface="Arial"/>
              <a:buChar char="•"/>
            </a:pPr>
            <a:endParaRPr lang="en-US">
              <a:cs typeface="Calibri" panose="020F0502020204030204"/>
            </a:endParaRPr>
          </a:p>
          <a:p>
            <a:pPr marL="628650" lvl="1" indent="-171450">
              <a:buFont typeface="Arial"/>
              <a:buChar char="•"/>
            </a:pPr>
            <a:r>
              <a:rPr lang="en-US">
                <a:cs typeface="Calibri" panose="020F0502020204030204"/>
              </a:rPr>
              <a:t>Will work closely with the DREAM Center to better assist our undocumented students, effective Spring 2022 term</a:t>
            </a:r>
          </a:p>
        </p:txBody>
      </p:sp>
      <p:sp>
        <p:nvSpPr>
          <p:cNvPr id="4" name="Slide Number Placeholder 3"/>
          <p:cNvSpPr>
            <a:spLocks noGrp="1"/>
          </p:cNvSpPr>
          <p:nvPr>
            <p:ph type="sldNum" sz="quarter" idx="10"/>
          </p:nvPr>
        </p:nvSpPr>
        <p:spPr/>
        <p:txBody>
          <a:bodyPr/>
          <a:lstStyle/>
          <a:p>
            <a:fld id="{1B90EF27-1900-472B-B1D5-4FBEA200263F}" type="slidenum">
              <a:rPr lang="en-US" smtClean="0"/>
              <a:t>10</a:t>
            </a:fld>
            <a:endParaRPr lang="en-US"/>
          </a:p>
        </p:txBody>
      </p:sp>
    </p:spTree>
    <p:extLst>
      <p:ext uri="{BB962C8B-B14F-4D97-AF65-F5344CB8AC3E}">
        <p14:creationId xmlns:p14="http://schemas.microsoft.com/office/powerpoint/2010/main" val="80740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11</a:t>
            </a:fld>
            <a:endParaRPr lang="en-US"/>
          </a:p>
        </p:txBody>
      </p:sp>
    </p:spTree>
    <p:extLst>
      <p:ext uri="{BB962C8B-B14F-4D97-AF65-F5344CB8AC3E}">
        <p14:creationId xmlns:p14="http://schemas.microsoft.com/office/powerpoint/2010/main" val="82448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13</a:t>
            </a:fld>
            <a:endParaRPr lang="en-US"/>
          </a:p>
        </p:txBody>
      </p:sp>
    </p:spTree>
    <p:extLst>
      <p:ext uri="{BB962C8B-B14F-4D97-AF65-F5344CB8AC3E}">
        <p14:creationId xmlns:p14="http://schemas.microsoft.com/office/powerpoint/2010/main" val="147162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5981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3644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55215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49497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5829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6575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80521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8726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1734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328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9546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2519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0709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9547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424651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1533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3128924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tiff"/><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352" y="4202937"/>
            <a:ext cx="11252199" cy="646331"/>
          </a:xfrm>
          <a:prstGeom prst="rect">
            <a:avLst/>
          </a:prstGeom>
          <a:noFill/>
        </p:spPr>
        <p:txBody>
          <a:bodyPr wrap="square" rtlCol="0">
            <a:spAutoFit/>
          </a:bodyPr>
          <a:lstStyle/>
          <a:p>
            <a:r>
              <a:rPr lang="en-US" sz="3600" b="1">
                <a:latin typeface="Garamond" panose="02020404030301010803" pitchFamily="18" charset="0"/>
              </a:rPr>
              <a:t>Position: Admissions &amp; Records Assistant III</a:t>
            </a: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137481" y="2920819"/>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3969" y="544035"/>
            <a:ext cx="1778847"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989" y="340584"/>
            <a:ext cx="4428504" cy="1988962"/>
          </a:xfrm>
          <a:prstGeom prst="rect">
            <a:avLst/>
          </a:prstGeom>
        </p:spPr>
      </p:pic>
      <p:sp>
        <p:nvSpPr>
          <p:cNvPr id="8" name="TextBox 7">
            <a:extLst>
              <a:ext uri="{FF2B5EF4-FFF2-40B4-BE49-F238E27FC236}">
                <a16:creationId xmlns:a16="http://schemas.microsoft.com/office/drawing/2014/main" id="{CED26B12-0F61-4F71-BA2F-2AC9680C93C9}"/>
              </a:ext>
            </a:extLst>
          </p:cNvPr>
          <p:cNvSpPr txBox="1"/>
          <p:nvPr/>
        </p:nvSpPr>
        <p:spPr>
          <a:xfrm>
            <a:off x="775141" y="4960890"/>
            <a:ext cx="11252199" cy="523220"/>
          </a:xfrm>
          <a:prstGeom prst="rect">
            <a:avLst/>
          </a:prstGeom>
          <a:noFill/>
        </p:spPr>
        <p:txBody>
          <a:bodyPr wrap="square" lIns="91440" tIns="45720" rIns="91440" bIns="45720" rtlCol="0" anchor="t">
            <a:spAutoFit/>
          </a:bodyPr>
          <a:lstStyle/>
          <a:p>
            <a:r>
              <a:rPr lang="en-US" sz="2800" b="1">
                <a:solidFill>
                  <a:schemeClr val="accent6">
                    <a:lumMod val="50000"/>
                  </a:schemeClr>
                </a:solidFill>
                <a:latin typeface="Franklin Gothic Book"/>
              </a:rPr>
              <a:t>Requested by Admissions &amp; Records</a:t>
            </a:r>
          </a:p>
        </p:txBody>
      </p:sp>
      <p:sp>
        <p:nvSpPr>
          <p:cNvPr id="10" name="TextBox 9">
            <a:extLst>
              <a:ext uri="{FF2B5EF4-FFF2-40B4-BE49-F238E27FC236}">
                <a16:creationId xmlns:a16="http://schemas.microsoft.com/office/drawing/2014/main" id="{AB432A39-691F-4E1E-872A-4E05A021166B}"/>
              </a:ext>
            </a:extLst>
          </p:cNvPr>
          <p:cNvSpPr txBox="1"/>
          <p:nvPr/>
        </p:nvSpPr>
        <p:spPr>
          <a:xfrm>
            <a:off x="690805" y="2850743"/>
            <a:ext cx="11252199" cy="830997"/>
          </a:xfrm>
          <a:prstGeom prst="rect">
            <a:avLst/>
          </a:prstGeom>
          <a:noFill/>
        </p:spPr>
        <p:txBody>
          <a:bodyPr wrap="square" rtlCol="0">
            <a:spAutoFit/>
          </a:bodyPr>
          <a:lstStyle/>
          <a:p>
            <a:pPr algn="ctr"/>
            <a:r>
              <a:rPr lang="en-US" sz="2400" b="1" spc="600" dirty="0">
                <a:solidFill>
                  <a:schemeClr val="tx1">
                    <a:lumMod val="65000"/>
                    <a:lumOff val="35000"/>
                  </a:schemeClr>
                </a:solidFill>
                <a:latin typeface="Franklin Gothic Book" panose="020B0503020102020204" pitchFamily="34" charset="0"/>
              </a:rPr>
              <a:t>Position Request Presentation</a:t>
            </a:r>
          </a:p>
          <a:p>
            <a:pPr algn="ctr"/>
            <a:r>
              <a:rPr lang="en-US" sz="2400" b="1" spc="600">
                <a:solidFill>
                  <a:schemeClr val="tx1">
                    <a:lumMod val="65000"/>
                    <a:lumOff val="35000"/>
                  </a:schemeClr>
                </a:solidFill>
                <a:latin typeface="Franklin Gothic Book" panose="020B0503020102020204" pitchFamily="34" charset="0"/>
              </a:rPr>
              <a:t>November 16, 2022</a:t>
            </a:r>
            <a:endParaRPr lang="en-US" sz="2400" b="1" spc="6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98883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Times"/>
                <a:cs typeface="Times"/>
              </a:rPr>
              <a:t>Collaborate &amp; Support Special Programs</a:t>
            </a:r>
          </a:p>
        </p:txBody>
      </p:sp>
      <p:sp>
        <p:nvSpPr>
          <p:cNvPr id="3" name="Content Placeholder 2"/>
          <p:cNvSpPr>
            <a:spLocks noGrp="1"/>
          </p:cNvSpPr>
          <p:nvPr>
            <p:ph idx="1"/>
          </p:nvPr>
        </p:nvSpPr>
        <p:spPr>
          <a:xfrm>
            <a:off x="733704" y="1271367"/>
            <a:ext cx="10724592" cy="4778913"/>
          </a:xfrm>
        </p:spPr>
        <p:txBody>
          <a:bodyPr vert="horz" lIns="91440" tIns="45720" rIns="91440" bIns="45720" rtlCol="0" anchor="t">
            <a:normAutofit fontScale="77500" lnSpcReduction="20000"/>
          </a:bodyPr>
          <a:lstStyle/>
          <a:p>
            <a:r>
              <a:rPr lang="en-US" sz="3200" dirty="0">
                <a:latin typeface="Times" pitchFamily="2" charset="0"/>
              </a:rPr>
              <a:t>Promise Scholars Program</a:t>
            </a:r>
          </a:p>
          <a:p>
            <a:r>
              <a:rPr lang="en-US" sz="3200" dirty="0">
                <a:latin typeface="Times" pitchFamily="2" charset="0"/>
              </a:rPr>
              <a:t>Dual Enrollment</a:t>
            </a:r>
          </a:p>
          <a:p>
            <a:r>
              <a:rPr lang="en-US" sz="3200" dirty="0" err="1">
                <a:latin typeface="Times"/>
                <a:cs typeface="Times"/>
              </a:rPr>
              <a:t>Eso</a:t>
            </a:r>
            <a:r>
              <a:rPr lang="en-US" sz="3200" dirty="0">
                <a:latin typeface="Times"/>
                <a:cs typeface="Times"/>
              </a:rPr>
              <a:t> Adelante Program</a:t>
            </a:r>
          </a:p>
          <a:p>
            <a:r>
              <a:rPr lang="en-US" sz="3200" dirty="0">
                <a:latin typeface="Times" pitchFamily="2" charset="0"/>
              </a:rPr>
              <a:t>DREAM Center</a:t>
            </a:r>
          </a:p>
          <a:p>
            <a:r>
              <a:rPr lang="en-US" sz="3200" dirty="0">
                <a:latin typeface="Times" pitchFamily="2" charset="0"/>
              </a:rPr>
              <a:t>Outreach/Dual Enrollment</a:t>
            </a:r>
          </a:p>
          <a:p>
            <a:r>
              <a:rPr lang="en-US" sz="3200" dirty="0" err="1">
                <a:latin typeface="Times" pitchFamily="2" charset="0"/>
              </a:rPr>
              <a:t>SparkPoint</a:t>
            </a:r>
            <a:endParaRPr lang="en-US" sz="3200" dirty="0">
              <a:latin typeface="Times" pitchFamily="2" charset="0"/>
            </a:endParaRPr>
          </a:p>
          <a:p>
            <a:r>
              <a:rPr lang="en-US" sz="3200" dirty="0">
                <a:latin typeface="Times" pitchFamily="2" charset="0"/>
              </a:rPr>
              <a:t>EOPS, CARES, </a:t>
            </a:r>
            <a:r>
              <a:rPr lang="en-US" sz="3200" dirty="0" err="1">
                <a:latin typeface="Times" pitchFamily="2" charset="0"/>
              </a:rPr>
              <a:t>CalWorks</a:t>
            </a:r>
            <a:endParaRPr lang="en-US" sz="3200" dirty="0">
              <a:latin typeface="Times" pitchFamily="2" charset="0"/>
            </a:endParaRPr>
          </a:p>
          <a:p>
            <a:r>
              <a:rPr lang="en-US" sz="3200" dirty="0">
                <a:latin typeface="Times" pitchFamily="2" charset="0"/>
              </a:rPr>
              <a:t>TRIO Upward Bound</a:t>
            </a:r>
          </a:p>
          <a:p>
            <a:r>
              <a:rPr lang="en-US" sz="3200" dirty="0">
                <a:latin typeface="Times" pitchFamily="2" charset="0"/>
              </a:rPr>
              <a:t>Foster Youth Success</a:t>
            </a:r>
          </a:p>
          <a:p>
            <a:r>
              <a:rPr lang="en-US" sz="3200" dirty="0">
                <a:latin typeface="Times" pitchFamily="2" charset="0"/>
              </a:rPr>
              <a:t>College for Working Adults</a:t>
            </a:r>
          </a:p>
          <a:p>
            <a:r>
              <a:rPr lang="en-US" sz="3200" dirty="0">
                <a:latin typeface="Times"/>
                <a:cs typeface="Times"/>
              </a:rPr>
              <a:t>Umoja &amp; Puente</a:t>
            </a: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 name="Picture 4" descr="A picture containing toy&#10;&#10;Description automatically generated">
            <a:extLst>
              <a:ext uri="{FF2B5EF4-FFF2-40B4-BE49-F238E27FC236}">
                <a16:creationId xmlns:a16="http://schemas.microsoft.com/office/drawing/2014/main" id="{8846E861-1A30-436B-9205-F750DBC245CF}"/>
              </a:ext>
            </a:extLst>
          </p:cNvPr>
          <p:cNvPicPr>
            <a:picLocks noChangeAspect="1"/>
          </p:cNvPicPr>
          <p:nvPr/>
        </p:nvPicPr>
        <p:blipFill>
          <a:blip r:embed="rId4"/>
          <a:stretch>
            <a:fillRect/>
          </a:stretch>
        </p:blipFill>
        <p:spPr>
          <a:xfrm>
            <a:off x="7297388" y="3145300"/>
            <a:ext cx="4108861" cy="2507034"/>
          </a:xfrm>
          <a:prstGeom prst="rect">
            <a:avLst/>
          </a:prstGeom>
        </p:spPr>
      </p:pic>
    </p:spTree>
    <p:extLst>
      <p:ext uri="{BB962C8B-B14F-4D97-AF65-F5344CB8AC3E}">
        <p14:creationId xmlns:p14="http://schemas.microsoft.com/office/powerpoint/2010/main" val="272941889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0575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p>
        </p:txBody>
      </p:sp>
      <p:sp>
        <p:nvSpPr>
          <p:cNvPr id="2" name="Title 1"/>
          <p:cNvSpPr>
            <a:spLocks noGrp="1"/>
          </p:cNvSpPr>
          <p:nvPr>
            <p:ph type="title"/>
          </p:nvPr>
        </p:nvSpPr>
        <p:spPr>
          <a:xfrm>
            <a:off x="733704" y="323024"/>
            <a:ext cx="10515600" cy="528108"/>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Impact on Marginalized students</a:t>
            </a: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5147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1DCCF298-3E92-4CC4-A20F-486384997C7C}"/>
              </a:ext>
            </a:extLst>
          </p:cNvPr>
          <p:cNvSpPr/>
          <p:nvPr/>
        </p:nvSpPr>
        <p:spPr>
          <a:xfrm>
            <a:off x="783184" y="1955138"/>
            <a:ext cx="9258455" cy="4898777"/>
          </a:xfrm>
          <a:prstGeom prst="rect">
            <a:avLst/>
          </a:prstGeom>
        </p:spPr>
        <p:txBody>
          <a:bodyPr wrap="square" lIns="91440" tIns="45720" rIns="91440" bIns="45720" anchor="t">
            <a:spAutoFit/>
          </a:bodyPr>
          <a:lstStyle/>
          <a:p>
            <a:pPr marL="342900" lvl="0" indent="-342900">
              <a:spcBef>
                <a:spcPts val="1000"/>
              </a:spcBef>
              <a:buClr>
                <a:srgbClr val="90C226"/>
              </a:buClr>
              <a:buSzPct val="80000"/>
              <a:buFont typeface="Wingdings 3" charset="2"/>
              <a:buChar char=""/>
            </a:pPr>
            <a:r>
              <a:rPr lang="en-US" sz="2000" dirty="0">
                <a:latin typeface="Times" panose="02020603050405020304" pitchFamily="18" charset="0"/>
                <a:cs typeface="Times" panose="02020603050405020304" pitchFamily="18" charset="0"/>
              </a:rPr>
              <a:t>Student First philosophy when working with our marginalized student population</a:t>
            </a:r>
          </a:p>
          <a:p>
            <a:pPr marL="342900" lvl="0" indent="-342900">
              <a:spcBef>
                <a:spcPts val="1000"/>
              </a:spcBef>
              <a:buClr>
                <a:srgbClr val="90C226"/>
              </a:buClr>
              <a:buSzPct val="80000"/>
              <a:buFont typeface="Wingdings 3" charset="2"/>
              <a:buChar char=""/>
            </a:pPr>
            <a:r>
              <a:rPr lang="en-US" sz="2000" dirty="0">
                <a:latin typeface="Times"/>
                <a:cs typeface="Times"/>
              </a:rPr>
              <a:t>Fostering student confidence to engage in academic and career training</a:t>
            </a:r>
          </a:p>
          <a:p>
            <a:pPr marL="342900" lvl="0" indent="-342900">
              <a:spcBef>
                <a:spcPts val="1000"/>
              </a:spcBef>
              <a:buClr>
                <a:srgbClr val="90C226"/>
              </a:buClr>
              <a:buSzPct val="80000"/>
              <a:buFont typeface="Wingdings 3" charset="2"/>
              <a:buChar char=""/>
            </a:pPr>
            <a:r>
              <a:rPr lang="en-US" sz="2000" dirty="0">
                <a:solidFill>
                  <a:prstClr val="black">
                    <a:lumMod val="75000"/>
                    <a:lumOff val="25000"/>
                  </a:prstClr>
                </a:solidFill>
                <a:latin typeface="Times" pitchFamily="2" charset="0"/>
              </a:rPr>
              <a:t>Making the admissions process informative, accessible, inclusive and supportive</a:t>
            </a:r>
          </a:p>
          <a:p>
            <a:pPr marL="342900" indent="-342900">
              <a:spcBef>
                <a:spcPts val="1000"/>
              </a:spcBef>
              <a:buClr>
                <a:srgbClr val="90C226"/>
              </a:buClr>
              <a:buSzPct val="80000"/>
              <a:buFont typeface="Wingdings 3" charset="2"/>
              <a:buChar char=""/>
            </a:pPr>
            <a:r>
              <a:rPr lang="en-US" sz="2000" dirty="0">
                <a:latin typeface="Times"/>
                <a:cs typeface="Times"/>
              </a:rPr>
              <a:t>Streamlining the A&amp;R process for our ESL students</a:t>
            </a:r>
          </a:p>
          <a:p>
            <a:pPr marL="342900" indent="-342900">
              <a:spcBef>
                <a:spcPts val="1000"/>
              </a:spcBef>
              <a:buClr>
                <a:srgbClr val="90C226"/>
              </a:buClr>
              <a:buSzPct val="80000"/>
              <a:buFont typeface="Wingdings 3" charset="2"/>
              <a:buChar char=""/>
            </a:pPr>
            <a:r>
              <a:rPr lang="en-US" sz="2000" dirty="0">
                <a:latin typeface="Times"/>
                <a:cs typeface="Times"/>
              </a:rPr>
              <a:t>Supporting and collaborating Student Services Programs</a:t>
            </a:r>
          </a:p>
          <a:p>
            <a:pPr marL="800100" lvl="1" indent="-342900">
              <a:spcBef>
                <a:spcPts val="1000"/>
              </a:spcBef>
              <a:buClr>
                <a:srgbClr val="90C226"/>
              </a:buClr>
              <a:buSzPct val="80000"/>
              <a:buFont typeface="Wingdings 3" charset="2"/>
              <a:buChar char=""/>
            </a:pPr>
            <a:r>
              <a:rPr lang="en-US" sz="2000" dirty="0">
                <a:latin typeface="Times"/>
                <a:cs typeface="Times"/>
              </a:rPr>
              <a:t>Promise Scholar, Dual Enrollment, EOPS, CARE, CalWORKs &amp; FFYSI, </a:t>
            </a:r>
            <a:r>
              <a:rPr lang="en-US" sz="2000" dirty="0" err="1">
                <a:latin typeface="Times"/>
                <a:cs typeface="Times"/>
              </a:rPr>
              <a:t>TRiO</a:t>
            </a:r>
            <a:r>
              <a:rPr lang="en-US" sz="2000" dirty="0">
                <a:latin typeface="Times"/>
                <a:cs typeface="Times"/>
              </a:rPr>
              <a:t>, DRC, Umoja, Puente, etc.</a:t>
            </a:r>
          </a:p>
          <a:p>
            <a:pPr marL="342900" lvl="0" indent="-342900">
              <a:spcBef>
                <a:spcPts val="1000"/>
              </a:spcBef>
              <a:buClr>
                <a:srgbClr val="90C226"/>
              </a:buClr>
              <a:buSzPct val="80000"/>
              <a:buFont typeface="Wingdings 3" charset="2"/>
              <a:buChar char=""/>
            </a:pPr>
            <a:r>
              <a:rPr lang="en-US" sz="2000" dirty="0">
                <a:solidFill>
                  <a:prstClr val="black">
                    <a:lumMod val="75000"/>
                    <a:lumOff val="25000"/>
                  </a:prstClr>
                </a:solidFill>
                <a:latin typeface="Times" pitchFamily="2" charset="0"/>
              </a:rPr>
              <a:t>A&amp;R Liaison to Financial Aid, </a:t>
            </a:r>
            <a:r>
              <a:rPr lang="en-US" sz="2000" dirty="0" err="1">
                <a:solidFill>
                  <a:prstClr val="black">
                    <a:lumMod val="75000"/>
                    <a:lumOff val="25000"/>
                  </a:prstClr>
                </a:solidFill>
                <a:latin typeface="Times" pitchFamily="2" charset="0"/>
              </a:rPr>
              <a:t>SparkPoint</a:t>
            </a:r>
            <a:r>
              <a:rPr lang="en-US" sz="2000" dirty="0">
                <a:solidFill>
                  <a:prstClr val="black">
                    <a:lumMod val="75000"/>
                    <a:lumOff val="25000"/>
                  </a:prstClr>
                </a:solidFill>
                <a:latin typeface="Times" pitchFamily="2" charset="0"/>
              </a:rPr>
              <a:t>, VROC, Dreamers</a:t>
            </a:r>
          </a:p>
          <a:p>
            <a:pPr marL="342900" indent="-342900">
              <a:spcBef>
                <a:spcPts val="1000"/>
              </a:spcBef>
              <a:buClr>
                <a:srgbClr val="90C226"/>
              </a:buClr>
              <a:buSzPct val="80000"/>
              <a:buFont typeface="Wingdings 3" charset="2"/>
              <a:buChar char=""/>
            </a:pPr>
            <a:r>
              <a:rPr lang="en-US" sz="2000" dirty="0">
                <a:latin typeface="Times"/>
                <a:cs typeface="Times"/>
              </a:rPr>
              <a:t>Enacting our college commitments, as described in our college's Antiracist Framework (PBC, Adopted, 4/21/2021)</a:t>
            </a:r>
          </a:p>
          <a:p>
            <a:endParaRPr lang="en-US" dirty="0"/>
          </a:p>
          <a:p>
            <a:endParaRPr lang="en-US" dirty="0"/>
          </a:p>
          <a:p>
            <a:endParaRPr lang="en-US" dirty="0"/>
          </a:p>
        </p:txBody>
      </p:sp>
      <p:sp>
        <p:nvSpPr>
          <p:cNvPr id="3" name="TextBox 2">
            <a:extLst>
              <a:ext uri="{FF2B5EF4-FFF2-40B4-BE49-F238E27FC236}">
                <a16:creationId xmlns:a16="http://schemas.microsoft.com/office/drawing/2014/main" id="{7D335C0F-7412-4170-BB04-3E159F0DBA72}"/>
              </a:ext>
            </a:extLst>
          </p:cNvPr>
          <p:cNvSpPr txBox="1"/>
          <p:nvPr/>
        </p:nvSpPr>
        <p:spPr>
          <a:xfrm>
            <a:off x="1448789" y="1300347"/>
            <a:ext cx="75032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Times"/>
                <a:cs typeface="Times"/>
              </a:rPr>
              <a:t>Supports College missions &amp; strategic goals by:</a:t>
            </a:r>
            <a:endParaRPr lang="en-US" sz="2800">
              <a:latin typeface="Times"/>
              <a:cs typeface="Times"/>
            </a:endParaRPr>
          </a:p>
        </p:txBody>
      </p:sp>
      <p:pic>
        <p:nvPicPr>
          <p:cNvPr id="4" name="Picture 4">
            <a:extLst>
              <a:ext uri="{FF2B5EF4-FFF2-40B4-BE49-F238E27FC236}">
                <a16:creationId xmlns:a16="http://schemas.microsoft.com/office/drawing/2014/main" id="{E9C155F0-1E52-4A50-BA9A-111B3AF56987}"/>
              </a:ext>
            </a:extLst>
          </p:cNvPr>
          <p:cNvPicPr>
            <a:picLocks noChangeAspect="1"/>
          </p:cNvPicPr>
          <p:nvPr/>
        </p:nvPicPr>
        <p:blipFill>
          <a:blip r:embed="rId4"/>
          <a:stretch>
            <a:fillRect/>
          </a:stretch>
        </p:blipFill>
        <p:spPr>
          <a:xfrm>
            <a:off x="10096066" y="4005757"/>
            <a:ext cx="1866283" cy="1884590"/>
          </a:xfrm>
          <a:prstGeom prst="rect">
            <a:avLst/>
          </a:prstGeom>
        </p:spPr>
      </p:pic>
    </p:spTree>
    <p:extLst>
      <p:ext uri="{BB962C8B-B14F-4D97-AF65-F5344CB8AC3E}">
        <p14:creationId xmlns:p14="http://schemas.microsoft.com/office/powerpoint/2010/main" val="120732035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42D58-EF1B-4958-9860-29C627753C58}"/>
              </a:ext>
            </a:extLst>
          </p:cNvPr>
          <p:cNvSpPr>
            <a:spLocks noGrp="1"/>
          </p:cNvSpPr>
          <p:nvPr>
            <p:ph idx="1"/>
          </p:nvPr>
        </p:nvSpPr>
        <p:spPr>
          <a:xfrm>
            <a:off x="677334" y="1645920"/>
            <a:ext cx="8752416" cy="5212079"/>
          </a:xfrm>
        </p:spPr>
        <p:txBody>
          <a:bodyPr>
            <a:normAutofit fontScale="25000" lnSpcReduction="20000"/>
          </a:bodyPr>
          <a:lstStyle/>
          <a:p>
            <a:pPr>
              <a:lnSpc>
                <a:spcPct val="120000"/>
              </a:lnSpc>
            </a:pPr>
            <a:r>
              <a:rPr lang="en-US" sz="8000" b="1" dirty="0">
                <a:latin typeface="Times" panose="02020603050405020304" pitchFamily="18" charset="0"/>
                <a:cs typeface="Times" panose="02020603050405020304" pitchFamily="18" charset="0"/>
              </a:rPr>
              <a:t>Removing systematic barriers by providing onboarding support with a dedicated A&amp;R III Assistant</a:t>
            </a:r>
          </a:p>
          <a:p>
            <a:pPr lvl="1">
              <a:lnSpc>
                <a:spcPct val="120000"/>
              </a:lnSpc>
            </a:pPr>
            <a:r>
              <a:rPr lang="en-US" sz="6400" dirty="0" err="1">
                <a:latin typeface="Times" panose="02020603050405020304" pitchFamily="18" charset="0"/>
                <a:ea typeface="+mn-lt"/>
                <a:cs typeface="Times" panose="02020603050405020304" pitchFamily="18" charset="0"/>
              </a:rPr>
              <a:t>CCCApply</a:t>
            </a:r>
            <a:r>
              <a:rPr lang="en-US" sz="6400" dirty="0">
                <a:latin typeface="Times" panose="02020603050405020304" pitchFamily="18" charset="0"/>
                <a:ea typeface="+mn-lt"/>
                <a:cs typeface="Times" panose="02020603050405020304" pitchFamily="18" charset="0"/>
              </a:rPr>
              <a:t> support, technological support, navigational support, processing Forms, </a:t>
            </a:r>
          </a:p>
          <a:p>
            <a:pPr lvl="1">
              <a:lnSpc>
                <a:spcPct val="120000"/>
              </a:lnSpc>
            </a:pPr>
            <a:r>
              <a:rPr lang="en-US" sz="6400" dirty="0">
                <a:latin typeface="Times" panose="02020603050405020304" pitchFamily="18" charset="0"/>
                <a:cs typeface="Times" panose="02020603050405020304" pitchFamily="18" charset="0"/>
              </a:rPr>
              <a:t>Supports with enrolling students in CCAP classes and sharing a final roster with Dual Enrollment staff; drops students from CCAP classes when advised by Dual Enrollment PSC</a:t>
            </a:r>
            <a:endParaRPr lang="en-US" sz="6400" dirty="0">
              <a:latin typeface="Times" panose="02020603050405020304" pitchFamily="18" charset="0"/>
              <a:ea typeface="+mn-lt"/>
              <a:cs typeface="Times" panose="02020603050405020304" pitchFamily="18" charset="0"/>
            </a:endParaRPr>
          </a:p>
          <a:p>
            <a:pPr>
              <a:lnSpc>
                <a:spcPct val="120000"/>
              </a:lnSpc>
            </a:pPr>
            <a:r>
              <a:rPr lang="en-US" sz="8000" b="1" dirty="0">
                <a:latin typeface="Times" panose="02020603050405020304" pitchFamily="18" charset="0"/>
                <a:ea typeface="+mn-lt"/>
                <a:cs typeface="Times" panose="02020603050405020304" pitchFamily="18" charset="0"/>
              </a:rPr>
              <a:t>Continuation of Antiracist work to provide support to minoritized students </a:t>
            </a:r>
          </a:p>
          <a:p>
            <a:pPr lvl="1">
              <a:lnSpc>
                <a:spcPct val="120000"/>
              </a:lnSpc>
            </a:pPr>
            <a:r>
              <a:rPr lang="en-US" sz="6400" dirty="0">
                <a:latin typeface="Times" panose="02020603050405020304" pitchFamily="18" charset="0"/>
                <a:ea typeface="+mn-lt"/>
                <a:cs typeface="Times" panose="02020603050405020304" pitchFamily="18" charset="0"/>
              </a:rPr>
              <a:t>Intentional one-on-one assistance to our communities of color</a:t>
            </a:r>
          </a:p>
          <a:p>
            <a:pPr lvl="1">
              <a:lnSpc>
                <a:spcPct val="120000"/>
              </a:lnSpc>
            </a:pPr>
            <a:r>
              <a:rPr lang="en-US" sz="6400" dirty="0">
                <a:latin typeface="Times" panose="02020603050405020304" pitchFamily="18" charset="0"/>
                <a:ea typeface="+mn-lt"/>
                <a:cs typeface="Times" panose="02020603050405020304" pitchFamily="18" charset="0"/>
              </a:rPr>
              <a:t>Assist students and parents with completing additional documentation required by A&amp;R, such as guardianship and change of information documents.</a:t>
            </a:r>
            <a:endParaRPr lang="en-US" sz="6400" dirty="0">
              <a:latin typeface="Times" panose="02020603050405020304" pitchFamily="18" charset="0"/>
              <a:cs typeface="Times" panose="02020603050405020304" pitchFamily="18" charset="0"/>
            </a:endParaRPr>
          </a:p>
          <a:p>
            <a:pPr>
              <a:lnSpc>
                <a:spcPct val="120000"/>
              </a:lnSpc>
            </a:pPr>
            <a:r>
              <a:rPr lang="en-US" sz="8000" b="1" dirty="0">
                <a:latin typeface="Times" panose="02020603050405020304" pitchFamily="18" charset="0"/>
                <a:ea typeface="+mn-lt"/>
                <a:cs typeface="Times" panose="02020603050405020304" pitchFamily="18" charset="0"/>
              </a:rPr>
              <a:t>Increasing capacity to serve prospective CAN students from underserved communities</a:t>
            </a:r>
          </a:p>
          <a:p>
            <a:pPr lvl="1">
              <a:lnSpc>
                <a:spcPct val="120000"/>
              </a:lnSpc>
            </a:pPr>
            <a:r>
              <a:rPr lang="en-US" sz="8000" dirty="0">
                <a:latin typeface="Times" panose="02020603050405020304" pitchFamily="18" charset="0"/>
                <a:ea typeface="+mn-lt"/>
                <a:cs typeface="Times" panose="02020603050405020304" pitchFamily="18" charset="0"/>
              </a:rPr>
              <a:t> </a:t>
            </a:r>
            <a:r>
              <a:rPr lang="en-US" sz="6400" dirty="0">
                <a:latin typeface="Times" panose="02020603050405020304" pitchFamily="18" charset="0"/>
                <a:ea typeface="+mn-lt"/>
                <a:cs typeface="Times" panose="02020603050405020304" pitchFamily="18" charset="0"/>
              </a:rPr>
              <a:t>i.e. first-gen, undocumented students, low-income students, former foster youth, homeless students</a:t>
            </a:r>
            <a:endParaRPr lang="en-US" sz="6400" dirty="0">
              <a:latin typeface="Times" panose="02020603050405020304" pitchFamily="18" charset="0"/>
              <a:cs typeface="Times" panose="02020603050405020304" pitchFamily="18" charset="0"/>
            </a:endParaRPr>
          </a:p>
          <a:p>
            <a:endParaRPr lang="en-US" dirty="0"/>
          </a:p>
        </p:txBody>
      </p:sp>
      <p:sp>
        <p:nvSpPr>
          <p:cNvPr id="5" name="Rectangle 4">
            <a:extLst>
              <a:ext uri="{FF2B5EF4-FFF2-40B4-BE49-F238E27FC236}">
                <a16:creationId xmlns:a16="http://schemas.microsoft.com/office/drawing/2014/main" id="{8706303F-52D3-46B6-B49F-64D9D5EFA82E}"/>
              </a:ext>
            </a:extLst>
          </p:cNvPr>
          <p:cNvSpPr/>
          <p:nvPr/>
        </p:nvSpPr>
        <p:spPr>
          <a:xfrm>
            <a:off x="366852" y="228614"/>
            <a:ext cx="11458296" cy="1200136"/>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a typeface="+mj-ea"/>
                <a:cs typeface="+mj-cs"/>
              </a:rPr>
              <a:t>How does supporting Dual Enrollment close the equity gap?</a:t>
            </a:r>
          </a:p>
        </p:txBody>
      </p:sp>
      <p:sp>
        <p:nvSpPr>
          <p:cNvPr id="8" name="Rectangle 9">
            <a:extLst>
              <a:ext uri="{FF2B5EF4-FFF2-40B4-BE49-F238E27FC236}">
                <a16:creationId xmlns:a16="http://schemas.microsoft.com/office/drawing/2014/main" id="{7226D8EB-357E-4F67-ABF6-970E4D92E6E2}"/>
              </a:ext>
            </a:extLst>
          </p:cNvPr>
          <p:cNvSpPr/>
          <p:nvPr/>
        </p:nvSpPr>
        <p:spPr>
          <a:xfrm rot="10800000" flipH="1">
            <a:off x="366852" y="228613"/>
            <a:ext cx="2204898" cy="1200134"/>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9" name="Picture 13" descr="Chart, funnel chart&#10;&#10;Description automatically generated">
            <a:extLst>
              <a:ext uri="{FF2B5EF4-FFF2-40B4-BE49-F238E27FC236}">
                <a16:creationId xmlns:a16="http://schemas.microsoft.com/office/drawing/2014/main" id="{EA71322C-EE49-40F0-A41F-76AFE2A3A0E5}"/>
              </a:ext>
            </a:extLst>
          </p:cNvPr>
          <p:cNvPicPr>
            <a:picLocks noChangeAspect="1"/>
          </p:cNvPicPr>
          <p:nvPr/>
        </p:nvPicPr>
        <p:blipFill>
          <a:blip r:embed="rId2"/>
          <a:stretch>
            <a:fillRect/>
          </a:stretch>
        </p:blipFill>
        <p:spPr>
          <a:xfrm>
            <a:off x="10307579" y="2891257"/>
            <a:ext cx="1711902" cy="3738129"/>
          </a:xfrm>
          <a:prstGeom prst="rect">
            <a:avLst/>
          </a:prstGeom>
        </p:spPr>
      </p:pic>
    </p:spTree>
    <p:extLst>
      <p:ext uri="{BB962C8B-B14F-4D97-AF65-F5344CB8AC3E}">
        <p14:creationId xmlns:p14="http://schemas.microsoft.com/office/powerpoint/2010/main" val="183472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How does this position close the equity gap?</a:t>
            </a:r>
          </a:p>
        </p:txBody>
      </p:sp>
      <p:sp>
        <p:nvSpPr>
          <p:cNvPr id="3" name="Content Placeholder 2"/>
          <p:cNvSpPr>
            <a:spLocks noGrp="1"/>
          </p:cNvSpPr>
          <p:nvPr>
            <p:ph idx="1"/>
          </p:nvPr>
        </p:nvSpPr>
        <p:spPr>
          <a:xfrm>
            <a:off x="582930" y="1271367"/>
            <a:ext cx="10875366" cy="4778913"/>
          </a:xfrm>
        </p:spPr>
        <p:txBody>
          <a:bodyPr vert="horz" lIns="91440" tIns="45720" rIns="91440" bIns="45720" rtlCol="0" anchor="t">
            <a:normAutofit/>
          </a:bodyPr>
          <a:lstStyle/>
          <a:p>
            <a:pPr marL="0" indent="0">
              <a:buClr>
                <a:srgbClr val="90C226"/>
              </a:buClr>
              <a:buNone/>
            </a:pPr>
            <a:endParaRPr lang="en-US" sz="2000" dirty="0">
              <a:solidFill>
                <a:schemeClr val="tx1"/>
              </a:solidFill>
              <a:highlight>
                <a:srgbClr val="FFFF00"/>
              </a:highlight>
              <a:latin typeface="Times" panose="02020603050405020304" pitchFamily="18" charset="0"/>
            </a:endParaRPr>
          </a:p>
          <a:p>
            <a:pPr marL="0" indent="0">
              <a:buNone/>
            </a:pPr>
            <a:endParaRPr lang="en-US" dirty="0">
              <a:latin typeface="Times" pitchFamily="2" charset="0"/>
            </a:endParaRPr>
          </a:p>
          <a:p>
            <a:pPr marL="0" indent="0">
              <a:buNone/>
            </a:pPr>
            <a:endParaRPr lang="en-US" sz="2400" dirty="0">
              <a:latin typeface="Franklin Gothic Book" panose="020B0503020102020204" pitchFamily="34" charset="0"/>
            </a:endParaRP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14" name="Diagram 13">
            <a:extLst>
              <a:ext uri="{FF2B5EF4-FFF2-40B4-BE49-F238E27FC236}">
                <a16:creationId xmlns:a16="http://schemas.microsoft.com/office/drawing/2014/main" id="{FE5E8E09-32C3-43D2-89AF-0FB6754E036C}"/>
              </a:ext>
            </a:extLst>
          </p:cNvPr>
          <p:cNvGraphicFramePr/>
          <p:nvPr>
            <p:extLst>
              <p:ext uri="{D42A27DB-BD31-4B8C-83A1-F6EECF244321}">
                <p14:modId xmlns:p14="http://schemas.microsoft.com/office/powerpoint/2010/main" val="462160959"/>
              </p:ext>
            </p:extLst>
          </p:nvPr>
        </p:nvGraphicFramePr>
        <p:xfrm>
          <a:off x="1590115" y="85113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023976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rPr>
              <a:t>If filled…</a:t>
            </a:r>
          </a:p>
        </p:txBody>
      </p:sp>
      <p:sp>
        <p:nvSpPr>
          <p:cNvPr id="3" name="Content Placeholder 2"/>
          <p:cNvSpPr>
            <a:spLocks noGrp="1"/>
          </p:cNvSpPr>
          <p:nvPr>
            <p:ph idx="1"/>
          </p:nvPr>
        </p:nvSpPr>
        <p:spPr>
          <a:xfrm>
            <a:off x="582930" y="1271367"/>
            <a:ext cx="10875366" cy="4778913"/>
          </a:xfrm>
        </p:spPr>
        <p:txBody>
          <a:bodyPr vert="horz" lIns="91440" tIns="45720" rIns="91440" bIns="45720" rtlCol="0" anchor="t">
            <a:normAutofit/>
          </a:bodyPr>
          <a:lstStyle/>
          <a:p>
            <a:pPr>
              <a:buClr>
                <a:srgbClr val="90C226"/>
              </a:buClr>
            </a:pPr>
            <a:r>
              <a:rPr lang="en-US" sz="2000" dirty="0">
                <a:solidFill>
                  <a:schemeClr val="tx1"/>
                </a:solidFill>
                <a:latin typeface="Times" panose="02020603050405020304" pitchFamily="18" charset="0"/>
              </a:rPr>
              <a:t>Help our marginalized students and communities by providing services in a timely manner</a:t>
            </a:r>
          </a:p>
          <a:p>
            <a:pPr marL="742950" lvl="2" indent="-342900">
              <a:buClr>
                <a:srgbClr val="90C226"/>
              </a:buClr>
            </a:pPr>
            <a:r>
              <a:rPr lang="en-US" sz="1800" dirty="0">
                <a:solidFill>
                  <a:schemeClr val="tx1"/>
                </a:solidFill>
                <a:latin typeface="Times" panose="02020603050405020304" pitchFamily="18" charset="0"/>
              </a:rPr>
              <a:t>Directly address student inequities</a:t>
            </a:r>
          </a:p>
          <a:p>
            <a:pPr marL="742950" lvl="2" indent="-342900">
              <a:buClr>
                <a:srgbClr val="90C226"/>
              </a:buClr>
            </a:pPr>
            <a:r>
              <a:rPr lang="en-US" sz="1800" dirty="0">
                <a:solidFill>
                  <a:schemeClr val="tx1"/>
                </a:solidFill>
                <a:latin typeface="Times" panose="02020603050405020304" pitchFamily="18" charset="0"/>
              </a:rPr>
              <a:t>Less roadblocks</a:t>
            </a:r>
          </a:p>
          <a:p>
            <a:pPr>
              <a:buClr>
                <a:srgbClr val="90C226"/>
              </a:buClr>
            </a:pPr>
            <a:r>
              <a:rPr lang="en-US" sz="2000" dirty="0">
                <a:solidFill>
                  <a:schemeClr val="tx1"/>
                </a:solidFill>
                <a:latin typeface="Times" panose="02020603050405020304" pitchFamily="18" charset="0"/>
              </a:rPr>
              <a:t>Support our students more efficiently</a:t>
            </a:r>
          </a:p>
          <a:p>
            <a:pPr>
              <a:buClr>
                <a:srgbClr val="90C226"/>
              </a:buClr>
            </a:pPr>
            <a:r>
              <a:rPr lang="en-US" sz="2000" dirty="0">
                <a:solidFill>
                  <a:schemeClr val="tx1"/>
                </a:solidFill>
                <a:latin typeface="Times" panose="02020603050405020304" pitchFamily="18" charset="0"/>
              </a:rPr>
              <a:t>Less student complaints</a:t>
            </a:r>
          </a:p>
          <a:p>
            <a:pPr>
              <a:buClr>
                <a:srgbClr val="90C226"/>
              </a:buClr>
            </a:pPr>
            <a:r>
              <a:rPr lang="en-US" sz="2000" dirty="0">
                <a:solidFill>
                  <a:schemeClr val="tx1"/>
                </a:solidFill>
                <a:latin typeface="Times" panose="02020603050405020304" pitchFamily="18" charset="0"/>
              </a:rPr>
              <a:t>Strengthen our relationship with students, and both campus/off campus community</a:t>
            </a:r>
          </a:p>
          <a:p>
            <a:pPr>
              <a:buClr>
                <a:srgbClr val="90C226"/>
              </a:buClr>
            </a:pPr>
            <a:r>
              <a:rPr lang="en-US" sz="2000" dirty="0">
                <a:solidFill>
                  <a:schemeClr val="tx1"/>
                </a:solidFill>
                <a:latin typeface="Times" panose="02020603050405020304" pitchFamily="18" charset="0"/>
              </a:rPr>
              <a:t>Remain Title V compliant and stay current with our prior records </a:t>
            </a:r>
          </a:p>
          <a:p>
            <a:pPr>
              <a:buClr>
                <a:srgbClr val="90C226"/>
              </a:buClr>
            </a:pPr>
            <a:r>
              <a:rPr lang="en-US" sz="2000" dirty="0">
                <a:solidFill>
                  <a:schemeClr val="tx1"/>
                </a:solidFill>
                <a:latin typeface="Times" panose="02020603050405020304" pitchFamily="18" charset="0"/>
              </a:rPr>
              <a:t>A&amp;R website, how-to-videos, and social media up to date</a:t>
            </a:r>
          </a:p>
          <a:p>
            <a:pPr>
              <a:buClr>
                <a:srgbClr val="90C226"/>
              </a:buClr>
            </a:pPr>
            <a:r>
              <a:rPr lang="en-US" sz="2000" dirty="0">
                <a:solidFill>
                  <a:schemeClr val="tx1"/>
                </a:solidFill>
                <a:latin typeface="Times" panose="02020603050405020304" pitchFamily="18" charset="0"/>
              </a:rPr>
              <a:t>Assist the Dual Enrollment team with the SMCCD anticipated growth</a:t>
            </a:r>
          </a:p>
          <a:p>
            <a:pPr marL="0" indent="0">
              <a:buNone/>
            </a:pPr>
            <a:endParaRPr lang="en-US" dirty="0">
              <a:latin typeface="Times" pitchFamily="2" charset="0"/>
            </a:endParaRPr>
          </a:p>
          <a:p>
            <a:pPr marL="0" indent="0">
              <a:buNone/>
            </a:pPr>
            <a:endParaRPr lang="en-US" sz="2400" dirty="0">
              <a:latin typeface="Franklin Gothic Book" panose="020B0503020102020204" pitchFamily="34" charset="0"/>
            </a:endParaRP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 name="Picture 4" descr="A picture containing graphical user interface&#10;&#10;Description automatically generated">
            <a:extLst>
              <a:ext uri="{FF2B5EF4-FFF2-40B4-BE49-F238E27FC236}">
                <a16:creationId xmlns:a16="http://schemas.microsoft.com/office/drawing/2014/main" id="{9FA881F6-581E-45D1-9A17-16E1BDE3EDD4}"/>
              </a:ext>
            </a:extLst>
          </p:cNvPr>
          <p:cNvPicPr>
            <a:picLocks noChangeAspect="1"/>
          </p:cNvPicPr>
          <p:nvPr/>
        </p:nvPicPr>
        <p:blipFill>
          <a:blip r:embed="rId4"/>
          <a:stretch>
            <a:fillRect/>
          </a:stretch>
        </p:blipFill>
        <p:spPr>
          <a:xfrm>
            <a:off x="8229205" y="4204398"/>
            <a:ext cx="3871355" cy="1911078"/>
          </a:xfrm>
          <a:prstGeom prst="rect">
            <a:avLst/>
          </a:prstGeom>
        </p:spPr>
      </p:pic>
    </p:spTree>
    <p:extLst>
      <p:ext uri="{BB962C8B-B14F-4D97-AF65-F5344CB8AC3E}">
        <p14:creationId xmlns:p14="http://schemas.microsoft.com/office/powerpoint/2010/main" val="14318318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Request</a:t>
            </a:r>
          </a:p>
        </p:txBody>
      </p:sp>
      <p:sp>
        <p:nvSpPr>
          <p:cNvPr id="3" name="Content Placeholder 2"/>
          <p:cNvSpPr>
            <a:spLocks noGrp="1"/>
          </p:cNvSpPr>
          <p:nvPr>
            <p:ph idx="1"/>
          </p:nvPr>
        </p:nvSpPr>
        <p:spPr>
          <a:xfrm>
            <a:off x="733704" y="1271367"/>
            <a:ext cx="10724592" cy="4778913"/>
          </a:xfrm>
        </p:spPr>
        <p:txBody>
          <a:bodyPr vert="horz" lIns="91440" tIns="45720" rIns="91440" bIns="45720" rtlCol="0" anchor="t">
            <a:normAutofit/>
          </a:bodyPr>
          <a:lstStyle/>
          <a:p>
            <a:pPr marL="0" indent="0">
              <a:spcBef>
                <a:spcPts val="600"/>
              </a:spcBef>
              <a:buNone/>
            </a:pPr>
            <a:r>
              <a:rPr lang="en-US" sz="2400" b="1" dirty="0">
                <a:latin typeface="Times" pitchFamily="2" charset="0"/>
              </a:rPr>
              <a:t>Permanent Full-Time Admissions &amp; Records Assistant III will</a:t>
            </a:r>
            <a:r>
              <a:rPr lang="en-US" sz="2400" dirty="0">
                <a:latin typeface="Times" pitchFamily="2" charset="0"/>
              </a:rPr>
              <a:t>…</a:t>
            </a:r>
          </a:p>
          <a:p>
            <a:pPr marL="228600" lvl="1" indent="0">
              <a:spcBef>
                <a:spcPts val="600"/>
              </a:spcBef>
              <a:buNone/>
            </a:pPr>
            <a:endParaRPr lang="en-US" sz="2400" dirty="0">
              <a:latin typeface="Times"/>
              <a:cs typeface="Times"/>
            </a:endParaRPr>
          </a:p>
          <a:p>
            <a:pPr lvl="1" indent="-457200">
              <a:spcBef>
                <a:spcPts val="600"/>
              </a:spcBef>
            </a:pPr>
            <a:r>
              <a:rPr lang="en-US" sz="2400" dirty="0">
                <a:latin typeface="Times"/>
                <a:cs typeface="Times"/>
              </a:rPr>
              <a:t>Support our students more efficiently </a:t>
            </a:r>
          </a:p>
          <a:p>
            <a:pPr lvl="1" indent="-457200">
              <a:spcBef>
                <a:spcPts val="600"/>
              </a:spcBef>
            </a:pPr>
            <a:r>
              <a:rPr lang="en-US" sz="2400" dirty="0">
                <a:latin typeface="Times"/>
                <a:cs typeface="Times"/>
              </a:rPr>
              <a:t>Increase student access and success</a:t>
            </a:r>
          </a:p>
          <a:p>
            <a:pPr lvl="1" indent="-457200">
              <a:spcBef>
                <a:spcPts val="600"/>
              </a:spcBef>
            </a:pPr>
            <a:r>
              <a:rPr lang="en-US" sz="2400" dirty="0">
                <a:latin typeface="Times"/>
                <a:cs typeface="Times"/>
              </a:rPr>
              <a:t>Support Cañada’s goal to build and expand our Dual Enrollment team</a:t>
            </a:r>
          </a:p>
          <a:p>
            <a:pPr lvl="1" indent="-457200">
              <a:spcBef>
                <a:spcPts val="600"/>
              </a:spcBef>
            </a:pPr>
            <a:r>
              <a:rPr lang="en-US" sz="2400" dirty="0">
                <a:latin typeface="Times"/>
                <a:cs typeface="Times"/>
              </a:rPr>
              <a:t>Manage projects more effectively</a:t>
            </a:r>
          </a:p>
          <a:p>
            <a:pPr lvl="1" indent="-457200">
              <a:spcBef>
                <a:spcPts val="600"/>
              </a:spcBef>
            </a:pPr>
            <a:r>
              <a:rPr lang="en-US" sz="2400" dirty="0">
                <a:latin typeface="Times"/>
                <a:cs typeface="Times"/>
              </a:rPr>
              <a:t>Provide more support to special programs</a:t>
            </a:r>
          </a:p>
          <a:p>
            <a:pPr lvl="1" indent="-457200">
              <a:spcBef>
                <a:spcPts val="600"/>
              </a:spcBef>
            </a:pPr>
            <a:r>
              <a:rPr lang="en-US" sz="2400" dirty="0">
                <a:latin typeface="Times"/>
                <a:cs typeface="Times"/>
              </a:rPr>
              <a:t>Participate in more outreach and in-reach events </a:t>
            </a:r>
          </a:p>
          <a:p>
            <a:pPr lvl="1" indent="-457200">
              <a:spcBef>
                <a:spcPts val="600"/>
              </a:spcBef>
            </a:pPr>
            <a:r>
              <a:rPr lang="en-US" sz="2400" dirty="0">
                <a:latin typeface="Times"/>
                <a:cs typeface="Times"/>
              </a:rPr>
              <a:t>Improve the A&amp;R response time to requests from the campus community </a:t>
            </a:r>
            <a:endParaRPr lang="en-US" sz="2000" dirty="0">
              <a:latin typeface="Times" pitchFamily="2" charset="0"/>
              <a:cs typeface="Times"/>
            </a:endParaRP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1541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四种INTP - 知乎">
            <a:extLst>
              <a:ext uri="{FF2B5EF4-FFF2-40B4-BE49-F238E27FC236}">
                <a16:creationId xmlns:a16="http://schemas.microsoft.com/office/drawing/2014/main" id="{522859AE-9BA5-6549-9C4E-D4110B5415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82580" y="1131994"/>
            <a:ext cx="6628716"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79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A375-8867-1948-9751-1F0C22933D93}"/>
              </a:ext>
            </a:extLst>
          </p:cNvPr>
          <p:cNvSpPr>
            <a:spLocks noGrp="1"/>
          </p:cNvSpPr>
          <p:nvPr>
            <p:ph type="title"/>
          </p:nvPr>
        </p:nvSpPr>
        <p:spPr>
          <a:xfrm>
            <a:off x="6263647" y="264161"/>
            <a:ext cx="3183556" cy="1320800"/>
          </a:xfrm>
        </p:spPr>
        <p:txBody>
          <a:bodyPr anchor="ctr">
            <a:normAutofit/>
          </a:bodyPr>
          <a:lstStyle/>
          <a:p>
            <a:r>
              <a:rPr lang="en-US"/>
              <a:t>WEAKNESSES</a:t>
            </a:r>
          </a:p>
        </p:txBody>
      </p:sp>
      <p:sp>
        <p:nvSpPr>
          <p:cNvPr id="1030" name="Content Placeholder 1029">
            <a:extLst>
              <a:ext uri="{FF2B5EF4-FFF2-40B4-BE49-F238E27FC236}">
                <a16:creationId xmlns:a16="http://schemas.microsoft.com/office/drawing/2014/main" id="{185C22CE-6098-422C-86E2-7D742366A2CD}"/>
              </a:ext>
            </a:extLst>
          </p:cNvPr>
          <p:cNvSpPr>
            <a:spLocks noGrp="1"/>
          </p:cNvSpPr>
          <p:nvPr>
            <p:ph idx="1"/>
          </p:nvPr>
        </p:nvSpPr>
        <p:spPr>
          <a:xfrm>
            <a:off x="6094410" y="1415627"/>
            <a:ext cx="3522030" cy="4456402"/>
          </a:xfrm>
        </p:spPr>
        <p:txBody>
          <a:bodyPr vert="horz" lIns="91440" tIns="45720" rIns="91440" bIns="45720" rtlCol="0" anchor="t">
            <a:normAutofit/>
          </a:bodyPr>
          <a:lstStyle/>
          <a:p>
            <a:pPr marL="0" lvl="0" indent="0">
              <a:buNone/>
            </a:pPr>
            <a:endParaRPr lang="en-US" dirty="0"/>
          </a:p>
          <a:p>
            <a:r>
              <a:rPr lang="en-US" sz="2800" dirty="0">
                <a:latin typeface="Times"/>
                <a:cs typeface="Times"/>
              </a:rPr>
              <a:t>Slow response times </a:t>
            </a:r>
          </a:p>
          <a:p>
            <a:r>
              <a:rPr lang="en-US" sz="2800" dirty="0">
                <a:latin typeface="Times"/>
                <a:cs typeface="Times"/>
              </a:rPr>
              <a:t>Less flexibility due to inadequate staffing </a:t>
            </a:r>
          </a:p>
          <a:p>
            <a:r>
              <a:rPr lang="en-US" sz="2800" dirty="0">
                <a:latin typeface="Times"/>
                <a:cs typeface="Times"/>
              </a:rPr>
              <a:t>Not enough cross training between staff </a:t>
            </a:r>
          </a:p>
          <a:p>
            <a:r>
              <a:rPr lang="en-US" sz="2800" dirty="0">
                <a:latin typeface="Times"/>
                <a:cs typeface="Times"/>
              </a:rPr>
              <a:t>Minimal outreach </a:t>
            </a:r>
          </a:p>
          <a:p>
            <a:pPr marL="0" indent="0">
              <a:buNone/>
            </a:pPr>
            <a:endParaRPr lang="en-US" dirty="0"/>
          </a:p>
        </p:txBody>
      </p:sp>
      <p:pic>
        <p:nvPicPr>
          <p:cNvPr id="1026" name="Picture 2" descr="A SWOT Analysis Template For The Overwhelmed Marketer | QuestionPro">
            <a:extLst>
              <a:ext uri="{FF2B5EF4-FFF2-40B4-BE49-F238E27FC236}">
                <a16:creationId xmlns:a16="http://schemas.microsoft.com/office/drawing/2014/main" id="{6687FB9C-911B-F04F-B2CF-AD04243E26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814" y="891686"/>
            <a:ext cx="5062993" cy="506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0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CDD3-8061-4FBC-8E7E-6B94FD7E7376}"/>
              </a:ext>
            </a:extLst>
          </p:cNvPr>
          <p:cNvSpPr>
            <a:spLocks noGrp="1"/>
          </p:cNvSpPr>
          <p:nvPr>
            <p:ph type="title"/>
          </p:nvPr>
        </p:nvSpPr>
        <p:spPr>
          <a:xfrm>
            <a:off x="677334" y="1051560"/>
            <a:ext cx="8596668" cy="1005840"/>
          </a:xfrm>
        </p:spPr>
        <p:txBody>
          <a:bodyPr>
            <a:normAutofit fontScale="90000"/>
          </a:bodyPr>
          <a:lstStyle/>
          <a:p>
            <a:r>
              <a:rPr lang="en-US" sz="1800" b="1" dirty="0">
                <a:solidFill>
                  <a:schemeClr val="tx1"/>
                </a:solidFill>
              </a:rPr>
              <a:t>SAO:  As a result of the implementation of “</a:t>
            </a:r>
            <a:r>
              <a:rPr lang="en-US" sz="1800" b="1" dirty="0" err="1">
                <a:solidFill>
                  <a:schemeClr val="tx1"/>
                </a:solidFill>
              </a:rPr>
              <a:t>ContactUS</a:t>
            </a:r>
            <a:r>
              <a:rPr lang="en-US" sz="1800" b="1" dirty="0">
                <a:solidFill>
                  <a:schemeClr val="tx1"/>
                </a:solidFill>
              </a:rPr>
              <a:t> form” students will be aware of the services provided by A&amp;R. By using the "</a:t>
            </a:r>
            <a:r>
              <a:rPr lang="en-US" sz="1800" b="1" dirty="0" err="1">
                <a:solidFill>
                  <a:schemeClr val="tx1"/>
                </a:solidFill>
              </a:rPr>
              <a:t>ContactUS</a:t>
            </a:r>
            <a:r>
              <a:rPr lang="en-US" sz="1800" b="1" dirty="0">
                <a:solidFill>
                  <a:schemeClr val="tx1"/>
                </a:solidFill>
              </a:rPr>
              <a:t>" form, students will be more satisfied with A&amp;R services.</a:t>
            </a:r>
            <a:br>
              <a:rPr lang="en-US" sz="1800" dirty="0">
                <a:solidFill>
                  <a:schemeClr val="tx1"/>
                </a:solidFill>
              </a:rPr>
            </a:br>
            <a:endParaRPr lang="en-US" sz="1800" dirty="0">
              <a:solidFill>
                <a:schemeClr val="tx1"/>
              </a:solidFill>
            </a:endParaRPr>
          </a:p>
        </p:txBody>
      </p:sp>
      <p:sp>
        <p:nvSpPr>
          <p:cNvPr id="3" name="Content Placeholder 2">
            <a:extLst>
              <a:ext uri="{FF2B5EF4-FFF2-40B4-BE49-F238E27FC236}">
                <a16:creationId xmlns:a16="http://schemas.microsoft.com/office/drawing/2014/main" id="{36FBA2A3-8CB4-4DF6-8D85-8EA5DFAFD5B6}"/>
              </a:ext>
            </a:extLst>
          </p:cNvPr>
          <p:cNvSpPr>
            <a:spLocks noGrp="1"/>
          </p:cNvSpPr>
          <p:nvPr>
            <p:ph idx="1"/>
          </p:nvPr>
        </p:nvSpPr>
        <p:spPr>
          <a:xfrm>
            <a:off x="677333" y="2160589"/>
            <a:ext cx="9021675" cy="4503101"/>
          </a:xfrm>
        </p:spPr>
        <p:txBody>
          <a:bodyPr/>
          <a:lstStyle/>
          <a:p>
            <a:r>
              <a:rPr lang="en-US" dirty="0"/>
              <a:t>Were your satisfied with the overall quality of service you received from the Admissions and Records Office at Cañada College?</a:t>
            </a:r>
          </a:p>
          <a:p>
            <a:pPr lvl="1"/>
            <a:r>
              <a:rPr lang="en-US" dirty="0"/>
              <a:t>Around 30% Not Satisfied</a:t>
            </a:r>
          </a:p>
          <a:p>
            <a:endParaRPr lang="en-US" dirty="0"/>
          </a:p>
          <a:p>
            <a:pPr marL="0" indent="0">
              <a:buNone/>
            </a:pPr>
            <a:endParaRPr lang="en-US" dirty="0"/>
          </a:p>
          <a:p>
            <a:endParaRPr lang="en-US" dirty="0"/>
          </a:p>
          <a:p>
            <a:endParaRPr lang="en-US" dirty="0"/>
          </a:p>
          <a:p>
            <a:r>
              <a:rPr lang="en-US" dirty="0"/>
              <a:t>How responsive were the Admissions and Records staff when you interacted with them?</a:t>
            </a:r>
          </a:p>
          <a:p>
            <a:pPr lvl="1"/>
            <a:r>
              <a:rPr lang="en-US" dirty="0"/>
              <a:t>Around 30% Unresponsive</a:t>
            </a:r>
          </a:p>
          <a:p>
            <a:endParaRPr lang="en-US" dirty="0"/>
          </a:p>
        </p:txBody>
      </p:sp>
      <p:sp>
        <p:nvSpPr>
          <p:cNvPr id="4" name="Rectangle 3">
            <a:extLst>
              <a:ext uri="{FF2B5EF4-FFF2-40B4-BE49-F238E27FC236}">
                <a16:creationId xmlns:a16="http://schemas.microsoft.com/office/drawing/2014/main" id="{7176723A-7348-4267-9478-ED5C91072612}"/>
              </a:ext>
            </a:extLst>
          </p:cNvPr>
          <p:cNvSpPr/>
          <p:nvPr/>
        </p:nvSpPr>
        <p:spPr>
          <a:xfrm>
            <a:off x="0" y="315865"/>
            <a:ext cx="11458296" cy="80515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a typeface="+mj-ea"/>
                <a:cs typeface="+mj-cs"/>
              </a:rPr>
              <a:t>SAO Student Survey Outcome</a:t>
            </a:r>
          </a:p>
        </p:txBody>
      </p:sp>
      <p:sp>
        <p:nvSpPr>
          <p:cNvPr id="5" name="Rectangle 9">
            <a:extLst>
              <a:ext uri="{FF2B5EF4-FFF2-40B4-BE49-F238E27FC236}">
                <a16:creationId xmlns:a16="http://schemas.microsoft.com/office/drawing/2014/main" id="{60A8F1FF-E237-48CF-A8CC-9D040C235B07}"/>
              </a:ext>
            </a:extLst>
          </p:cNvPr>
          <p:cNvSpPr/>
          <p:nvPr/>
        </p:nvSpPr>
        <p:spPr>
          <a:xfrm rot="10800000" flipH="1">
            <a:off x="0" y="315865"/>
            <a:ext cx="1788160" cy="80515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6" name="Picture 5" descr="C:\Users\bennaniw\AppData\Local\Microsoft\Windows\INetCache\Content.MSO\8D250764.tmp">
            <a:extLst>
              <a:ext uri="{FF2B5EF4-FFF2-40B4-BE49-F238E27FC236}">
                <a16:creationId xmlns:a16="http://schemas.microsoft.com/office/drawing/2014/main" id="{C09F4AFC-5A10-473A-8192-BD32315A1B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87644" y="3014665"/>
            <a:ext cx="2527275" cy="1389380"/>
          </a:xfrm>
          <a:prstGeom prst="rect">
            <a:avLst/>
          </a:prstGeom>
          <a:noFill/>
          <a:ln>
            <a:noFill/>
          </a:ln>
        </p:spPr>
      </p:pic>
      <p:pic>
        <p:nvPicPr>
          <p:cNvPr id="7" name="Picture 6" descr="C:\Users\bennaniw\AppData\Local\Microsoft\Windows\INetCache\Content.MSO\27ACF7EB.tmp">
            <a:extLst>
              <a:ext uri="{FF2B5EF4-FFF2-40B4-BE49-F238E27FC236}">
                <a16:creationId xmlns:a16="http://schemas.microsoft.com/office/drawing/2014/main" id="{00E431B8-ED6C-4531-83E6-036D60A107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09856" y="5258120"/>
            <a:ext cx="2527275" cy="1389380"/>
          </a:xfrm>
          <a:prstGeom prst="rect">
            <a:avLst/>
          </a:prstGeom>
          <a:noFill/>
          <a:ln>
            <a:noFill/>
          </a:ln>
        </p:spPr>
      </p:pic>
    </p:spTree>
    <p:extLst>
      <p:ext uri="{BB962C8B-B14F-4D97-AF65-F5344CB8AC3E}">
        <p14:creationId xmlns:p14="http://schemas.microsoft.com/office/powerpoint/2010/main" val="59380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idx="4294967295"/>
          </p:nvPr>
        </p:nvSpPr>
        <p:spPr>
          <a:xfrm>
            <a:off x="0" y="322263"/>
            <a:ext cx="10515600" cy="528637"/>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Increased Workload for 2020-2022</a:t>
            </a: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FCC101-C915-4045-8318-F0CD952B1D92}"/>
              </a:ext>
            </a:extLst>
          </p:cNvPr>
          <p:cNvSpPr/>
          <p:nvPr/>
        </p:nvSpPr>
        <p:spPr>
          <a:xfrm>
            <a:off x="354046" y="1013800"/>
            <a:ext cx="6462590" cy="5601533"/>
          </a:xfrm>
          <a:prstGeom prst="rect">
            <a:avLst/>
          </a:prstGeom>
        </p:spPr>
        <p:txBody>
          <a:bodyPr wrap="square" lIns="91440" tIns="45720" rIns="91440" bIns="45720" anchor="t">
            <a:spAutoFit/>
          </a:bodyPr>
          <a:lstStyle/>
          <a:p>
            <a:pPr marL="342900" lvl="0" indent="-342900">
              <a:spcBef>
                <a:spcPts val="1000"/>
              </a:spcBef>
              <a:buClr>
                <a:srgbClr val="90C226"/>
              </a:buClr>
              <a:buSzPct val="80000"/>
              <a:buFont typeface="Wingdings 3" charset="2"/>
              <a:buChar char=""/>
            </a:pPr>
            <a:r>
              <a:rPr lang="en-US" sz="1700" dirty="0">
                <a:latin typeface="Times"/>
                <a:cs typeface="Times"/>
              </a:rPr>
              <a:t>Reviewed/Processed over 19,283 New &amp; Returning Students</a:t>
            </a:r>
          </a:p>
          <a:p>
            <a:pPr marL="800100" lvl="1" indent="-342900">
              <a:spcBef>
                <a:spcPts val="1000"/>
              </a:spcBef>
              <a:buClr>
                <a:srgbClr val="90C226"/>
              </a:buClr>
              <a:buSzPct val="80000"/>
              <a:buFont typeface="Wingdings 3" charset="2"/>
              <a:buChar char=""/>
            </a:pPr>
            <a:r>
              <a:rPr lang="en-US" sz="1700" dirty="0">
                <a:latin typeface="Times"/>
                <a:cs typeface="Times"/>
              </a:rPr>
              <a:t>Both College and Concurrent Enrollment</a:t>
            </a:r>
          </a:p>
          <a:p>
            <a:pPr marL="342900" indent="-342900">
              <a:spcBef>
                <a:spcPts val="1000"/>
              </a:spcBef>
              <a:buClr>
                <a:srgbClr val="90C226"/>
              </a:buClr>
              <a:buSzPct val="80000"/>
              <a:buFont typeface="Wingdings 3" charset="2"/>
              <a:buChar char=""/>
            </a:pPr>
            <a:r>
              <a:rPr lang="en-US" sz="1700" dirty="0">
                <a:latin typeface="Times"/>
                <a:cs typeface="Times"/>
              </a:rPr>
              <a:t>Processed over 2,145 registration related petitions:</a:t>
            </a:r>
          </a:p>
          <a:p>
            <a:pPr marL="800100" lvl="1" indent="-342900">
              <a:spcBef>
                <a:spcPts val="1000"/>
              </a:spcBef>
              <a:buClr>
                <a:srgbClr val="90C226"/>
              </a:buClr>
              <a:buSzPct val="80000"/>
              <a:buFont typeface="Wingdings 3" charset="2"/>
              <a:buChar char=""/>
            </a:pPr>
            <a:r>
              <a:rPr lang="en-US" sz="1700" dirty="0">
                <a:latin typeface="Times"/>
                <a:cs typeface="Times"/>
              </a:rPr>
              <a:t>Residency Reclassification</a:t>
            </a:r>
          </a:p>
          <a:p>
            <a:pPr marL="800100" lvl="1" indent="-342900">
              <a:spcBef>
                <a:spcPts val="1000"/>
              </a:spcBef>
              <a:buClr>
                <a:srgbClr val="90C226"/>
              </a:buClr>
              <a:buSzPct val="80000"/>
              <a:buFont typeface="Wingdings 3" charset="2"/>
              <a:buChar char=""/>
            </a:pPr>
            <a:r>
              <a:rPr lang="en-US" sz="1700" dirty="0">
                <a:latin typeface="Times"/>
                <a:cs typeface="Times"/>
              </a:rPr>
              <a:t>Extenuating Circumstance</a:t>
            </a:r>
          </a:p>
          <a:p>
            <a:pPr marL="800100" lvl="1" indent="-342900">
              <a:spcBef>
                <a:spcPts val="1000"/>
              </a:spcBef>
              <a:buClr>
                <a:srgbClr val="90C226"/>
              </a:buClr>
              <a:buSzPct val="80000"/>
              <a:buFont typeface="Wingdings 3" charset="2"/>
              <a:buChar char=""/>
            </a:pPr>
            <a:r>
              <a:rPr lang="en-US" sz="1700" dirty="0">
                <a:latin typeface="Times"/>
                <a:cs typeface="Times"/>
              </a:rPr>
              <a:t>Late Add</a:t>
            </a:r>
          </a:p>
          <a:p>
            <a:pPr marL="800100" lvl="1" indent="-342900">
              <a:spcBef>
                <a:spcPts val="1000"/>
              </a:spcBef>
              <a:buClr>
                <a:srgbClr val="90C226"/>
              </a:buClr>
              <a:buSzPct val="80000"/>
              <a:buFont typeface="Wingdings 3" charset="2"/>
              <a:buChar char=""/>
            </a:pPr>
            <a:r>
              <a:rPr lang="en-US" sz="1700" dirty="0">
                <a:latin typeface="Times"/>
                <a:cs typeface="Times"/>
              </a:rPr>
              <a:t>Course Overlap</a:t>
            </a:r>
          </a:p>
          <a:p>
            <a:pPr marL="800100" lvl="1" indent="-342900">
              <a:spcBef>
                <a:spcPts val="1000"/>
              </a:spcBef>
              <a:buClr>
                <a:srgbClr val="90C226"/>
              </a:buClr>
              <a:buSzPct val="80000"/>
              <a:buFont typeface="Wingdings 3" charset="2"/>
              <a:buChar char=""/>
            </a:pPr>
            <a:r>
              <a:rPr lang="en-US" sz="1700" dirty="0">
                <a:latin typeface="Times"/>
                <a:cs typeface="Times"/>
              </a:rPr>
              <a:t>Course Repeat</a:t>
            </a:r>
          </a:p>
          <a:p>
            <a:pPr marL="800100" lvl="1" indent="-342900">
              <a:spcBef>
                <a:spcPts val="1000"/>
              </a:spcBef>
              <a:buClr>
                <a:srgbClr val="90C226"/>
              </a:buClr>
              <a:buSzPct val="80000"/>
              <a:buFont typeface="Wingdings 3" charset="2"/>
              <a:buChar char=""/>
            </a:pPr>
            <a:r>
              <a:rPr lang="en-US" sz="1700" dirty="0">
                <a:latin typeface="Times"/>
                <a:cs typeface="Times"/>
              </a:rPr>
              <a:t>Prerequisite Challenge &amp; Equivalency</a:t>
            </a:r>
          </a:p>
          <a:p>
            <a:pPr marL="800100" lvl="1" indent="-342900">
              <a:spcBef>
                <a:spcPts val="1000"/>
              </a:spcBef>
              <a:buClr>
                <a:srgbClr val="90C226"/>
              </a:buClr>
              <a:buSzPct val="80000"/>
              <a:buFont typeface="Wingdings 3" charset="2"/>
              <a:buChar char=""/>
            </a:pPr>
            <a:r>
              <a:rPr lang="en-US" sz="1700" dirty="0">
                <a:latin typeface="Times"/>
                <a:cs typeface="Times"/>
              </a:rPr>
              <a:t>Student Records Merge</a:t>
            </a:r>
          </a:p>
          <a:p>
            <a:pPr marL="800100" lvl="1" indent="-342900">
              <a:spcBef>
                <a:spcPts val="1000"/>
              </a:spcBef>
              <a:buClr>
                <a:srgbClr val="90C226"/>
              </a:buClr>
              <a:buSzPct val="80000"/>
              <a:buFont typeface="Wingdings 3" charset="2"/>
              <a:buChar char=""/>
            </a:pPr>
            <a:r>
              <a:rPr lang="en-US" sz="1700" dirty="0">
                <a:latin typeface="Times"/>
                <a:cs typeface="Times"/>
              </a:rPr>
              <a:t>6 Unit or Less Non-Res Fee Waiver</a:t>
            </a:r>
          </a:p>
          <a:p>
            <a:pPr lvl="1">
              <a:spcBef>
                <a:spcPts val="1000"/>
              </a:spcBef>
              <a:buClr>
                <a:srgbClr val="90C226"/>
              </a:buClr>
              <a:buSzPct val="80000"/>
            </a:pPr>
            <a:endParaRPr lang="en-US" sz="1700" dirty="0">
              <a:latin typeface="Times"/>
              <a:cs typeface="Times"/>
            </a:endParaRPr>
          </a:p>
          <a:p>
            <a:pPr lvl="1">
              <a:spcBef>
                <a:spcPts val="1000"/>
              </a:spcBef>
              <a:buClr>
                <a:srgbClr val="90C226"/>
              </a:buClr>
              <a:buSzPct val="80000"/>
            </a:pPr>
            <a:br>
              <a:rPr lang="en-US" dirty="0"/>
            </a:br>
            <a:br>
              <a:rPr lang="en-US" dirty="0"/>
            </a:br>
            <a:endParaRPr lang="en-US" dirty="0">
              <a:solidFill>
                <a:prstClr val="black">
                  <a:lumMod val="75000"/>
                  <a:lumOff val="25000"/>
                </a:prstClr>
              </a:solidFill>
              <a:latin typeface="Times" pitchFamily="2" charset="0"/>
              <a:cs typeface="Times" pitchFamily="2" charset="0"/>
            </a:endParaRPr>
          </a:p>
        </p:txBody>
      </p:sp>
      <p:sp>
        <p:nvSpPr>
          <p:cNvPr id="19" name="TextBox 18">
            <a:extLst>
              <a:ext uri="{FF2B5EF4-FFF2-40B4-BE49-F238E27FC236}">
                <a16:creationId xmlns:a16="http://schemas.microsoft.com/office/drawing/2014/main" id="{7C53233F-543A-45B7-BD7E-68182E3D604B}"/>
              </a:ext>
            </a:extLst>
          </p:cNvPr>
          <p:cNvSpPr txBox="1"/>
          <p:nvPr/>
        </p:nvSpPr>
        <p:spPr>
          <a:xfrm>
            <a:off x="6342434" y="1013799"/>
            <a:ext cx="5593404" cy="4791055"/>
          </a:xfrm>
          <a:prstGeom prst="rect">
            <a:avLst/>
          </a:prstGeom>
          <a:noFill/>
        </p:spPr>
        <p:txBody>
          <a:bodyPr wrap="square" lIns="91440" tIns="45720" rIns="91440" bIns="45720" rtlCol="0" anchor="t">
            <a:spAutoFit/>
          </a:bodyPr>
          <a:lstStyle/>
          <a:p>
            <a:pPr marL="342900" indent="-342900">
              <a:spcBef>
                <a:spcPts val="1000"/>
              </a:spcBef>
              <a:buClr>
                <a:srgbClr val="90C226"/>
              </a:buClr>
              <a:buSzPct val="80000"/>
              <a:buFont typeface="Wingdings 3" charset="2"/>
              <a:buChar char=""/>
            </a:pPr>
            <a:r>
              <a:rPr lang="en-US" sz="1700" dirty="0">
                <a:latin typeface="Times"/>
                <a:cs typeface="Times"/>
              </a:rPr>
              <a:t>1,300 “</a:t>
            </a:r>
            <a:r>
              <a:rPr lang="en-US" sz="1700" dirty="0" err="1">
                <a:latin typeface="Times"/>
                <a:cs typeface="Times"/>
              </a:rPr>
              <a:t>ContactUs</a:t>
            </a:r>
            <a:r>
              <a:rPr lang="en-US" sz="1700" dirty="0">
                <a:latin typeface="Times"/>
                <a:cs typeface="Times"/>
              </a:rPr>
              <a:t>” inquiries</a:t>
            </a:r>
          </a:p>
          <a:p>
            <a:pPr marL="342900" indent="-342900">
              <a:spcBef>
                <a:spcPts val="1000"/>
              </a:spcBef>
              <a:buClr>
                <a:srgbClr val="90C226"/>
              </a:buClr>
              <a:buSzPct val="80000"/>
              <a:buFont typeface="Wingdings 3" charset="2"/>
              <a:buChar char=""/>
            </a:pPr>
            <a:r>
              <a:rPr lang="en-US" sz="1700" dirty="0">
                <a:latin typeface="Times"/>
                <a:cs typeface="Times"/>
              </a:rPr>
              <a:t>Received roughly over 250k emails and phone calls</a:t>
            </a:r>
          </a:p>
          <a:p>
            <a:pPr marL="342900" lvl="0" indent="-342900">
              <a:spcBef>
                <a:spcPts val="1000"/>
              </a:spcBef>
              <a:buClr>
                <a:srgbClr val="90C226"/>
              </a:buClr>
              <a:buSzPct val="80000"/>
              <a:buFont typeface="Wingdings 3" charset="2"/>
              <a:buChar char=""/>
            </a:pPr>
            <a:r>
              <a:rPr lang="en-US" sz="1700" dirty="0">
                <a:latin typeface="Times"/>
                <a:cs typeface="Times"/>
              </a:rPr>
              <a:t>Evaluated 2,200 Grad Petitions</a:t>
            </a:r>
          </a:p>
          <a:p>
            <a:pPr marL="342900" lvl="0" indent="-342900">
              <a:spcBef>
                <a:spcPts val="1000"/>
              </a:spcBef>
              <a:buClr>
                <a:srgbClr val="90C226"/>
              </a:buClr>
              <a:buSzPct val="80000"/>
              <a:buFont typeface="Wingdings 3" charset="2"/>
              <a:buChar char=""/>
            </a:pPr>
            <a:r>
              <a:rPr lang="en-US" sz="1700" dirty="0">
                <a:latin typeface="Times"/>
                <a:cs typeface="Times"/>
              </a:rPr>
              <a:t>Awarded 1,736 Degrees &amp; Certificates</a:t>
            </a:r>
          </a:p>
          <a:p>
            <a:pPr marL="342900" lvl="0" indent="-342900">
              <a:spcBef>
                <a:spcPts val="1000"/>
              </a:spcBef>
              <a:buClr>
                <a:srgbClr val="90C226"/>
              </a:buClr>
              <a:buSzPct val="80000"/>
              <a:buFont typeface="Wingdings 3" charset="2"/>
              <a:buChar char=""/>
            </a:pPr>
            <a:r>
              <a:rPr lang="en-US" sz="1700" dirty="0">
                <a:latin typeface="Times"/>
                <a:cs typeface="Times"/>
              </a:rPr>
              <a:t>Processed over 300 Enrollment Verifications</a:t>
            </a:r>
          </a:p>
          <a:p>
            <a:pPr marL="342900" lvl="0" indent="-342900">
              <a:spcBef>
                <a:spcPts val="1000"/>
              </a:spcBef>
              <a:buClr>
                <a:srgbClr val="90C226"/>
              </a:buClr>
              <a:buSzPct val="80000"/>
              <a:buFont typeface="Wingdings 3" charset="2"/>
              <a:buChar char=""/>
            </a:pPr>
            <a:r>
              <a:rPr lang="en-US" sz="1700" dirty="0">
                <a:latin typeface="Times"/>
                <a:cs typeface="Times"/>
              </a:rPr>
              <a:t>Processed over 150 Credit-by-Exam</a:t>
            </a:r>
          </a:p>
          <a:p>
            <a:pPr marL="342900" lvl="0" indent="-342900">
              <a:spcBef>
                <a:spcPts val="1000"/>
              </a:spcBef>
              <a:buClr>
                <a:srgbClr val="90C226"/>
              </a:buClr>
              <a:buSzPct val="80000"/>
              <a:buFont typeface="Wingdings 3" charset="2"/>
              <a:buChar char=""/>
            </a:pPr>
            <a:r>
              <a:rPr lang="en-US" sz="1700" dirty="0">
                <a:latin typeface="Times"/>
                <a:cs typeface="Times"/>
              </a:rPr>
              <a:t>Processed over 9,490 transcript requests &amp; 350 CSU GE/IGETC Certifications</a:t>
            </a:r>
          </a:p>
          <a:p>
            <a:pPr marL="342900" indent="-342900">
              <a:spcBef>
                <a:spcPts val="1000"/>
              </a:spcBef>
              <a:buClr>
                <a:srgbClr val="90C226"/>
              </a:buClr>
              <a:buSzPct val="80000"/>
              <a:buFont typeface="Wingdings 3" charset="2"/>
              <a:buChar char=""/>
            </a:pPr>
            <a:r>
              <a:rPr lang="en-US" sz="1700" dirty="0">
                <a:latin typeface="Times"/>
                <a:cs typeface="Times"/>
              </a:rPr>
              <a:t> Processed over 300 final grade changes</a:t>
            </a:r>
          </a:p>
          <a:p>
            <a:pPr marL="342900" indent="-342900">
              <a:spcBef>
                <a:spcPts val="1000"/>
              </a:spcBef>
              <a:buClr>
                <a:srgbClr val="90C226"/>
              </a:buClr>
              <a:buSzPct val="80000"/>
              <a:buFont typeface="Wingdings 3" charset="2"/>
              <a:buChar char=""/>
            </a:pPr>
            <a:r>
              <a:rPr lang="en-US" sz="1700" dirty="0">
                <a:latin typeface="Times"/>
                <a:cs typeface="Times"/>
              </a:rPr>
              <a:t>Scanned over 1,900 incoming transcripts</a:t>
            </a:r>
          </a:p>
          <a:p>
            <a:pPr marL="342900" lvl="0" indent="-342900">
              <a:spcBef>
                <a:spcPts val="1000"/>
              </a:spcBef>
              <a:buClr>
                <a:srgbClr val="90C226"/>
              </a:buClr>
              <a:buSzPct val="80000"/>
              <a:buFont typeface="Wingdings 3" charset="2"/>
              <a:buChar char=""/>
            </a:pPr>
            <a:r>
              <a:rPr lang="en-US" sz="1700" dirty="0">
                <a:latin typeface="Times"/>
                <a:cs typeface="Times"/>
              </a:rPr>
              <a:t>Proofread over 2,200 student names for both Class 2021, 2022</a:t>
            </a:r>
          </a:p>
          <a:p>
            <a:pPr lvl="0">
              <a:spcBef>
                <a:spcPts val="1000"/>
              </a:spcBef>
              <a:buClr>
                <a:srgbClr val="90C226"/>
              </a:buClr>
              <a:buSzPct val="80000"/>
            </a:pPr>
            <a:endParaRPr lang="en-US" dirty="0"/>
          </a:p>
        </p:txBody>
      </p:sp>
      <p:pic>
        <p:nvPicPr>
          <p:cNvPr id="3" name="Picture 3" descr="Graphical user interface&#10;&#10;Description automatically generated">
            <a:extLst>
              <a:ext uri="{FF2B5EF4-FFF2-40B4-BE49-F238E27FC236}">
                <a16:creationId xmlns:a16="http://schemas.microsoft.com/office/drawing/2014/main" id="{BF88F9A4-5A4E-41BD-B19F-8EA77303C8DE}"/>
              </a:ext>
            </a:extLst>
          </p:cNvPr>
          <p:cNvPicPr>
            <a:picLocks noChangeAspect="1"/>
          </p:cNvPicPr>
          <p:nvPr/>
        </p:nvPicPr>
        <p:blipFill>
          <a:blip r:embed="rId4"/>
          <a:stretch>
            <a:fillRect/>
          </a:stretch>
        </p:blipFill>
        <p:spPr>
          <a:xfrm>
            <a:off x="4443984" y="4924604"/>
            <a:ext cx="1898450" cy="1154004"/>
          </a:xfrm>
          <a:prstGeom prst="rect">
            <a:avLst/>
          </a:prstGeom>
        </p:spPr>
      </p:pic>
    </p:spTree>
    <p:extLst>
      <p:ext uri="{BB962C8B-B14F-4D97-AF65-F5344CB8AC3E}">
        <p14:creationId xmlns:p14="http://schemas.microsoft.com/office/powerpoint/2010/main" val="139997200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idx="4294967295"/>
          </p:nvPr>
        </p:nvSpPr>
        <p:spPr>
          <a:xfrm>
            <a:off x="0" y="322263"/>
            <a:ext cx="10515600" cy="528637"/>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SMCCD Dual Enrollment Expansion</a:t>
            </a: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FCC101-C915-4045-8318-F0CD952B1D92}"/>
              </a:ext>
            </a:extLst>
          </p:cNvPr>
          <p:cNvSpPr/>
          <p:nvPr/>
        </p:nvSpPr>
        <p:spPr>
          <a:xfrm>
            <a:off x="354046" y="1013800"/>
            <a:ext cx="5988388" cy="4775666"/>
          </a:xfrm>
          <a:prstGeom prst="rect">
            <a:avLst/>
          </a:prstGeom>
        </p:spPr>
        <p:txBody>
          <a:bodyPr wrap="square" lIns="91440" tIns="45720" rIns="91440" bIns="45720" anchor="t">
            <a:spAutoFit/>
          </a:bodyPr>
          <a:lstStyle/>
          <a:p>
            <a:pPr marL="342900" lvl="0" indent="-342900">
              <a:spcBef>
                <a:spcPts val="1000"/>
              </a:spcBef>
              <a:buClr>
                <a:srgbClr val="90C226"/>
              </a:buClr>
              <a:buSzPct val="80000"/>
              <a:buFont typeface="Wingdings 3" charset="2"/>
              <a:buChar char=""/>
            </a:pPr>
            <a:r>
              <a:rPr lang="en-US" sz="2000" b="1" dirty="0">
                <a:latin typeface="Times" panose="02020603050405020304" pitchFamily="18" charset="0"/>
                <a:cs typeface="Times" panose="02020603050405020304" pitchFamily="18" charset="0"/>
              </a:rPr>
              <a:t>Admissions &amp; Records Assistant III </a:t>
            </a:r>
            <a:r>
              <a:rPr lang="en-US" sz="2000" dirty="0">
                <a:latin typeface="Times" panose="02020603050405020304" pitchFamily="18" charset="0"/>
                <a:ea typeface="+mn-lt"/>
                <a:cs typeface="Times" panose="02020603050405020304" pitchFamily="18" charset="0"/>
              </a:rPr>
              <a:t>position will support Cañada College’s goal to </a:t>
            </a:r>
            <a:r>
              <a:rPr lang="en-US" sz="2000" b="1" dirty="0">
                <a:latin typeface="Times" panose="02020603050405020304" pitchFamily="18" charset="0"/>
                <a:ea typeface="+mn-lt"/>
                <a:cs typeface="Times" panose="02020603050405020304" pitchFamily="18" charset="0"/>
              </a:rPr>
              <a:t>build and expand</a:t>
            </a:r>
            <a:r>
              <a:rPr lang="en-US" sz="2000" dirty="0">
                <a:latin typeface="Times" panose="02020603050405020304" pitchFamily="18" charset="0"/>
                <a:ea typeface="+mn-lt"/>
                <a:cs typeface="Times" panose="02020603050405020304" pitchFamily="18" charset="0"/>
              </a:rPr>
              <a:t> our Dual Enrollment team. </a:t>
            </a:r>
            <a:r>
              <a:rPr lang="en-US" sz="2000" dirty="0">
                <a:latin typeface="Times" panose="02020603050405020304" pitchFamily="18" charset="0"/>
                <a:cs typeface="Times" panose="02020603050405020304" pitchFamily="18" charset="0"/>
              </a:rPr>
              <a:t>Scanned over 1,600 incoming transcripts</a:t>
            </a:r>
          </a:p>
          <a:p>
            <a:pPr marL="342900" lvl="0" indent="-342900">
              <a:spcBef>
                <a:spcPts val="1000"/>
              </a:spcBef>
              <a:buClr>
                <a:srgbClr val="90C226"/>
              </a:buClr>
              <a:buSzPct val="80000"/>
              <a:buFont typeface="Wingdings 3" charset="2"/>
              <a:buChar char=""/>
            </a:pPr>
            <a:r>
              <a:rPr lang="en-US" sz="2000" dirty="0">
                <a:latin typeface="Times" panose="02020603050405020304" pitchFamily="18" charset="0"/>
                <a:ea typeface="+mn-lt"/>
                <a:cs typeface="Times" panose="02020603050405020304" pitchFamily="18" charset="0"/>
              </a:rPr>
              <a:t>The Admission &amp; Records Assistant III is critical to the college’s efforts to expand the implementation of our local and statewide initiatives for Early College, specifically Assembly Bill 30 for College and Career Access Pathways (CCAP), California Community College Linked Learning Initiatives (CCCLLI), and SMCCCD initiatives for the expansion of Dual Enrollment and Early College opportunities for San Mateo County</a:t>
            </a:r>
            <a:br>
              <a:rPr lang="en-US" dirty="0"/>
            </a:br>
            <a:br>
              <a:rPr lang="en-US" dirty="0"/>
            </a:br>
            <a:endParaRPr lang="en-US" dirty="0">
              <a:solidFill>
                <a:prstClr val="black">
                  <a:lumMod val="75000"/>
                  <a:lumOff val="25000"/>
                </a:prstClr>
              </a:solidFill>
              <a:latin typeface="Times" pitchFamily="2" charset="0"/>
              <a:cs typeface="Times" pitchFamily="2" charset="0"/>
            </a:endParaRPr>
          </a:p>
        </p:txBody>
      </p:sp>
      <p:graphicFrame>
        <p:nvGraphicFramePr>
          <p:cNvPr id="5" name="Table 4">
            <a:extLst>
              <a:ext uri="{FF2B5EF4-FFF2-40B4-BE49-F238E27FC236}">
                <a16:creationId xmlns:a16="http://schemas.microsoft.com/office/drawing/2014/main" id="{E9E91D77-2DCA-408C-A0AF-0E9CF94D72D9}"/>
              </a:ext>
            </a:extLst>
          </p:cNvPr>
          <p:cNvGraphicFramePr>
            <a:graphicFrameLocks noGrp="1"/>
          </p:cNvGraphicFramePr>
          <p:nvPr>
            <p:extLst>
              <p:ext uri="{D42A27DB-BD31-4B8C-83A1-F6EECF244321}">
                <p14:modId xmlns:p14="http://schemas.microsoft.com/office/powerpoint/2010/main" val="321299855"/>
              </p:ext>
            </p:extLst>
          </p:nvPr>
        </p:nvGraphicFramePr>
        <p:xfrm>
          <a:off x="6342434" y="1013106"/>
          <a:ext cx="5768155" cy="4196707"/>
        </p:xfrm>
        <a:graphic>
          <a:graphicData uri="http://schemas.openxmlformats.org/drawingml/2006/table">
            <a:tbl>
              <a:tblPr/>
              <a:tblGrid>
                <a:gridCol w="1003158">
                  <a:extLst>
                    <a:ext uri="{9D8B030D-6E8A-4147-A177-3AD203B41FA5}">
                      <a16:colId xmlns:a16="http://schemas.microsoft.com/office/drawing/2014/main" val="1201822555"/>
                    </a:ext>
                  </a:extLst>
                </a:gridCol>
                <a:gridCol w="474708">
                  <a:extLst>
                    <a:ext uri="{9D8B030D-6E8A-4147-A177-3AD203B41FA5}">
                      <a16:colId xmlns:a16="http://schemas.microsoft.com/office/drawing/2014/main" val="2250475508"/>
                    </a:ext>
                  </a:extLst>
                </a:gridCol>
                <a:gridCol w="474708">
                  <a:extLst>
                    <a:ext uri="{9D8B030D-6E8A-4147-A177-3AD203B41FA5}">
                      <a16:colId xmlns:a16="http://schemas.microsoft.com/office/drawing/2014/main" val="2492919088"/>
                    </a:ext>
                  </a:extLst>
                </a:gridCol>
                <a:gridCol w="1003158">
                  <a:extLst>
                    <a:ext uri="{9D8B030D-6E8A-4147-A177-3AD203B41FA5}">
                      <a16:colId xmlns:a16="http://schemas.microsoft.com/office/drawing/2014/main" val="340928095"/>
                    </a:ext>
                  </a:extLst>
                </a:gridCol>
                <a:gridCol w="949417">
                  <a:extLst>
                    <a:ext uri="{9D8B030D-6E8A-4147-A177-3AD203B41FA5}">
                      <a16:colId xmlns:a16="http://schemas.microsoft.com/office/drawing/2014/main" val="1292910273"/>
                    </a:ext>
                  </a:extLst>
                </a:gridCol>
                <a:gridCol w="931503">
                  <a:extLst>
                    <a:ext uri="{9D8B030D-6E8A-4147-A177-3AD203B41FA5}">
                      <a16:colId xmlns:a16="http://schemas.microsoft.com/office/drawing/2014/main" val="3126079665"/>
                    </a:ext>
                  </a:extLst>
                </a:gridCol>
                <a:gridCol w="931503">
                  <a:extLst>
                    <a:ext uri="{9D8B030D-6E8A-4147-A177-3AD203B41FA5}">
                      <a16:colId xmlns:a16="http://schemas.microsoft.com/office/drawing/2014/main" val="1537425769"/>
                    </a:ext>
                  </a:extLst>
                </a:gridCol>
              </a:tblGrid>
              <a:tr h="1245227">
                <a:tc gridSpan="7">
                  <a:txBody>
                    <a:bodyPr/>
                    <a:lstStyle/>
                    <a:p>
                      <a:pPr algn="ctr" fontAlgn="t"/>
                      <a:endParaRPr lang="en-US" sz="4000" b="1" i="0" u="none" strike="noStrike" dirty="0">
                        <a:effectLst/>
                        <a:latin typeface="+mj-lt"/>
                      </a:endParaRPr>
                    </a:p>
                    <a:p>
                      <a:pPr algn="ctr" fontAlgn="t"/>
                      <a:r>
                        <a:rPr lang="en-US" sz="4000" b="1" i="0" u="none" strike="noStrike" dirty="0">
                          <a:effectLst/>
                          <a:latin typeface="+mj-lt"/>
                        </a:rPr>
                        <a:t>Anticipated Growth</a:t>
                      </a:r>
                    </a:p>
                  </a:txBody>
                  <a:tcPr marL="6350" marR="6350" marT="635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483488"/>
                  </a:ext>
                </a:extLst>
              </a:tr>
              <a:tr h="596644">
                <a:tc>
                  <a:txBody>
                    <a:bodyPr/>
                    <a:lstStyle/>
                    <a:p>
                      <a:pPr algn="ctr" fontAlgn="ctr"/>
                      <a:endParaRPr lang="en-US" sz="1200" b="1" i="0" u="none" strike="noStrike">
                        <a:solidFill>
                          <a:srgbClr val="000000"/>
                        </a:solidFill>
                        <a:effectLst/>
                        <a:latin typeface="Calibri Light"/>
                      </a:endParaRPr>
                    </a:p>
                  </a:txBody>
                  <a:tcPr marL="6350" marR="6350" marT="6350"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effectLst/>
                        <a:latin typeface="Arial" panose="020B060402020202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dirty="0">
                        <a:effectLst/>
                        <a:latin typeface="+mj-lt"/>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dirty="0">
                        <a:effectLst/>
                        <a:latin typeface="+mj-lt"/>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sz="2400" b="1" i="0" u="none" strike="noStrike" dirty="0">
                          <a:solidFill>
                            <a:srgbClr val="000000"/>
                          </a:solidFill>
                          <a:effectLst/>
                          <a:latin typeface="+mj-lt"/>
                        </a:rPr>
                        <a:t>2021-22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sz="2400" b="1" i="0" u="none" strike="noStrike" dirty="0">
                          <a:solidFill>
                            <a:srgbClr val="000000"/>
                          </a:solidFill>
                          <a:effectLst/>
                          <a:latin typeface="+mj-lt"/>
                        </a:rPr>
                        <a:t>2022-23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sz="2400" b="1" i="0" u="none" strike="noStrike" dirty="0">
                          <a:solidFill>
                            <a:srgbClr val="000000"/>
                          </a:solidFill>
                          <a:effectLst/>
                          <a:latin typeface="+mj-lt"/>
                        </a:rPr>
                        <a:t>2023-24 </a:t>
                      </a:r>
                    </a:p>
                  </a:txBody>
                  <a:tcPr marL="6350" marR="6350" marT="6350"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00506058"/>
                  </a:ext>
                </a:extLst>
              </a:tr>
              <a:tr h="344833">
                <a:tc gridSpan="4">
                  <a:txBody>
                    <a:bodyPr/>
                    <a:lstStyle/>
                    <a:p>
                      <a:pPr algn="r" fontAlgn="ctr"/>
                      <a:r>
                        <a:rPr lang="en-US" sz="2400" b="1" i="0" u="none" strike="noStrike" dirty="0">
                          <a:solidFill>
                            <a:srgbClr val="000000"/>
                          </a:solidFill>
                          <a:effectLst/>
                          <a:latin typeface="+mj-lt"/>
                        </a:rPr>
                        <a:t>Cañada College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FE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2400" b="0" i="0" u="none" strike="noStrike">
                          <a:solidFill>
                            <a:srgbClr val="000000"/>
                          </a:solidFill>
                          <a:effectLst/>
                          <a:latin typeface="+mj-lt"/>
                        </a:rPr>
                        <a:t>250 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D9DFEF"/>
                    </a:solidFill>
                  </a:tcPr>
                </a:tc>
                <a:tc>
                  <a:txBody>
                    <a:bodyPr/>
                    <a:lstStyle/>
                    <a:p>
                      <a:pPr algn="r" fontAlgn="ctr"/>
                      <a:r>
                        <a:rPr lang="en-US" sz="2400" b="0" i="0" u="none" strike="noStrike" dirty="0">
                          <a:solidFill>
                            <a:srgbClr val="000000"/>
                          </a:solidFill>
                          <a:effectLst/>
                          <a:latin typeface="+mj-lt"/>
                        </a:rPr>
                        <a:t> 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D9DFEF"/>
                    </a:solidFill>
                  </a:tcPr>
                </a:tc>
                <a:tc>
                  <a:txBody>
                    <a:bodyPr/>
                    <a:lstStyle/>
                    <a:p>
                      <a:pPr algn="r" fontAlgn="ctr"/>
                      <a:r>
                        <a:rPr lang="en-US" sz="2400" b="0" i="0" u="none" strike="noStrike" dirty="0">
                          <a:solidFill>
                            <a:srgbClr val="000000"/>
                          </a:solidFill>
                          <a:effectLst/>
                          <a:latin typeface="+mj-lt"/>
                        </a:rPr>
                        <a:t>1,000 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D9DFEF"/>
                    </a:solidFill>
                  </a:tcPr>
                </a:tc>
                <a:extLst>
                  <a:ext uri="{0D108BD9-81ED-4DB2-BD59-A6C34878D82A}">
                    <a16:rowId xmlns:a16="http://schemas.microsoft.com/office/drawing/2014/main" val="3553243107"/>
                  </a:ext>
                </a:extLst>
              </a:tr>
              <a:tr h="344833">
                <a:tc gridSpan="4">
                  <a:txBody>
                    <a:bodyPr/>
                    <a:lstStyle/>
                    <a:p>
                      <a:pPr algn="r" fontAlgn="ctr"/>
                      <a:r>
                        <a:rPr lang="en-US" sz="2400" b="1" i="0" u="none" strike="noStrike">
                          <a:solidFill>
                            <a:srgbClr val="000000"/>
                          </a:solidFill>
                          <a:effectLst/>
                          <a:latin typeface="+mj-lt"/>
                        </a:rPr>
                        <a:t>SMCCCD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2400" b="0" i="0" u="none" strike="noStrike" dirty="0">
                          <a:solidFill>
                            <a:srgbClr val="000000"/>
                          </a:solidFill>
                          <a:effectLst/>
                          <a:latin typeface="+mj-lt"/>
                        </a:rPr>
                        <a:t> 3,600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400" b="0" i="0" u="none" strike="noStrike">
                          <a:solidFill>
                            <a:srgbClr val="000000"/>
                          </a:solidFill>
                          <a:effectLst/>
                          <a:latin typeface="+mj-lt"/>
                        </a:rPr>
                        <a:t> 5,000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400" b="0" i="0" u="none" strike="noStrike" dirty="0">
                          <a:solidFill>
                            <a:srgbClr val="000000"/>
                          </a:solidFill>
                          <a:effectLst/>
                          <a:latin typeface="+mj-lt"/>
                        </a:rPr>
                        <a:t> 7,000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270978"/>
                  </a:ext>
                </a:extLst>
              </a:tr>
              <a:tr h="641772">
                <a:tc gridSpan="4">
                  <a:txBody>
                    <a:bodyPr/>
                    <a:lstStyle/>
                    <a:p>
                      <a:pPr algn="ctr" fontAlgn="ctr"/>
                      <a:r>
                        <a:rPr lang="en-US" sz="2400" b="1" i="0" u="none" strike="noStrike" dirty="0">
                          <a:solidFill>
                            <a:srgbClr val="000000"/>
                          </a:solidFill>
                          <a:effectLst/>
                          <a:latin typeface="+mj-lt"/>
                        </a:rPr>
                        <a:t>% of San Mateo County 11</a:t>
                      </a:r>
                      <a:r>
                        <a:rPr lang="en-US" sz="2400" b="1" i="0" u="none" strike="noStrike" baseline="30000" dirty="0">
                          <a:solidFill>
                            <a:srgbClr val="000000"/>
                          </a:solidFill>
                          <a:effectLst/>
                          <a:latin typeface="+mj-lt"/>
                        </a:rPr>
                        <a:t>th</a:t>
                      </a:r>
                      <a:r>
                        <a:rPr lang="en-US" sz="2400" b="1" i="0" u="none" strike="noStrike" dirty="0">
                          <a:solidFill>
                            <a:srgbClr val="000000"/>
                          </a:solidFill>
                          <a:effectLst/>
                          <a:latin typeface="+mj-lt"/>
                        </a:rPr>
                        <a:t> &amp; 12th Graders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FE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2400" b="0" i="0" u="none" strike="noStrike" dirty="0">
                          <a:solidFill>
                            <a:srgbClr val="000000"/>
                          </a:solidFill>
                          <a:effectLst/>
                          <a:latin typeface="+mj-lt"/>
                        </a:rPr>
                        <a:t>24%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FEF"/>
                    </a:solidFill>
                  </a:tcPr>
                </a:tc>
                <a:tc>
                  <a:txBody>
                    <a:bodyPr/>
                    <a:lstStyle/>
                    <a:p>
                      <a:pPr algn="r" fontAlgn="ctr"/>
                      <a:r>
                        <a:rPr lang="en-US" sz="2400" b="0" i="0" u="none" strike="noStrike" dirty="0">
                          <a:solidFill>
                            <a:srgbClr val="000000"/>
                          </a:solidFill>
                          <a:effectLst/>
                          <a:latin typeface="+mj-lt"/>
                        </a:rPr>
                        <a:t>34%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FEF"/>
                    </a:solidFill>
                  </a:tcPr>
                </a:tc>
                <a:tc>
                  <a:txBody>
                    <a:bodyPr/>
                    <a:lstStyle/>
                    <a:p>
                      <a:pPr algn="r" fontAlgn="ctr"/>
                      <a:r>
                        <a:rPr lang="en-US" sz="2400" b="0" i="0" u="none" strike="noStrike" dirty="0">
                          <a:solidFill>
                            <a:srgbClr val="000000"/>
                          </a:solidFill>
                          <a:effectLst/>
                          <a:latin typeface="+mj-lt"/>
                        </a:rPr>
                        <a:t>48%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FEF"/>
                    </a:solidFill>
                  </a:tcPr>
                </a:tc>
                <a:extLst>
                  <a:ext uri="{0D108BD9-81ED-4DB2-BD59-A6C34878D82A}">
                    <a16:rowId xmlns:a16="http://schemas.microsoft.com/office/drawing/2014/main" val="1872713191"/>
                  </a:ext>
                </a:extLst>
              </a:tr>
            </a:tbl>
          </a:graphicData>
        </a:graphic>
      </p:graphicFrame>
    </p:spTree>
    <p:extLst>
      <p:ext uri="{BB962C8B-B14F-4D97-AF65-F5344CB8AC3E}">
        <p14:creationId xmlns:p14="http://schemas.microsoft.com/office/powerpoint/2010/main" val="9145169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idx="4294967295"/>
          </p:nvPr>
        </p:nvSpPr>
        <p:spPr>
          <a:xfrm>
            <a:off x="950026" y="210338"/>
            <a:ext cx="10515600" cy="528637"/>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Rebranding A&amp;R</a:t>
            </a:r>
            <a:endPar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FCC101-C915-4045-8318-F0CD952B1D92}"/>
              </a:ext>
            </a:extLst>
          </p:cNvPr>
          <p:cNvSpPr/>
          <p:nvPr/>
        </p:nvSpPr>
        <p:spPr>
          <a:xfrm>
            <a:off x="354046" y="1013800"/>
            <a:ext cx="6462590" cy="5334794"/>
          </a:xfrm>
          <a:prstGeom prst="rect">
            <a:avLst/>
          </a:prstGeom>
        </p:spPr>
        <p:txBody>
          <a:bodyPr wrap="square" lIns="91440" tIns="45720" rIns="91440" bIns="45720" anchor="t">
            <a:spAutoFit/>
          </a:bodyPr>
          <a:lstStyle/>
          <a:p>
            <a:pPr marL="342900" indent="-342900">
              <a:spcBef>
                <a:spcPts val="1000"/>
              </a:spcBef>
              <a:buClr>
                <a:srgbClr val="90C226"/>
              </a:buClr>
              <a:buSzPct val="80000"/>
              <a:buFont typeface="Wingdings 3" charset="2"/>
              <a:buChar char=""/>
            </a:pPr>
            <a:r>
              <a:rPr lang="en-US" sz="2000" dirty="0">
                <a:latin typeface="Times"/>
                <a:cs typeface="Times"/>
              </a:rPr>
              <a:t>Updated our Admissions &amp; Records Website</a:t>
            </a:r>
          </a:p>
          <a:p>
            <a:pPr marL="800100" lvl="1" indent="-342900">
              <a:spcBef>
                <a:spcPts val="1000"/>
              </a:spcBef>
              <a:buClr>
                <a:srgbClr val="90C226"/>
              </a:buClr>
              <a:buSzPct val="80000"/>
              <a:buFont typeface="Wingdings 3" charset="2"/>
              <a:buChar char=""/>
            </a:pPr>
            <a:r>
              <a:rPr lang="en-US" sz="2000" dirty="0">
                <a:latin typeface="Times"/>
                <a:cs typeface="Times"/>
              </a:rPr>
              <a:t>Spanish website coming soon</a:t>
            </a:r>
          </a:p>
          <a:p>
            <a:pPr marL="342900" indent="-342900">
              <a:spcBef>
                <a:spcPts val="1000"/>
              </a:spcBef>
              <a:buClr>
                <a:srgbClr val="90C226"/>
              </a:buClr>
              <a:buSzPct val="80000"/>
              <a:buFont typeface="Wingdings 3" charset="2"/>
              <a:buChar char=""/>
            </a:pPr>
            <a:r>
              <a:rPr lang="en-US" sz="2000" dirty="0">
                <a:latin typeface="Times"/>
                <a:cs typeface="Times"/>
              </a:rPr>
              <a:t>Implemented a new A&amp;R communication/petition submission process through "Contact Us" form</a:t>
            </a:r>
          </a:p>
          <a:p>
            <a:pPr marL="342900" indent="-342900">
              <a:spcBef>
                <a:spcPts val="1000"/>
              </a:spcBef>
              <a:buClr>
                <a:srgbClr val="90C226"/>
              </a:buClr>
              <a:buSzPct val="80000"/>
              <a:buFont typeface="Wingdings 3" charset="2"/>
              <a:buChar char=""/>
            </a:pPr>
            <a:r>
              <a:rPr lang="en-US" sz="2000" dirty="0">
                <a:latin typeface="Times"/>
                <a:cs typeface="Times"/>
              </a:rPr>
              <a:t>Created five "How to Videos" both in Spanish/English in Spring 2022 </a:t>
            </a:r>
          </a:p>
          <a:p>
            <a:pPr marL="342900" indent="-342900">
              <a:spcBef>
                <a:spcPts val="1000"/>
              </a:spcBef>
              <a:buClr>
                <a:srgbClr val="90C226"/>
              </a:buClr>
              <a:buSzPct val="80000"/>
              <a:buFont typeface="Wingdings 3" charset="2"/>
              <a:buChar char=""/>
            </a:pPr>
            <a:r>
              <a:rPr lang="en-US" sz="2000" dirty="0">
                <a:latin typeface="Times"/>
                <a:cs typeface="Times"/>
              </a:rPr>
              <a:t>More visible at on/off campus student events</a:t>
            </a:r>
          </a:p>
          <a:p>
            <a:pPr marL="342900" indent="-342900">
              <a:spcBef>
                <a:spcPts val="1000"/>
              </a:spcBef>
              <a:buClr>
                <a:srgbClr val="90C226"/>
              </a:buClr>
              <a:buSzPct val="80000"/>
              <a:buFont typeface="Wingdings 3" charset="2"/>
              <a:buChar char=""/>
            </a:pPr>
            <a:r>
              <a:rPr lang="en-US" sz="2000" dirty="0">
                <a:latin typeface="Times"/>
                <a:cs typeface="Times"/>
              </a:rPr>
              <a:t>Partnered with Parchment for the printing and mailing of our diplomas, including digital diploma</a:t>
            </a:r>
          </a:p>
          <a:p>
            <a:pPr marL="342900" indent="-342900">
              <a:spcBef>
                <a:spcPts val="1000"/>
              </a:spcBef>
              <a:buClr>
                <a:srgbClr val="90C226"/>
              </a:buClr>
              <a:buSzPct val="80000"/>
              <a:buFont typeface="Wingdings 3" charset="2"/>
              <a:buChar char=""/>
            </a:pPr>
            <a:r>
              <a:rPr lang="en-US" sz="2000" dirty="0">
                <a:latin typeface="Times"/>
                <a:cs typeface="Times"/>
              </a:rPr>
              <a:t>Collaborated with the SSL K-12 new process</a:t>
            </a:r>
          </a:p>
          <a:p>
            <a:pPr marL="342900" indent="-342900">
              <a:spcBef>
                <a:spcPts val="1000"/>
              </a:spcBef>
              <a:buClr>
                <a:srgbClr val="90C226"/>
              </a:buClr>
              <a:buSzPct val="80000"/>
              <a:buFont typeface="Wingdings 3" charset="2"/>
              <a:buChar char=""/>
            </a:pPr>
            <a:r>
              <a:rPr lang="en-US" sz="2000" dirty="0">
                <a:latin typeface="Times"/>
                <a:cs typeface="Times"/>
              </a:rPr>
              <a:t>Extended our Late Registration evening hours</a:t>
            </a:r>
          </a:p>
          <a:p>
            <a:pPr lvl="1">
              <a:spcBef>
                <a:spcPts val="1000"/>
              </a:spcBef>
              <a:buClr>
                <a:srgbClr val="90C226"/>
              </a:buClr>
              <a:buSzPct val="80000"/>
            </a:pPr>
            <a:br>
              <a:rPr lang="en-US" dirty="0"/>
            </a:br>
            <a:br>
              <a:rPr lang="en-US" dirty="0"/>
            </a:br>
            <a:endParaRPr lang="en-US" dirty="0">
              <a:solidFill>
                <a:prstClr val="black">
                  <a:lumMod val="75000"/>
                  <a:lumOff val="25000"/>
                </a:prstClr>
              </a:solidFill>
              <a:latin typeface="Times" pitchFamily="2" charset="0"/>
              <a:cs typeface="Times" pitchFamily="2" charset="0"/>
            </a:endParaRPr>
          </a:p>
        </p:txBody>
      </p:sp>
      <p:sp>
        <p:nvSpPr>
          <p:cNvPr id="19" name="TextBox 18">
            <a:extLst>
              <a:ext uri="{FF2B5EF4-FFF2-40B4-BE49-F238E27FC236}">
                <a16:creationId xmlns:a16="http://schemas.microsoft.com/office/drawing/2014/main" id="{7C53233F-543A-45B7-BD7E-68182E3D604B}"/>
              </a:ext>
            </a:extLst>
          </p:cNvPr>
          <p:cNvSpPr txBox="1"/>
          <p:nvPr/>
        </p:nvSpPr>
        <p:spPr>
          <a:xfrm>
            <a:off x="6342434" y="1013799"/>
            <a:ext cx="5593404" cy="369332"/>
          </a:xfrm>
          <a:prstGeom prst="rect">
            <a:avLst/>
          </a:prstGeom>
          <a:noFill/>
        </p:spPr>
        <p:txBody>
          <a:bodyPr wrap="square" lIns="91440" tIns="45720" rIns="91440" bIns="45720" rtlCol="0" anchor="t">
            <a:spAutoFit/>
          </a:bodyPr>
          <a:lstStyle/>
          <a:p>
            <a:pPr marL="342900" lvl="0" indent="-342900">
              <a:spcBef>
                <a:spcPts val="1000"/>
              </a:spcBef>
              <a:buClr>
                <a:srgbClr val="90C226"/>
              </a:buClr>
              <a:buSzPct val="80000"/>
              <a:buFont typeface="Wingdings 3" charset="2"/>
              <a:buChar char=""/>
            </a:pPr>
            <a:endParaRPr lang="en-US"/>
          </a:p>
        </p:txBody>
      </p:sp>
      <p:pic>
        <p:nvPicPr>
          <p:cNvPr id="3" name="Picture 3" descr="Graphical user interface, website&#10;&#10;Description automatically generated">
            <a:extLst>
              <a:ext uri="{FF2B5EF4-FFF2-40B4-BE49-F238E27FC236}">
                <a16:creationId xmlns:a16="http://schemas.microsoft.com/office/drawing/2014/main" id="{F041ADA1-2B96-4003-BD6C-8D528DB92ADF}"/>
              </a:ext>
            </a:extLst>
          </p:cNvPr>
          <p:cNvPicPr>
            <a:picLocks noChangeAspect="1"/>
          </p:cNvPicPr>
          <p:nvPr/>
        </p:nvPicPr>
        <p:blipFill>
          <a:blip r:embed="rId4"/>
          <a:stretch>
            <a:fillRect/>
          </a:stretch>
        </p:blipFill>
        <p:spPr>
          <a:xfrm>
            <a:off x="6815720" y="985652"/>
            <a:ext cx="1786689" cy="4114800"/>
          </a:xfrm>
          <a:prstGeom prst="rect">
            <a:avLst/>
          </a:prstGeom>
        </p:spPr>
      </p:pic>
      <p:pic>
        <p:nvPicPr>
          <p:cNvPr id="4" name="Picture 4" descr="Graphical user interface, text, application&#10;&#10;Description automatically generated">
            <a:extLst>
              <a:ext uri="{FF2B5EF4-FFF2-40B4-BE49-F238E27FC236}">
                <a16:creationId xmlns:a16="http://schemas.microsoft.com/office/drawing/2014/main" id="{55AD63E6-F480-4658-964E-60C08D23C4E1}"/>
              </a:ext>
            </a:extLst>
          </p:cNvPr>
          <p:cNvPicPr>
            <a:picLocks noChangeAspect="1"/>
          </p:cNvPicPr>
          <p:nvPr/>
        </p:nvPicPr>
        <p:blipFill>
          <a:blip r:embed="rId5"/>
          <a:stretch>
            <a:fillRect/>
          </a:stretch>
        </p:blipFill>
        <p:spPr>
          <a:xfrm>
            <a:off x="8984882" y="1015340"/>
            <a:ext cx="2673508" cy="4114800"/>
          </a:xfrm>
          <a:prstGeom prst="rect">
            <a:avLst/>
          </a:prstGeom>
        </p:spPr>
      </p:pic>
    </p:spTree>
    <p:extLst>
      <p:ext uri="{BB962C8B-B14F-4D97-AF65-F5344CB8AC3E}">
        <p14:creationId xmlns:p14="http://schemas.microsoft.com/office/powerpoint/2010/main" val="371103834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p>
        </p:txBody>
      </p:sp>
      <p:sp>
        <p:nvSpPr>
          <p:cNvPr id="2" name="Title 1"/>
          <p:cNvSpPr>
            <a:spLocks noGrp="1"/>
          </p:cNvSpPr>
          <p:nvPr>
            <p:ph type="title" idx="4294967295"/>
          </p:nvPr>
        </p:nvSpPr>
        <p:spPr>
          <a:xfrm>
            <a:off x="1337382" y="226618"/>
            <a:ext cx="10515600" cy="528637"/>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  Rebranding A&amp;R (</a:t>
            </a:r>
            <a:r>
              <a:rPr lang="en-US" sz="3400" b="1" dirty="0" err="1">
                <a:solidFill>
                  <a:schemeClr val="bg1"/>
                </a:solidFill>
                <a:effectLst>
                  <a:outerShdw blurRad="50800" dist="50800" dir="5400000" algn="ctr" rotWithShape="0">
                    <a:srgbClr val="000000">
                      <a:alpha val="43137"/>
                    </a:srgbClr>
                  </a:outerShdw>
                </a:effectLst>
                <a:latin typeface="Franklin Gothic Book"/>
              </a:rPr>
              <a:t>Con’t</a:t>
            </a:r>
            <a:r>
              <a:rPr lang="en-US" sz="3200" b="1" dirty="0">
                <a:solidFill>
                  <a:schemeClr val="bg1"/>
                </a:solidFill>
                <a:effectLst>
                  <a:outerShdw blurRad="50800" dist="50800" dir="5400000" algn="ctr" rotWithShape="0">
                    <a:srgbClr val="000000">
                      <a:alpha val="43137"/>
                    </a:srgbClr>
                  </a:outerShdw>
                </a:effectLst>
                <a:latin typeface="Franklin Gothic Book"/>
              </a:rPr>
              <a:t>)</a:t>
            </a:r>
            <a:endParaRPr lang="en-US" sz="32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FCC101-C915-4045-8318-F0CD952B1D92}"/>
              </a:ext>
            </a:extLst>
          </p:cNvPr>
          <p:cNvSpPr/>
          <p:nvPr/>
        </p:nvSpPr>
        <p:spPr>
          <a:xfrm>
            <a:off x="354046" y="1013800"/>
            <a:ext cx="6843588" cy="4591000"/>
          </a:xfrm>
          <a:prstGeom prst="rect">
            <a:avLst/>
          </a:prstGeom>
        </p:spPr>
        <p:txBody>
          <a:bodyPr wrap="square" lIns="91440" tIns="45720" rIns="91440" bIns="45720" anchor="t">
            <a:spAutoFit/>
          </a:bodyPr>
          <a:lstStyle/>
          <a:p>
            <a:pPr marL="342900" indent="-342900">
              <a:spcBef>
                <a:spcPts val="1000"/>
              </a:spcBef>
              <a:buClr>
                <a:srgbClr val="90C226"/>
              </a:buClr>
              <a:buSzPct val="80000"/>
              <a:buFont typeface="Wingdings 3" charset="2"/>
              <a:buChar char=""/>
            </a:pPr>
            <a:r>
              <a:rPr lang="en-US" sz="2000" dirty="0">
                <a:latin typeface="Times"/>
                <a:cs typeface="Times"/>
              </a:rPr>
              <a:t>Implemented the 6 unit or Less Non-Resident Fee Waiver</a:t>
            </a:r>
          </a:p>
          <a:p>
            <a:pPr marL="342900" indent="-342900">
              <a:spcBef>
                <a:spcPts val="1000"/>
              </a:spcBef>
              <a:buClr>
                <a:srgbClr val="90C226"/>
              </a:buClr>
              <a:buSzPct val="80000"/>
              <a:buFont typeface="Wingdings 3" charset="2"/>
              <a:buChar char=""/>
            </a:pPr>
            <a:r>
              <a:rPr lang="en-US" sz="2000" dirty="0">
                <a:latin typeface="Times"/>
                <a:cs typeface="Times"/>
              </a:rPr>
              <a:t>Currently involved in the 1.1 Make Registration Easier Task Group</a:t>
            </a:r>
          </a:p>
          <a:p>
            <a:pPr marL="342900" indent="-342900">
              <a:spcBef>
                <a:spcPts val="1000"/>
              </a:spcBef>
              <a:buClr>
                <a:srgbClr val="90C226"/>
              </a:buClr>
              <a:buSzPct val="80000"/>
              <a:buFont typeface="Wingdings 3" charset="2"/>
              <a:buChar char=""/>
            </a:pPr>
            <a:r>
              <a:rPr lang="en-US" sz="2000" dirty="0">
                <a:latin typeface="Times"/>
                <a:cs typeface="Times"/>
              </a:rPr>
              <a:t>Collaborated on the SB 893 Fee Waiver for SMC Residents SOP</a:t>
            </a:r>
          </a:p>
          <a:p>
            <a:pPr marL="342900" indent="-342900">
              <a:spcBef>
                <a:spcPts val="1000"/>
              </a:spcBef>
              <a:buClr>
                <a:srgbClr val="90C226"/>
              </a:buClr>
              <a:buSzPct val="80000"/>
              <a:buFont typeface="Wingdings 3" charset="2"/>
              <a:buChar char=""/>
            </a:pPr>
            <a:r>
              <a:rPr lang="en-US" sz="2000" dirty="0">
                <a:latin typeface="Times"/>
                <a:cs typeface="Times"/>
              </a:rPr>
              <a:t>Collaborated &amp; implemented the VA Student SSL in CRM</a:t>
            </a:r>
          </a:p>
          <a:p>
            <a:pPr marL="342900" indent="-342900">
              <a:spcBef>
                <a:spcPts val="1000"/>
              </a:spcBef>
              <a:buClr>
                <a:srgbClr val="90C226"/>
              </a:buClr>
              <a:buSzPct val="80000"/>
              <a:buFont typeface="Wingdings 3" charset="2"/>
              <a:buChar char=""/>
            </a:pPr>
            <a:r>
              <a:rPr lang="en-US" sz="2000" dirty="0">
                <a:latin typeface="Times"/>
                <a:cs typeface="Times"/>
              </a:rPr>
              <a:t>Sent out the “</a:t>
            </a:r>
            <a:r>
              <a:rPr lang="en-US" sz="2000" dirty="0" err="1">
                <a:latin typeface="Times"/>
                <a:cs typeface="Times"/>
              </a:rPr>
              <a:t>ContactUs</a:t>
            </a:r>
            <a:r>
              <a:rPr lang="en-US" sz="2000" dirty="0">
                <a:latin typeface="Times"/>
                <a:cs typeface="Times"/>
              </a:rPr>
              <a:t>” customer service student survey</a:t>
            </a:r>
          </a:p>
          <a:p>
            <a:pPr marL="342900" indent="-342900">
              <a:spcBef>
                <a:spcPts val="1000"/>
              </a:spcBef>
              <a:buClr>
                <a:srgbClr val="90C226"/>
              </a:buClr>
              <a:buSzPct val="80000"/>
              <a:buFont typeface="Wingdings 3" charset="2"/>
              <a:buChar char=""/>
            </a:pPr>
            <a:r>
              <a:rPr lang="en-US" sz="2000" dirty="0">
                <a:latin typeface="Times"/>
                <a:cs typeface="Times"/>
              </a:rPr>
              <a:t>Improve A&amp;R Services communication</a:t>
            </a:r>
          </a:p>
          <a:p>
            <a:pPr marL="342900" indent="-342900">
              <a:spcBef>
                <a:spcPts val="1000"/>
              </a:spcBef>
              <a:buClr>
                <a:srgbClr val="90C226"/>
              </a:buClr>
              <a:buSzPct val="80000"/>
              <a:buFont typeface="Wingdings 3" charset="2"/>
              <a:buChar char=""/>
            </a:pPr>
            <a:r>
              <a:rPr lang="en-US" sz="2000" dirty="0">
                <a:latin typeface="Times"/>
                <a:cs typeface="Times"/>
              </a:rPr>
              <a:t>More than just Admissions and Records....</a:t>
            </a:r>
          </a:p>
          <a:p>
            <a:pPr lvl="1">
              <a:spcBef>
                <a:spcPts val="1000"/>
              </a:spcBef>
              <a:buClr>
                <a:srgbClr val="90C226"/>
              </a:buClr>
              <a:buSzPct val="80000"/>
            </a:pPr>
            <a:br>
              <a:rPr lang="en-US" dirty="0"/>
            </a:br>
            <a:br>
              <a:rPr lang="en-US" dirty="0"/>
            </a:br>
            <a:endParaRPr lang="en-US" dirty="0">
              <a:solidFill>
                <a:prstClr val="black">
                  <a:lumMod val="75000"/>
                  <a:lumOff val="25000"/>
                </a:prstClr>
              </a:solidFill>
              <a:latin typeface="Times" pitchFamily="2" charset="0"/>
              <a:cs typeface="Times" pitchFamily="2" charset="0"/>
            </a:endParaRPr>
          </a:p>
        </p:txBody>
      </p:sp>
      <p:sp>
        <p:nvSpPr>
          <p:cNvPr id="19" name="TextBox 18">
            <a:extLst>
              <a:ext uri="{FF2B5EF4-FFF2-40B4-BE49-F238E27FC236}">
                <a16:creationId xmlns:a16="http://schemas.microsoft.com/office/drawing/2014/main" id="{7C53233F-543A-45B7-BD7E-68182E3D604B}"/>
              </a:ext>
            </a:extLst>
          </p:cNvPr>
          <p:cNvSpPr txBox="1"/>
          <p:nvPr/>
        </p:nvSpPr>
        <p:spPr>
          <a:xfrm>
            <a:off x="6342434" y="1013799"/>
            <a:ext cx="5593404" cy="369332"/>
          </a:xfrm>
          <a:prstGeom prst="rect">
            <a:avLst/>
          </a:prstGeom>
          <a:noFill/>
        </p:spPr>
        <p:txBody>
          <a:bodyPr wrap="square" lIns="91440" tIns="45720" rIns="91440" bIns="45720" rtlCol="0" anchor="t">
            <a:spAutoFit/>
          </a:bodyPr>
          <a:lstStyle/>
          <a:p>
            <a:pPr marL="342900" lvl="0" indent="-342900">
              <a:spcBef>
                <a:spcPts val="1000"/>
              </a:spcBef>
              <a:buClr>
                <a:srgbClr val="90C226"/>
              </a:buClr>
              <a:buSzPct val="80000"/>
              <a:buFont typeface="Wingdings 3" charset="2"/>
              <a:buChar char=""/>
            </a:pPr>
            <a:endParaRPr lang="en-US"/>
          </a:p>
        </p:txBody>
      </p:sp>
      <p:pic>
        <p:nvPicPr>
          <p:cNvPr id="5" name="Picture 4">
            <a:extLst>
              <a:ext uri="{FF2B5EF4-FFF2-40B4-BE49-F238E27FC236}">
                <a16:creationId xmlns:a16="http://schemas.microsoft.com/office/drawing/2014/main" id="{B38BC504-7012-4807-B34D-B49F963BE287}"/>
              </a:ext>
            </a:extLst>
          </p:cNvPr>
          <p:cNvPicPr>
            <a:picLocks noChangeAspect="1"/>
          </p:cNvPicPr>
          <p:nvPr/>
        </p:nvPicPr>
        <p:blipFill>
          <a:blip r:embed="rId4"/>
          <a:stretch>
            <a:fillRect/>
          </a:stretch>
        </p:blipFill>
        <p:spPr>
          <a:xfrm>
            <a:off x="7838631" y="2393566"/>
            <a:ext cx="3999323" cy="3450635"/>
          </a:xfrm>
          <a:prstGeom prst="rect">
            <a:avLst/>
          </a:prstGeom>
        </p:spPr>
      </p:pic>
    </p:spTree>
    <p:extLst>
      <p:ext uri="{BB962C8B-B14F-4D97-AF65-F5344CB8AC3E}">
        <p14:creationId xmlns:p14="http://schemas.microsoft.com/office/powerpoint/2010/main" val="2704105851"/>
      </p:ext>
    </p:extLst>
  </p:cSld>
  <p:clrMapOvr>
    <a:masterClrMapping/>
  </p:clrMapOvr>
  <p:transition spd="slow">
    <p:push dir="u"/>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218</TotalTime>
  <Words>1163</Words>
  <Application>Microsoft Office PowerPoint</Application>
  <PresentationFormat>Widescreen</PresentationFormat>
  <Paragraphs>164</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Franklin Gothic Book</vt:lpstr>
      <vt:lpstr>Garamond</vt:lpstr>
      <vt:lpstr>Times</vt:lpstr>
      <vt:lpstr>Trebuchet MS</vt:lpstr>
      <vt:lpstr>Wingdings 3</vt:lpstr>
      <vt:lpstr>Facet</vt:lpstr>
      <vt:lpstr>PowerPoint Presentation</vt:lpstr>
      <vt:lpstr>Request</vt:lpstr>
      <vt:lpstr>PowerPoint Presentation</vt:lpstr>
      <vt:lpstr>WEAKNESSES</vt:lpstr>
      <vt:lpstr>SAO:  As a result of the implementation of “ContactUS form” students will be aware of the services provided by A&amp;R. By using the "ContactUS" form, students will be more satisfied with A&amp;R services. </vt:lpstr>
      <vt:lpstr>Increased Workload for 2020-2022</vt:lpstr>
      <vt:lpstr>SMCCD Dual Enrollment Expansion</vt:lpstr>
      <vt:lpstr>Rebranding A&amp;R</vt:lpstr>
      <vt:lpstr>  Rebranding A&amp;R (Con’t)</vt:lpstr>
      <vt:lpstr>Collaborate &amp; Support Special Programs</vt:lpstr>
      <vt:lpstr>Impact on Marginalized students</vt:lpstr>
      <vt:lpstr>PowerPoint Presentation</vt:lpstr>
      <vt:lpstr>How does this position close the equity gap?</vt:lpstr>
      <vt:lpstr>If filled…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Maria</dc:creator>
  <cp:lastModifiedBy>Lara, Maria</cp:lastModifiedBy>
  <cp:revision>54</cp:revision>
  <cp:lastPrinted>2021-12-07T02:12:57Z</cp:lastPrinted>
  <dcterms:created xsi:type="dcterms:W3CDTF">2021-11-29T05:15:52Z</dcterms:created>
  <dcterms:modified xsi:type="dcterms:W3CDTF">2022-11-16T07:53:08Z</dcterms:modified>
</cp:coreProperties>
</file>