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323" r:id="rId6"/>
    <p:sldId id="336" r:id="rId7"/>
    <p:sldId id="334" r:id="rId8"/>
    <p:sldId id="324" r:id="rId9"/>
    <p:sldId id="326" r:id="rId10"/>
    <p:sldId id="328" r:id="rId11"/>
    <p:sldId id="333" r:id="rId12"/>
    <p:sldId id="331" r:id="rId13"/>
    <p:sldId id="330"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FFFF99"/>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A3831-5F67-674E-848E-F2BE27BAFFCF}" v="6" dt="2021-11-30T22:17:49.115"/>
    <p1510:client id="{0A6645F2-1230-4596-C0F0-AEA27C895462}" v="719" dt="2021-11-19T20:52:56.879"/>
    <p1510:client id="{CF559A48-52B1-E886-683A-A9331CFED250}" v="19" dt="2021-11-19T20:41:14.789"/>
    <p1510:client id="{A62FD0ED-FA52-E582-DE42-5F7BDB34D9ED}" v="12" dt="2021-11-19T20:26:50.858"/>
    <p1510:client id="{3AD1FE3C-4712-27AC-6D60-785EF9882BFA}" v="399" dt="2021-11-30T20:19:36.027"/>
    <p1510:client id="{72ADD060-0219-B028-C775-9DF1D23540F0}" v="63" dt="2021-11-19T21:10:50.338"/>
    <p1510:client id="{0D690BCF-3D27-1F41-B9AB-B92E30EC8CE5}" v="149" dt="2022-11-16T00:08:52.847"/>
    <p1510:client id="{6993D25B-887F-A18D-5CF5-D084156DF104}" v="271" dt="2021-11-30T00:09:24.617"/>
    <p1510:client id="{BBAD1A82-4283-C852-8A3B-55D3701A33F3}" v="17" dt="2021-11-19T20:27:48.221"/>
    <p1510:client id="{D0DF79D7-A6A4-5C33-2452-519A9D9D6207}" v="4" dt="2021-11-23T18:26:13.259"/>
    <p1510:client id="{E1B97643-FD7C-9247-941F-342122963753}" v="1" dt="2021-11-30T22:53:23.697"/>
    <p1510:client id="{E55EC044-8519-EFE9-DB23-70B3A327AA36}" v="1" dt="2021-11-30T22:18:42.255"/>
    <p1510:client id="{E829FD04-1431-1883-873C-F45DBEF2B4AD}" v="354" dt="2021-11-23T18:13:44.637"/>
    <p1510:client id="{FC995590-19D9-4C45-A8B8-CC11D3652215}" v="21" dt="2022-11-10T18:02:14.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157AA-6A96-44E3-96B0-57E899940A25}"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2085A538-4B4C-4731-ABE4-F2DC6CA0F301}">
      <dgm:prSet phldrT="[Text]" phldr="0"/>
      <dgm:spPr/>
      <dgm:t>
        <a:bodyPr/>
        <a:lstStyle/>
        <a:p>
          <a:pPr rtl="0"/>
          <a:r>
            <a:rPr lang="en-US" dirty="0">
              <a:latin typeface="Calibri Light" panose="020F0302020204030204"/>
            </a:rPr>
            <a:t>Dual Enrollment</a:t>
          </a:r>
          <a:endParaRPr lang="en-US" dirty="0"/>
        </a:p>
      </dgm:t>
    </dgm:pt>
    <dgm:pt modelId="{E25D18B4-7F44-41C4-8414-B3F36829BD7F}" type="parTrans" cxnId="{AB46F135-F42B-443C-A9CA-8D416D93D4B3}">
      <dgm:prSet/>
      <dgm:spPr/>
      <dgm:t>
        <a:bodyPr/>
        <a:lstStyle/>
        <a:p>
          <a:endParaRPr lang="en-US"/>
        </a:p>
      </dgm:t>
    </dgm:pt>
    <dgm:pt modelId="{4CE01278-1138-4151-8FC5-22F68FF0AF19}" type="sibTrans" cxnId="{AB46F135-F42B-443C-A9CA-8D416D93D4B3}">
      <dgm:prSet/>
      <dgm:spPr/>
      <dgm:t>
        <a:bodyPr/>
        <a:lstStyle/>
        <a:p>
          <a:endParaRPr lang="en-US"/>
        </a:p>
      </dgm:t>
    </dgm:pt>
    <dgm:pt modelId="{1C94EA41-C369-4082-9DFB-B25AF8850436}">
      <dgm:prSet phldrT="[Text]" phldr="0"/>
      <dgm:spPr/>
      <dgm:t>
        <a:bodyPr/>
        <a:lstStyle/>
        <a:p>
          <a:pPr rtl="0"/>
          <a:r>
            <a:rPr lang="en-US" dirty="0">
              <a:latin typeface="Calibri Light" panose="020F0302020204030204"/>
            </a:rPr>
            <a:t>Part Time Promise Program</a:t>
          </a:r>
          <a:endParaRPr lang="en-US" dirty="0"/>
        </a:p>
      </dgm:t>
    </dgm:pt>
    <dgm:pt modelId="{ECAE8EC6-3E45-444F-884B-047AE8ACE631}" type="parTrans" cxnId="{6CC0C3C8-F96B-43C4-90C6-4CE76FE974A3}">
      <dgm:prSet/>
      <dgm:spPr/>
      <dgm:t>
        <a:bodyPr/>
        <a:lstStyle/>
        <a:p>
          <a:endParaRPr lang="en-US"/>
        </a:p>
      </dgm:t>
    </dgm:pt>
    <dgm:pt modelId="{09A67FA8-C712-4B85-BF58-CFBD4949ECB1}" type="sibTrans" cxnId="{6CC0C3C8-F96B-43C4-90C6-4CE76FE974A3}">
      <dgm:prSet/>
      <dgm:spPr/>
      <dgm:t>
        <a:bodyPr/>
        <a:lstStyle/>
        <a:p>
          <a:endParaRPr lang="en-US"/>
        </a:p>
      </dgm:t>
    </dgm:pt>
    <dgm:pt modelId="{162DAC3C-4B2A-4347-93D4-5D8AA5020495}">
      <dgm:prSet phldrT="[Text]" phldr="0"/>
      <dgm:spPr/>
      <dgm:t>
        <a:bodyPr/>
        <a:lstStyle/>
        <a:p>
          <a:pPr rtl="0"/>
          <a:r>
            <a:rPr lang="en-US" dirty="0">
              <a:latin typeface="Calibri Light" panose="020F0302020204030204"/>
            </a:rPr>
            <a:t>Full Time Promise Program</a:t>
          </a:r>
          <a:endParaRPr lang="en-US" dirty="0"/>
        </a:p>
      </dgm:t>
    </dgm:pt>
    <dgm:pt modelId="{8CD89DDA-BD23-4598-8987-E3E6F29B6088}" type="parTrans" cxnId="{87EFFAB3-1538-4242-997A-27156E7BD5F0}">
      <dgm:prSet/>
      <dgm:spPr/>
      <dgm:t>
        <a:bodyPr/>
        <a:lstStyle/>
        <a:p>
          <a:endParaRPr lang="en-US"/>
        </a:p>
      </dgm:t>
    </dgm:pt>
    <dgm:pt modelId="{17BEE4F5-C2A0-4F67-A8E9-E18D8ACE3316}" type="sibTrans" cxnId="{87EFFAB3-1538-4242-997A-27156E7BD5F0}">
      <dgm:prSet/>
      <dgm:spPr/>
      <dgm:t>
        <a:bodyPr/>
        <a:lstStyle/>
        <a:p>
          <a:endParaRPr lang="en-US"/>
        </a:p>
      </dgm:t>
    </dgm:pt>
    <dgm:pt modelId="{4698BD2F-B941-41F5-94D2-BC1C65A9E767}">
      <dgm:prSet phldrT="[Text]" phldr="0"/>
      <dgm:spPr/>
      <dgm:t>
        <a:bodyPr/>
        <a:lstStyle/>
        <a:p>
          <a:pPr rtl="0"/>
          <a:r>
            <a:rPr lang="en-US" dirty="0">
              <a:latin typeface="Calibri Light" panose="020F0302020204030204"/>
            </a:rPr>
            <a:t>Supporting Outreach Office</a:t>
          </a:r>
          <a:endParaRPr lang="en-US" dirty="0"/>
        </a:p>
      </dgm:t>
    </dgm:pt>
    <dgm:pt modelId="{EDF66767-E2EE-4584-B53C-19E26438F101}" type="parTrans" cxnId="{F3C2C174-11B0-4362-9B57-5704500AC81E}">
      <dgm:prSet/>
      <dgm:spPr/>
      <dgm:t>
        <a:bodyPr/>
        <a:lstStyle/>
        <a:p>
          <a:endParaRPr lang="en-US"/>
        </a:p>
      </dgm:t>
    </dgm:pt>
    <dgm:pt modelId="{D3E90F4F-1E52-455D-83CF-03D8F94044E8}" type="sibTrans" cxnId="{F3C2C174-11B0-4362-9B57-5704500AC81E}">
      <dgm:prSet/>
      <dgm:spPr/>
      <dgm:t>
        <a:bodyPr/>
        <a:lstStyle/>
        <a:p>
          <a:endParaRPr lang="en-US"/>
        </a:p>
      </dgm:t>
    </dgm:pt>
    <dgm:pt modelId="{1E8E9D65-A156-4636-8E18-246E13A8A934}" type="pres">
      <dgm:prSet presAssocID="{D57157AA-6A96-44E3-96B0-57E899940A25}" presName="cycle" presStyleCnt="0">
        <dgm:presLayoutVars>
          <dgm:dir/>
          <dgm:resizeHandles val="exact"/>
        </dgm:presLayoutVars>
      </dgm:prSet>
      <dgm:spPr/>
    </dgm:pt>
    <dgm:pt modelId="{27B92C92-33BE-4DCB-BD3D-C0DC977B6C4C}" type="pres">
      <dgm:prSet presAssocID="{2085A538-4B4C-4731-ABE4-F2DC6CA0F301}" presName="node" presStyleLbl="node1" presStyleIdx="0" presStyleCnt="4">
        <dgm:presLayoutVars>
          <dgm:bulletEnabled val="1"/>
        </dgm:presLayoutVars>
      </dgm:prSet>
      <dgm:spPr/>
    </dgm:pt>
    <dgm:pt modelId="{5B9227A5-B028-44BC-8C8A-CFD74CC3F9F6}" type="pres">
      <dgm:prSet presAssocID="{2085A538-4B4C-4731-ABE4-F2DC6CA0F301}" presName="spNode" presStyleCnt="0"/>
      <dgm:spPr/>
    </dgm:pt>
    <dgm:pt modelId="{70355608-4AF2-4A78-B201-E52A22BEE4B5}" type="pres">
      <dgm:prSet presAssocID="{4CE01278-1138-4151-8FC5-22F68FF0AF19}" presName="sibTrans" presStyleLbl="sibTrans1D1" presStyleIdx="0" presStyleCnt="4"/>
      <dgm:spPr/>
    </dgm:pt>
    <dgm:pt modelId="{E673FDF1-7965-4921-9CB1-8B4CB0987582}" type="pres">
      <dgm:prSet presAssocID="{1C94EA41-C369-4082-9DFB-B25AF8850436}" presName="node" presStyleLbl="node1" presStyleIdx="1" presStyleCnt="4">
        <dgm:presLayoutVars>
          <dgm:bulletEnabled val="1"/>
        </dgm:presLayoutVars>
      </dgm:prSet>
      <dgm:spPr/>
    </dgm:pt>
    <dgm:pt modelId="{CBDB3506-4559-4C53-B000-35BD4F603454}" type="pres">
      <dgm:prSet presAssocID="{1C94EA41-C369-4082-9DFB-B25AF8850436}" presName="spNode" presStyleCnt="0"/>
      <dgm:spPr/>
    </dgm:pt>
    <dgm:pt modelId="{9DBA9BE3-2FFC-43BA-BB99-1F5952BE301F}" type="pres">
      <dgm:prSet presAssocID="{09A67FA8-C712-4B85-BF58-CFBD4949ECB1}" presName="sibTrans" presStyleLbl="sibTrans1D1" presStyleIdx="1" presStyleCnt="4"/>
      <dgm:spPr/>
    </dgm:pt>
    <dgm:pt modelId="{587922AB-1D6A-441E-BB64-14D7F78C9801}" type="pres">
      <dgm:prSet presAssocID="{162DAC3C-4B2A-4347-93D4-5D8AA5020495}" presName="node" presStyleLbl="node1" presStyleIdx="2" presStyleCnt="4">
        <dgm:presLayoutVars>
          <dgm:bulletEnabled val="1"/>
        </dgm:presLayoutVars>
      </dgm:prSet>
      <dgm:spPr/>
    </dgm:pt>
    <dgm:pt modelId="{DE9A8C87-4BD7-48CF-AD5C-A944FB710F15}" type="pres">
      <dgm:prSet presAssocID="{162DAC3C-4B2A-4347-93D4-5D8AA5020495}" presName="spNode" presStyleCnt="0"/>
      <dgm:spPr/>
    </dgm:pt>
    <dgm:pt modelId="{31C57D44-4292-4BB1-8AC8-27998DDC99CE}" type="pres">
      <dgm:prSet presAssocID="{17BEE4F5-C2A0-4F67-A8E9-E18D8ACE3316}" presName="sibTrans" presStyleLbl="sibTrans1D1" presStyleIdx="2" presStyleCnt="4"/>
      <dgm:spPr/>
    </dgm:pt>
    <dgm:pt modelId="{BDBCA5C2-9B3D-4CD6-A865-A8C71547801F}" type="pres">
      <dgm:prSet presAssocID="{4698BD2F-B941-41F5-94D2-BC1C65A9E767}" presName="node" presStyleLbl="node1" presStyleIdx="3" presStyleCnt="4">
        <dgm:presLayoutVars>
          <dgm:bulletEnabled val="1"/>
        </dgm:presLayoutVars>
      </dgm:prSet>
      <dgm:spPr/>
    </dgm:pt>
    <dgm:pt modelId="{B7FDA7CA-9B2D-4372-9D04-2281D3B546AC}" type="pres">
      <dgm:prSet presAssocID="{4698BD2F-B941-41F5-94D2-BC1C65A9E767}" presName="spNode" presStyleCnt="0"/>
      <dgm:spPr/>
    </dgm:pt>
    <dgm:pt modelId="{57B4A771-F68D-44FE-B1EB-5C1B08E6D6A1}" type="pres">
      <dgm:prSet presAssocID="{D3E90F4F-1E52-455D-83CF-03D8F94044E8}" presName="sibTrans" presStyleLbl="sibTrans1D1" presStyleIdx="3" presStyleCnt="4"/>
      <dgm:spPr/>
    </dgm:pt>
  </dgm:ptLst>
  <dgm:cxnLst>
    <dgm:cxn modelId="{AB46F135-F42B-443C-A9CA-8D416D93D4B3}" srcId="{D57157AA-6A96-44E3-96B0-57E899940A25}" destId="{2085A538-4B4C-4731-ABE4-F2DC6CA0F301}" srcOrd="0" destOrd="0" parTransId="{E25D18B4-7F44-41C4-8414-B3F36829BD7F}" sibTransId="{4CE01278-1138-4151-8FC5-22F68FF0AF19}"/>
    <dgm:cxn modelId="{C7678A5F-AFEF-453A-9B66-9308D207158A}" type="presOf" srcId="{17BEE4F5-C2A0-4F67-A8E9-E18D8ACE3316}" destId="{31C57D44-4292-4BB1-8AC8-27998DDC99CE}" srcOrd="0" destOrd="0" presId="urn:microsoft.com/office/officeart/2005/8/layout/cycle6"/>
    <dgm:cxn modelId="{041C1A62-76C4-4901-A242-296B6A0A1FE9}" type="presOf" srcId="{1C94EA41-C369-4082-9DFB-B25AF8850436}" destId="{E673FDF1-7965-4921-9CB1-8B4CB0987582}" srcOrd="0" destOrd="0" presId="urn:microsoft.com/office/officeart/2005/8/layout/cycle6"/>
    <dgm:cxn modelId="{F3C2C174-11B0-4362-9B57-5704500AC81E}" srcId="{D57157AA-6A96-44E3-96B0-57E899940A25}" destId="{4698BD2F-B941-41F5-94D2-BC1C65A9E767}" srcOrd="3" destOrd="0" parTransId="{EDF66767-E2EE-4584-B53C-19E26438F101}" sibTransId="{D3E90F4F-1E52-455D-83CF-03D8F94044E8}"/>
    <dgm:cxn modelId="{C1A68090-D2BD-4E4C-ACBB-C6B7D1810042}" type="presOf" srcId="{4698BD2F-B941-41F5-94D2-BC1C65A9E767}" destId="{BDBCA5C2-9B3D-4CD6-A865-A8C71547801F}" srcOrd="0" destOrd="0" presId="urn:microsoft.com/office/officeart/2005/8/layout/cycle6"/>
    <dgm:cxn modelId="{13A84994-164C-4A85-9D47-D62314B05476}" type="presOf" srcId="{D57157AA-6A96-44E3-96B0-57E899940A25}" destId="{1E8E9D65-A156-4636-8E18-246E13A8A934}" srcOrd="0" destOrd="0" presId="urn:microsoft.com/office/officeart/2005/8/layout/cycle6"/>
    <dgm:cxn modelId="{87EFFAB3-1538-4242-997A-27156E7BD5F0}" srcId="{D57157AA-6A96-44E3-96B0-57E899940A25}" destId="{162DAC3C-4B2A-4347-93D4-5D8AA5020495}" srcOrd="2" destOrd="0" parTransId="{8CD89DDA-BD23-4598-8987-E3E6F29B6088}" sibTransId="{17BEE4F5-C2A0-4F67-A8E9-E18D8ACE3316}"/>
    <dgm:cxn modelId="{6CC0C3C8-F96B-43C4-90C6-4CE76FE974A3}" srcId="{D57157AA-6A96-44E3-96B0-57E899940A25}" destId="{1C94EA41-C369-4082-9DFB-B25AF8850436}" srcOrd="1" destOrd="0" parTransId="{ECAE8EC6-3E45-444F-884B-047AE8ACE631}" sibTransId="{09A67FA8-C712-4B85-BF58-CFBD4949ECB1}"/>
    <dgm:cxn modelId="{05BFD4D4-D137-4C00-A7C5-E8FA03EA197F}" type="presOf" srcId="{2085A538-4B4C-4731-ABE4-F2DC6CA0F301}" destId="{27B92C92-33BE-4DCB-BD3D-C0DC977B6C4C}" srcOrd="0" destOrd="0" presId="urn:microsoft.com/office/officeart/2005/8/layout/cycle6"/>
    <dgm:cxn modelId="{367210D5-D98F-4547-8A65-C41792053AFA}" type="presOf" srcId="{4CE01278-1138-4151-8FC5-22F68FF0AF19}" destId="{70355608-4AF2-4A78-B201-E52A22BEE4B5}" srcOrd="0" destOrd="0" presId="urn:microsoft.com/office/officeart/2005/8/layout/cycle6"/>
    <dgm:cxn modelId="{7BF135DE-F558-4917-BAD4-1B73AD92CBE9}" type="presOf" srcId="{09A67FA8-C712-4B85-BF58-CFBD4949ECB1}" destId="{9DBA9BE3-2FFC-43BA-BB99-1F5952BE301F}" srcOrd="0" destOrd="0" presId="urn:microsoft.com/office/officeart/2005/8/layout/cycle6"/>
    <dgm:cxn modelId="{E849E3E1-D89C-4DBC-B74B-D029D3C0283E}" type="presOf" srcId="{162DAC3C-4B2A-4347-93D4-5D8AA5020495}" destId="{587922AB-1D6A-441E-BB64-14D7F78C9801}" srcOrd="0" destOrd="0" presId="urn:microsoft.com/office/officeart/2005/8/layout/cycle6"/>
    <dgm:cxn modelId="{FF973CE5-9F8F-4A4B-8CF1-85B0A3A3DE14}" type="presOf" srcId="{D3E90F4F-1E52-455D-83CF-03D8F94044E8}" destId="{57B4A771-F68D-44FE-B1EB-5C1B08E6D6A1}" srcOrd="0" destOrd="0" presId="urn:microsoft.com/office/officeart/2005/8/layout/cycle6"/>
    <dgm:cxn modelId="{E51F8898-4203-414B-A3AD-4DD22BEE9802}" type="presParOf" srcId="{1E8E9D65-A156-4636-8E18-246E13A8A934}" destId="{27B92C92-33BE-4DCB-BD3D-C0DC977B6C4C}" srcOrd="0" destOrd="0" presId="urn:microsoft.com/office/officeart/2005/8/layout/cycle6"/>
    <dgm:cxn modelId="{DC06E538-3421-4B7F-A0A4-F3BB14199B95}" type="presParOf" srcId="{1E8E9D65-A156-4636-8E18-246E13A8A934}" destId="{5B9227A5-B028-44BC-8C8A-CFD74CC3F9F6}" srcOrd="1" destOrd="0" presId="urn:microsoft.com/office/officeart/2005/8/layout/cycle6"/>
    <dgm:cxn modelId="{FFA41FB9-7A32-495A-81EB-F7C64FB82557}" type="presParOf" srcId="{1E8E9D65-A156-4636-8E18-246E13A8A934}" destId="{70355608-4AF2-4A78-B201-E52A22BEE4B5}" srcOrd="2" destOrd="0" presId="urn:microsoft.com/office/officeart/2005/8/layout/cycle6"/>
    <dgm:cxn modelId="{38316EE7-E777-4C37-8C82-209B8FF12C0C}" type="presParOf" srcId="{1E8E9D65-A156-4636-8E18-246E13A8A934}" destId="{E673FDF1-7965-4921-9CB1-8B4CB0987582}" srcOrd="3" destOrd="0" presId="urn:microsoft.com/office/officeart/2005/8/layout/cycle6"/>
    <dgm:cxn modelId="{81C07C9C-520B-4F4B-B09E-2039981722E9}" type="presParOf" srcId="{1E8E9D65-A156-4636-8E18-246E13A8A934}" destId="{CBDB3506-4559-4C53-B000-35BD4F603454}" srcOrd="4" destOrd="0" presId="urn:microsoft.com/office/officeart/2005/8/layout/cycle6"/>
    <dgm:cxn modelId="{3B8675AF-E303-4CA6-AB65-7FF329DC9EAC}" type="presParOf" srcId="{1E8E9D65-A156-4636-8E18-246E13A8A934}" destId="{9DBA9BE3-2FFC-43BA-BB99-1F5952BE301F}" srcOrd="5" destOrd="0" presId="urn:microsoft.com/office/officeart/2005/8/layout/cycle6"/>
    <dgm:cxn modelId="{C5DB4F85-50C4-45D2-B474-7186107761F7}" type="presParOf" srcId="{1E8E9D65-A156-4636-8E18-246E13A8A934}" destId="{587922AB-1D6A-441E-BB64-14D7F78C9801}" srcOrd="6" destOrd="0" presId="urn:microsoft.com/office/officeart/2005/8/layout/cycle6"/>
    <dgm:cxn modelId="{F1213362-329D-4EF9-9C57-D5F3151C5CFF}" type="presParOf" srcId="{1E8E9D65-A156-4636-8E18-246E13A8A934}" destId="{DE9A8C87-4BD7-48CF-AD5C-A944FB710F15}" srcOrd="7" destOrd="0" presId="urn:microsoft.com/office/officeart/2005/8/layout/cycle6"/>
    <dgm:cxn modelId="{FC75F110-0619-49E3-AF81-A6D729EF29E5}" type="presParOf" srcId="{1E8E9D65-A156-4636-8E18-246E13A8A934}" destId="{31C57D44-4292-4BB1-8AC8-27998DDC99CE}" srcOrd="8" destOrd="0" presId="urn:microsoft.com/office/officeart/2005/8/layout/cycle6"/>
    <dgm:cxn modelId="{9E9F1662-E106-48FE-93B9-49AEFD94F8EF}" type="presParOf" srcId="{1E8E9D65-A156-4636-8E18-246E13A8A934}" destId="{BDBCA5C2-9B3D-4CD6-A865-A8C71547801F}" srcOrd="9" destOrd="0" presId="urn:microsoft.com/office/officeart/2005/8/layout/cycle6"/>
    <dgm:cxn modelId="{300FA43C-1B9B-48E3-A466-157AB7F63C51}" type="presParOf" srcId="{1E8E9D65-A156-4636-8E18-246E13A8A934}" destId="{B7FDA7CA-9B2D-4372-9D04-2281D3B546AC}" srcOrd="10" destOrd="0" presId="urn:microsoft.com/office/officeart/2005/8/layout/cycle6"/>
    <dgm:cxn modelId="{FB0ED032-1E3E-49A7-9904-FB6FBF0CC555}" type="presParOf" srcId="{1E8E9D65-A156-4636-8E18-246E13A8A934}" destId="{57B4A771-F68D-44FE-B1EB-5C1B08E6D6A1}"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92C92-33BE-4DCB-BD3D-C0DC977B6C4C}">
      <dsp:nvSpPr>
        <dsp:cNvPr id="0" name=""/>
        <dsp:cNvSpPr/>
      </dsp:nvSpPr>
      <dsp:spPr>
        <a:xfrm>
          <a:off x="2103176" y="572"/>
          <a:ext cx="1809436" cy="11761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Light" panose="020F0302020204030204"/>
            </a:rPr>
            <a:t>Dual Enrollment</a:t>
          </a:r>
          <a:endParaRPr lang="en-US" sz="2100" kern="1200" dirty="0"/>
        </a:p>
      </dsp:txBody>
      <dsp:txXfrm>
        <a:off x="2160590" y="57986"/>
        <a:ext cx="1694608" cy="1061305"/>
      </dsp:txXfrm>
    </dsp:sp>
    <dsp:sp modelId="{70355608-4AF2-4A78-B201-E52A22BEE4B5}">
      <dsp:nvSpPr>
        <dsp:cNvPr id="0" name=""/>
        <dsp:cNvSpPr/>
      </dsp:nvSpPr>
      <dsp:spPr>
        <a:xfrm>
          <a:off x="1061881" y="588639"/>
          <a:ext cx="3892025" cy="3892025"/>
        </a:xfrm>
        <a:custGeom>
          <a:avLst/>
          <a:gdLst/>
          <a:ahLst/>
          <a:cxnLst/>
          <a:rect l="0" t="0" r="0" b="0"/>
          <a:pathLst>
            <a:path>
              <a:moveTo>
                <a:pt x="2863810" y="230024"/>
              </a:moveTo>
              <a:arcTo wR="1946012" hR="1946012" stAng="17888407" swAng="2630091"/>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673FDF1-7965-4921-9CB1-8B4CB0987582}">
      <dsp:nvSpPr>
        <dsp:cNvPr id="0" name=""/>
        <dsp:cNvSpPr/>
      </dsp:nvSpPr>
      <dsp:spPr>
        <a:xfrm>
          <a:off x="4049189" y="1946585"/>
          <a:ext cx="1809436" cy="11761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Light" panose="020F0302020204030204"/>
            </a:rPr>
            <a:t>Part Time Promise Program</a:t>
          </a:r>
          <a:endParaRPr lang="en-US" sz="2100" kern="1200" dirty="0"/>
        </a:p>
      </dsp:txBody>
      <dsp:txXfrm>
        <a:off x="4106603" y="2003999"/>
        <a:ext cx="1694608" cy="1061305"/>
      </dsp:txXfrm>
    </dsp:sp>
    <dsp:sp modelId="{9DBA9BE3-2FFC-43BA-BB99-1F5952BE301F}">
      <dsp:nvSpPr>
        <dsp:cNvPr id="0" name=""/>
        <dsp:cNvSpPr/>
      </dsp:nvSpPr>
      <dsp:spPr>
        <a:xfrm>
          <a:off x="1061881" y="588639"/>
          <a:ext cx="3892025" cy="3892025"/>
        </a:xfrm>
        <a:custGeom>
          <a:avLst/>
          <a:gdLst/>
          <a:ahLst/>
          <a:cxnLst/>
          <a:rect l="0" t="0" r="0" b="0"/>
          <a:pathLst>
            <a:path>
              <a:moveTo>
                <a:pt x="3796518" y="2548172"/>
              </a:moveTo>
              <a:arcTo wR="1946012" hR="1946012" stAng="1081502" swAng="2630091"/>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87922AB-1D6A-441E-BB64-14D7F78C9801}">
      <dsp:nvSpPr>
        <dsp:cNvPr id="0" name=""/>
        <dsp:cNvSpPr/>
      </dsp:nvSpPr>
      <dsp:spPr>
        <a:xfrm>
          <a:off x="2103176" y="3892598"/>
          <a:ext cx="1809436" cy="117613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Light" panose="020F0302020204030204"/>
            </a:rPr>
            <a:t>Full Time Promise Program</a:t>
          </a:r>
          <a:endParaRPr lang="en-US" sz="2100" kern="1200" dirty="0"/>
        </a:p>
      </dsp:txBody>
      <dsp:txXfrm>
        <a:off x="2160590" y="3950012"/>
        <a:ext cx="1694608" cy="1061305"/>
      </dsp:txXfrm>
    </dsp:sp>
    <dsp:sp modelId="{31C57D44-4292-4BB1-8AC8-27998DDC99CE}">
      <dsp:nvSpPr>
        <dsp:cNvPr id="0" name=""/>
        <dsp:cNvSpPr/>
      </dsp:nvSpPr>
      <dsp:spPr>
        <a:xfrm>
          <a:off x="1061881" y="588639"/>
          <a:ext cx="3892025" cy="3892025"/>
        </a:xfrm>
        <a:custGeom>
          <a:avLst/>
          <a:gdLst/>
          <a:ahLst/>
          <a:cxnLst/>
          <a:rect l="0" t="0" r="0" b="0"/>
          <a:pathLst>
            <a:path>
              <a:moveTo>
                <a:pt x="1028215" y="3662001"/>
              </a:moveTo>
              <a:arcTo wR="1946012" hR="1946012" stAng="7088407" swAng="2630091"/>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BCA5C2-9B3D-4CD6-A865-A8C71547801F}">
      <dsp:nvSpPr>
        <dsp:cNvPr id="0" name=""/>
        <dsp:cNvSpPr/>
      </dsp:nvSpPr>
      <dsp:spPr>
        <a:xfrm>
          <a:off x="157163" y="1946585"/>
          <a:ext cx="1809436" cy="117613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Light" panose="020F0302020204030204"/>
            </a:rPr>
            <a:t>Supporting Outreach Office</a:t>
          </a:r>
          <a:endParaRPr lang="en-US" sz="2100" kern="1200" dirty="0"/>
        </a:p>
      </dsp:txBody>
      <dsp:txXfrm>
        <a:off x="214577" y="2003999"/>
        <a:ext cx="1694608" cy="1061305"/>
      </dsp:txXfrm>
    </dsp:sp>
    <dsp:sp modelId="{57B4A771-F68D-44FE-B1EB-5C1B08E6D6A1}">
      <dsp:nvSpPr>
        <dsp:cNvPr id="0" name=""/>
        <dsp:cNvSpPr/>
      </dsp:nvSpPr>
      <dsp:spPr>
        <a:xfrm>
          <a:off x="1061881" y="588639"/>
          <a:ext cx="3892025" cy="3892025"/>
        </a:xfrm>
        <a:custGeom>
          <a:avLst/>
          <a:gdLst/>
          <a:ahLst/>
          <a:cxnLst/>
          <a:rect l="0" t="0" r="0" b="0"/>
          <a:pathLst>
            <a:path>
              <a:moveTo>
                <a:pt x="95507" y="1343853"/>
              </a:moveTo>
              <a:arcTo wR="1946012" hR="1946012" stAng="11881502" swAng="2630091"/>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912C5E-5ECA-4B7C-8FF5-B46AC71EF330}" type="datetimeFigureOut">
              <a:rPr lang="en-US" smtClean="0"/>
              <a:t>11/15/2022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50ECB3-A3F7-4337-9F98-DFD14FAD1FE3}" type="slidenum">
              <a:rPr lang="en-US" smtClean="0"/>
              <a:t>‹#›</a:t>
            </a:fld>
            <a:endParaRPr lang="en-US"/>
          </a:p>
        </p:txBody>
      </p:sp>
    </p:spTree>
    <p:extLst>
      <p:ext uri="{BB962C8B-B14F-4D97-AF65-F5344CB8AC3E}">
        <p14:creationId xmlns:p14="http://schemas.microsoft.com/office/powerpoint/2010/main" val="46577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EC6874-87D3-4708-86B1-114C1FEE74C4}" type="datetimeFigureOut">
              <a:rPr lang="en-US" smtClean="0"/>
              <a:t>11/15/2022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0EF27-1900-472B-B1D5-4FBEA200263F}" type="slidenum">
              <a:rPr lang="en-US" smtClean="0"/>
              <a:t>‹#›</a:t>
            </a:fld>
            <a:endParaRPr lang="en-US"/>
          </a:p>
        </p:txBody>
      </p:sp>
    </p:spTree>
    <p:extLst>
      <p:ext uri="{BB962C8B-B14F-4D97-AF65-F5344CB8AC3E}">
        <p14:creationId xmlns:p14="http://schemas.microsoft.com/office/powerpoint/2010/main" val="38792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2</a:t>
            </a:fld>
            <a:endParaRPr lang="en-US"/>
          </a:p>
        </p:txBody>
      </p:sp>
    </p:spTree>
    <p:extLst>
      <p:ext uri="{BB962C8B-B14F-4D97-AF65-F5344CB8AC3E}">
        <p14:creationId xmlns:p14="http://schemas.microsoft.com/office/powerpoint/2010/main" val="97443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3</a:t>
            </a:fld>
            <a:endParaRPr lang="en-US"/>
          </a:p>
        </p:txBody>
      </p:sp>
    </p:spTree>
    <p:extLst>
      <p:ext uri="{BB962C8B-B14F-4D97-AF65-F5344CB8AC3E}">
        <p14:creationId xmlns:p14="http://schemas.microsoft.com/office/powerpoint/2010/main" val="4218211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4</a:t>
            </a:fld>
            <a:endParaRPr lang="en-US"/>
          </a:p>
        </p:txBody>
      </p:sp>
    </p:spTree>
    <p:extLst>
      <p:ext uri="{BB962C8B-B14F-4D97-AF65-F5344CB8AC3E}">
        <p14:creationId xmlns:p14="http://schemas.microsoft.com/office/powerpoint/2010/main" val="374219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Ariela</a:t>
            </a:r>
          </a:p>
        </p:txBody>
      </p:sp>
      <p:sp>
        <p:nvSpPr>
          <p:cNvPr id="4" name="Slide Number Placeholder 3"/>
          <p:cNvSpPr>
            <a:spLocks noGrp="1"/>
          </p:cNvSpPr>
          <p:nvPr>
            <p:ph type="sldNum" sz="quarter" idx="5"/>
          </p:nvPr>
        </p:nvSpPr>
        <p:spPr/>
        <p:txBody>
          <a:bodyPr/>
          <a:lstStyle/>
          <a:p>
            <a:fld id="{1B90EF27-1900-472B-B1D5-4FBEA200263F}" type="slidenum">
              <a:rPr lang="en-US" smtClean="0"/>
              <a:t>5</a:t>
            </a:fld>
            <a:endParaRPr lang="en-US"/>
          </a:p>
        </p:txBody>
      </p:sp>
    </p:spTree>
    <p:extLst>
      <p:ext uri="{BB962C8B-B14F-4D97-AF65-F5344CB8AC3E}">
        <p14:creationId xmlns:p14="http://schemas.microsoft.com/office/powerpoint/2010/main" val="375184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a:rPr>
              <a:t>Ariela</a:t>
            </a:r>
            <a:endParaRPr lang="en-US"/>
          </a:p>
          <a:p>
            <a:pPr>
              <a:lnSpc>
                <a:spcPct val="90000"/>
              </a:lnSpc>
              <a:spcBef>
                <a:spcPts val="1000"/>
              </a:spcBef>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6</a:t>
            </a:fld>
            <a:endParaRPr lang="en-US"/>
          </a:p>
        </p:txBody>
      </p:sp>
    </p:spTree>
    <p:extLst>
      <p:ext uri="{BB962C8B-B14F-4D97-AF65-F5344CB8AC3E}">
        <p14:creationId xmlns:p14="http://schemas.microsoft.com/office/powerpoint/2010/main" val="3847341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7</a:t>
            </a:fld>
            <a:endParaRPr lang="en-US"/>
          </a:p>
        </p:txBody>
      </p:sp>
    </p:spTree>
    <p:extLst>
      <p:ext uri="{BB962C8B-B14F-4D97-AF65-F5344CB8AC3E}">
        <p14:creationId xmlns:p14="http://schemas.microsoft.com/office/powerpoint/2010/main" val="2541084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Ariela and Mayra</a:t>
            </a:r>
            <a:endParaRPr lang="en-US">
              <a:cs typeface="Calibri"/>
            </a:endParaRPr>
          </a:p>
        </p:txBody>
      </p:sp>
      <p:sp>
        <p:nvSpPr>
          <p:cNvPr id="4" name="Slide Number Placeholder 3"/>
          <p:cNvSpPr>
            <a:spLocks noGrp="1"/>
          </p:cNvSpPr>
          <p:nvPr>
            <p:ph type="sldNum" sz="quarter" idx="5"/>
          </p:nvPr>
        </p:nvSpPr>
        <p:spPr/>
        <p:txBody>
          <a:bodyPr/>
          <a:lstStyle/>
          <a:p>
            <a:fld id="{1B90EF27-1900-472B-B1D5-4FBEA200263F}" type="slidenum">
              <a:rPr lang="en-US" smtClean="0"/>
              <a:t>8</a:t>
            </a:fld>
            <a:endParaRPr lang="en-US"/>
          </a:p>
        </p:txBody>
      </p:sp>
    </p:spTree>
    <p:extLst>
      <p:ext uri="{BB962C8B-B14F-4D97-AF65-F5344CB8AC3E}">
        <p14:creationId xmlns:p14="http://schemas.microsoft.com/office/powerpoint/2010/main" val="3847341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Mayra</a:t>
            </a:r>
          </a:p>
        </p:txBody>
      </p:sp>
      <p:sp>
        <p:nvSpPr>
          <p:cNvPr id="4" name="Slide Number Placeholder 3"/>
          <p:cNvSpPr>
            <a:spLocks noGrp="1"/>
          </p:cNvSpPr>
          <p:nvPr>
            <p:ph type="sldNum" sz="quarter" idx="5"/>
          </p:nvPr>
        </p:nvSpPr>
        <p:spPr/>
        <p:txBody>
          <a:bodyPr/>
          <a:lstStyle/>
          <a:p>
            <a:fld id="{1B90EF27-1900-472B-B1D5-4FBEA200263F}" type="slidenum">
              <a:rPr lang="en-US" smtClean="0"/>
              <a:t>9</a:t>
            </a:fld>
            <a:endParaRPr lang="en-US"/>
          </a:p>
        </p:txBody>
      </p:sp>
    </p:spTree>
    <p:extLst>
      <p:ext uri="{BB962C8B-B14F-4D97-AF65-F5344CB8AC3E}">
        <p14:creationId xmlns:p14="http://schemas.microsoft.com/office/powerpoint/2010/main" val="79020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77722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20977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1177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62939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341C4-3268-4241-9C56-054F2F7015E6}"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92518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341C4-3268-4241-9C56-054F2F7015E6}"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379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341C4-3268-4241-9C56-054F2F7015E6}"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21338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341C4-3268-4241-9C56-054F2F7015E6}"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6711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341C4-3268-4241-9C56-054F2F7015E6}"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31833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16026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52832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341C4-3268-4241-9C56-054F2F7015E6}" type="datetimeFigureOut">
              <a:rPr lang="en-US" smtClean="0"/>
              <a:t>11/15/2022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FE41E-F334-4083-80DF-E3288B8CA3FD}" type="slidenum">
              <a:rPr lang="en-US" smtClean="0"/>
              <a:t>‹#›</a:t>
            </a:fld>
            <a:endParaRPr lang="en-US"/>
          </a:p>
        </p:txBody>
      </p:sp>
    </p:spTree>
    <p:extLst>
      <p:ext uri="{BB962C8B-B14F-4D97-AF65-F5344CB8AC3E}">
        <p14:creationId xmlns:p14="http://schemas.microsoft.com/office/powerpoint/2010/main" val="395732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news.uct.ac.za/article/-2015-11-04-uct-working-towards-starting-exams-next-weekreleased-4-november-201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352" y="4602347"/>
            <a:ext cx="11252199" cy="953613"/>
          </a:xfrm>
          <a:prstGeom prst="rect">
            <a:avLst/>
          </a:prstGeom>
          <a:noFill/>
        </p:spPr>
        <p:txBody>
          <a:bodyPr wrap="square" lIns="91440" tIns="45720" rIns="91440" bIns="45720" rtlCol="0" anchor="t">
            <a:spAutoFit/>
          </a:bodyPr>
          <a:lstStyle/>
          <a:p>
            <a:r>
              <a:rPr lang="en-US" sz="5500" b="1" dirty="0">
                <a:latin typeface="Garamond"/>
              </a:rPr>
              <a:t>Position: Assistant Director for PSP</a:t>
            </a:r>
            <a:endParaRPr lang="en-US" sz="5500" b="1" dirty="0">
              <a:latin typeface="Garamond" panose="02020404030301010803" pitchFamily="18" charset="0"/>
            </a:endParaRPr>
          </a:p>
        </p:txBody>
      </p:sp>
      <p:sp>
        <p:nvSpPr>
          <p:cNvPr id="5" name="Rectangle 4">
            <a:extLst>
              <a:ext uri="{FF2B5EF4-FFF2-40B4-BE49-F238E27FC236}">
                <a16:creationId xmlns:a16="http://schemas.microsoft.com/office/drawing/2014/main" id="{7CFA1314-8F33-4955-BE2C-917B786340CE}"/>
              </a:ext>
            </a:extLst>
          </p:cNvPr>
          <p:cNvSpPr/>
          <p:nvPr/>
        </p:nvSpPr>
        <p:spPr>
          <a:xfrm rot="5400000">
            <a:off x="-3086129" y="3081031"/>
            <a:ext cx="6863099"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id="{E427F1B6-B5E8-443C-B43C-D19FEB5E0FCE}"/>
              </a:ext>
            </a:extLst>
          </p:cNvPr>
          <p:cNvSpPr/>
          <p:nvPr/>
        </p:nvSpPr>
        <p:spPr>
          <a:xfrm rot="5400000">
            <a:off x="-2254053" y="3908923"/>
            <a:ext cx="5786981" cy="102734"/>
          </a:xfrm>
          <a:prstGeom prst="rect">
            <a:avLst/>
          </a:prstGeom>
          <a:solidFill>
            <a:srgbClr val="FFCC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
          </a:p>
        </p:txBody>
      </p:sp>
      <p:sp>
        <p:nvSpPr>
          <p:cNvPr id="6" name="Rectangle 9">
            <a:extLst>
              <a:ext uri="{FF2B5EF4-FFF2-40B4-BE49-F238E27FC236}">
                <a16:creationId xmlns:a16="http://schemas.microsoft.com/office/drawing/2014/main" id="{48C3CA36-8AC6-47B4-9365-B3EC4FBFB9A1}"/>
              </a:ext>
            </a:extLst>
          </p:cNvPr>
          <p:cNvSpPr/>
          <p:nvPr/>
        </p:nvSpPr>
        <p:spPr>
          <a:xfrm rot="16200000" flipH="1">
            <a:off x="-548626" y="539379"/>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6">
            <a:extLst>
              <a:ext uri="{FF2B5EF4-FFF2-40B4-BE49-F238E27FC236}">
                <a16:creationId xmlns:a16="http://schemas.microsoft.com/office/drawing/2014/main" id="{4839DBB2-6311-461A-8BB6-3B89C2E07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6989" y="340584"/>
            <a:ext cx="4428504" cy="1988962"/>
          </a:xfrm>
          <a:prstGeom prst="rect">
            <a:avLst/>
          </a:prstGeom>
        </p:spPr>
      </p:pic>
      <p:sp>
        <p:nvSpPr>
          <p:cNvPr id="8" name="TextBox 7">
            <a:extLst>
              <a:ext uri="{FF2B5EF4-FFF2-40B4-BE49-F238E27FC236}">
                <a16:creationId xmlns:a16="http://schemas.microsoft.com/office/drawing/2014/main" id="{CED26B12-0F61-4F71-BA2F-2AC9680C93C9}"/>
              </a:ext>
            </a:extLst>
          </p:cNvPr>
          <p:cNvSpPr txBox="1"/>
          <p:nvPr/>
        </p:nvSpPr>
        <p:spPr>
          <a:xfrm>
            <a:off x="796352" y="5574641"/>
            <a:ext cx="11252199" cy="630942"/>
          </a:xfrm>
          <a:prstGeom prst="rect">
            <a:avLst/>
          </a:prstGeom>
          <a:noFill/>
        </p:spPr>
        <p:txBody>
          <a:bodyPr wrap="square" lIns="91440" tIns="45720" rIns="91440" bIns="45720" rtlCol="0" anchor="t">
            <a:spAutoFit/>
          </a:bodyPr>
          <a:lstStyle/>
          <a:p>
            <a:r>
              <a:rPr lang="en-US" sz="3500" b="1" dirty="0">
                <a:solidFill>
                  <a:schemeClr val="accent6">
                    <a:lumMod val="50000"/>
                  </a:schemeClr>
                </a:solidFill>
                <a:latin typeface="Franklin Gothic Book"/>
              </a:rPr>
              <a:t>Requested by: Mayra Arellano</a:t>
            </a:r>
            <a:endParaRPr lang="en-US" sz="3500" b="1" dirty="0">
              <a:solidFill>
                <a:schemeClr val="accent6">
                  <a:lumMod val="50000"/>
                </a:schemeClr>
              </a:solidFill>
              <a:latin typeface="Franklin Gothic Book" panose="020B0503020102020204" pitchFamily="34" charset="0"/>
            </a:endParaRPr>
          </a:p>
        </p:txBody>
      </p:sp>
      <p:sp>
        <p:nvSpPr>
          <p:cNvPr id="10" name="TextBox 9">
            <a:extLst>
              <a:ext uri="{FF2B5EF4-FFF2-40B4-BE49-F238E27FC236}">
                <a16:creationId xmlns:a16="http://schemas.microsoft.com/office/drawing/2014/main" id="{AB432A39-691F-4E1E-872A-4E05A021166B}"/>
              </a:ext>
            </a:extLst>
          </p:cNvPr>
          <p:cNvSpPr txBox="1"/>
          <p:nvPr/>
        </p:nvSpPr>
        <p:spPr>
          <a:xfrm>
            <a:off x="690805" y="2850743"/>
            <a:ext cx="11252199" cy="1200329"/>
          </a:xfrm>
          <a:prstGeom prst="rect">
            <a:avLst/>
          </a:prstGeom>
          <a:noFill/>
        </p:spPr>
        <p:txBody>
          <a:bodyPr wrap="square" lIns="91440" tIns="45720" rIns="91440" bIns="45720" rtlCol="0" anchor="t">
            <a:spAutoFit/>
          </a:bodyPr>
          <a:lstStyle/>
          <a:p>
            <a:pPr algn="ctr"/>
            <a:r>
              <a:rPr lang="en-US" sz="2400" b="1" spc="600">
                <a:solidFill>
                  <a:schemeClr val="tx1">
                    <a:lumMod val="65000"/>
                    <a:lumOff val="35000"/>
                  </a:schemeClr>
                </a:solidFill>
                <a:latin typeface="Franklin Gothic Book"/>
              </a:rPr>
              <a:t>Program Review</a:t>
            </a:r>
          </a:p>
          <a:p>
            <a:pPr algn="ctr"/>
            <a:r>
              <a:rPr lang="en-US" sz="2400" b="1" spc="600">
                <a:solidFill>
                  <a:schemeClr val="tx1">
                    <a:lumMod val="65000"/>
                    <a:lumOff val="35000"/>
                  </a:schemeClr>
                </a:solidFill>
                <a:latin typeface="Franklin Gothic Book"/>
              </a:rPr>
              <a:t>New Position Request Presentation </a:t>
            </a:r>
            <a:endParaRPr lang="en-US" sz="2400" b="1" spc="600">
              <a:solidFill>
                <a:schemeClr val="tx1">
                  <a:lumMod val="65000"/>
                  <a:lumOff val="35000"/>
                </a:schemeClr>
              </a:solidFill>
              <a:latin typeface="Franklin Gothic Book" panose="020B0503020102020204" pitchFamily="34" charset="0"/>
            </a:endParaRPr>
          </a:p>
          <a:p>
            <a:pPr algn="ctr"/>
            <a:endParaRPr lang="en-US" sz="2400" b="1" spc="60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198883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015" y="2035322"/>
            <a:ext cx="11040177" cy="4822677"/>
          </a:xfrm>
        </p:spPr>
        <p:txBody>
          <a:bodyPr vert="horz" lIns="91440" tIns="45720" rIns="91440" bIns="45720" rtlCol="0" anchor="t">
            <a:normAutofit/>
          </a:bodyPr>
          <a:lstStyle/>
          <a:p>
            <a:endParaRPr lang="en-US">
              <a:latin typeface="Times New Roman"/>
              <a:cs typeface="Times New Roman"/>
            </a:endParaRPr>
          </a:p>
          <a:p>
            <a:endParaRPr lang="en-US">
              <a:cs typeface="Calibri" panose="020F0502020204030204"/>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2350311" y="4633423"/>
            <a:ext cx="10515600" cy="1325563"/>
          </a:xfrm>
        </p:spPr>
        <p:txBody>
          <a:bodyPr/>
          <a:lstStyle/>
          <a:p>
            <a:r>
              <a:rPr lang="en-US">
                <a:cs typeface="Calibri Light"/>
              </a:rPr>
              <a:t>Thank You </a:t>
            </a:r>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7">
            <a:extLst>
              <a:ext uri="{FF2B5EF4-FFF2-40B4-BE49-F238E27FC236}">
                <a16:creationId xmlns:a16="http://schemas.microsoft.com/office/drawing/2014/main" id="{6D7C9D7B-5B0C-45AC-870F-AF9A987D489A}"/>
              </a:ext>
            </a:extLst>
          </p:cNvPr>
          <p:cNvPicPr>
            <a:picLocks noChangeAspect="1"/>
          </p:cNvPicPr>
          <p:nvPr/>
        </p:nvPicPr>
        <p:blipFill>
          <a:blip r:embed="rId2"/>
          <a:stretch>
            <a:fillRect/>
          </a:stretch>
        </p:blipFill>
        <p:spPr>
          <a:xfrm>
            <a:off x="360218" y="855313"/>
            <a:ext cx="11471562" cy="5978647"/>
          </a:xfrm>
          <a:prstGeom prst="rect">
            <a:avLst/>
          </a:prstGeom>
        </p:spPr>
      </p:pic>
      <p:sp>
        <p:nvSpPr>
          <p:cNvPr id="8" name="TextBox 7">
            <a:extLst>
              <a:ext uri="{FF2B5EF4-FFF2-40B4-BE49-F238E27FC236}">
                <a16:creationId xmlns:a16="http://schemas.microsoft.com/office/drawing/2014/main" id="{DAA046FE-350D-49EC-8DEA-872F3A443196}"/>
              </a:ext>
            </a:extLst>
          </p:cNvPr>
          <p:cNvSpPr txBox="1"/>
          <p:nvPr/>
        </p:nvSpPr>
        <p:spPr>
          <a:xfrm>
            <a:off x="845129" y="4447309"/>
            <a:ext cx="44057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cs typeface="Calibri"/>
              </a:rPr>
              <a:t>Any Questions? </a:t>
            </a:r>
            <a:endParaRPr lang="en-US" sz="3600">
              <a:cs typeface="Calibri"/>
            </a:endParaRPr>
          </a:p>
        </p:txBody>
      </p:sp>
      <p:pic>
        <p:nvPicPr>
          <p:cNvPr id="10" name="Picture 10">
            <a:extLst>
              <a:ext uri="{FF2B5EF4-FFF2-40B4-BE49-F238E27FC236}">
                <a16:creationId xmlns:a16="http://schemas.microsoft.com/office/drawing/2014/main" id="{C59E9800-0BCC-4C28-BB38-8B74133B7812}"/>
              </a:ext>
            </a:extLst>
          </p:cNvPr>
          <p:cNvPicPr>
            <a:picLocks noChangeAspect="1"/>
          </p:cNvPicPr>
          <p:nvPr/>
        </p:nvPicPr>
        <p:blipFill>
          <a:blip r:embed="rId3"/>
          <a:stretch>
            <a:fillRect/>
          </a:stretch>
        </p:blipFill>
        <p:spPr>
          <a:xfrm>
            <a:off x="1676400" y="1697182"/>
            <a:ext cx="2743200" cy="2743200"/>
          </a:xfrm>
          <a:prstGeom prst="rect">
            <a:avLst/>
          </a:prstGeom>
        </p:spPr>
      </p:pic>
      <p:sp>
        <p:nvSpPr>
          <p:cNvPr id="11" name="TextBox 10">
            <a:extLst>
              <a:ext uri="{FF2B5EF4-FFF2-40B4-BE49-F238E27FC236}">
                <a16:creationId xmlns:a16="http://schemas.microsoft.com/office/drawing/2014/main" id="{49D4510E-7D09-4F9D-9641-2F6447246DD1}"/>
              </a:ext>
            </a:extLst>
          </p:cNvPr>
          <p:cNvSpPr txBox="1"/>
          <p:nvPr/>
        </p:nvSpPr>
        <p:spPr>
          <a:xfrm>
            <a:off x="4613564" y="318655"/>
            <a:ext cx="27432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b="1">
                <a:solidFill>
                  <a:schemeClr val="bg1"/>
                </a:solidFill>
                <a:effectLst>
                  <a:outerShdw blurRad="50800" dist="50800" dir="5400000" algn="ctr" rotWithShape="0">
                    <a:srgbClr val="000000">
                      <a:alpha val="43137"/>
                    </a:srgbClr>
                  </a:outerShdw>
                </a:effectLst>
                <a:latin typeface="Franklin Gothic Book"/>
                <a:ea typeface="+mj-ea"/>
                <a:cs typeface="+mj-cs"/>
              </a:rPr>
              <a:t>Thank You!</a:t>
            </a:r>
          </a:p>
        </p:txBody>
      </p:sp>
    </p:spTree>
    <p:extLst>
      <p:ext uri="{BB962C8B-B14F-4D97-AF65-F5344CB8AC3E}">
        <p14:creationId xmlns:p14="http://schemas.microsoft.com/office/powerpoint/2010/main" val="385789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04" y="1342421"/>
            <a:ext cx="11638547" cy="2438484"/>
          </a:xfrm>
        </p:spPr>
        <p:txBody>
          <a:bodyPr>
            <a:noAutofit/>
          </a:bodyPr>
          <a:lstStyle/>
          <a:p>
            <a:r>
              <a:rPr lang="en-US" sz="2400">
                <a:ea typeface="+mj-lt"/>
                <a:cs typeface="+mj-lt"/>
              </a:rPr>
              <a:t>San Mateo County Community College District's Promise Scholars Program (PSP) helps first time, full time students earn certificates and associates degrees within two to three years by providing comprehensive financial, counseling, and academic supports. Students receive dedicated academic counseling, personalized career development, tutoring, enrollment fee waivers, textbook assistance, and transportation assistance to support their enrollment, completion, and transfer/career goals.</a:t>
            </a:r>
            <a:endParaRPr lang="en-US" sz="2400">
              <a:cs typeface="Calibri Light"/>
            </a:endParaRPr>
          </a:p>
        </p:txBody>
      </p:sp>
      <p:sp>
        <p:nvSpPr>
          <p:cNvPr id="3" name="Content Placeholder 2"/>
          <p:cNvSpPr>
            <a:spLocks noGrp="1"/>
          </p:cNvSpPr>
          <p:nvPr>
            <p:ph idx="1"/>
          </p:nvPr>
        </p:nvSpPr>
        <p:spPr>
          <a:xfrm>
            <a:off x="348515" y="1173059"/>
            <a:ext cx="11230677" cy="5684940"/>
          </a:xfrm>
        </p:spPr>
        <p:txBody>
          <a:bodyPr vert="horz" lIns="91440" tIns="45720" rIns="91440" bIns="45720" rtlCol="0" anchor="t">
            <a:normAutofit/>
          </a:bodyPr>
          <a:lstStyle/>
          <a:p>
            <a:endParaRPr lang="en-US">
              <a:latin typeface="Calibri"/>
              <a:cs typeface="Calibri"/>
            </a:endParaRPr>
          </a:p>
          <a:p>
            <a:endParaRPr lang="en-US"/>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rPr>
              <a:t>Mission</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7">
            <a:extLst>
              <a:ext uri="{FF2B5EF4-FFF2-40B4-BE49-F238E27FC236}">
                <a16:creationId xmlns:a16="http://schemas.microsoft.com/office/drawing/2014/main" id="{00556693-3BBB-42BB-B1F4-23962F0F2E93}"/>
              </a:ext>
            </a:extLst>
          </p:cNvPr>
          <p:cNvPicPr>
            <a:picLocks noChangeAspect="1"/>
          </p:cNvPicPr>
          <p:nvPr/>
        </p:nvPicPr>
        <p:blipFill>
          <a:blip r:embed="rId3"/>
          <a:stretch>
            <a:fillRect/>
          </a:stretch>
        </p:blipFill>
        <p:spPr>
          <a:xfrm>
            <a:off x="3902243" y="2979820"/>
            <a:ext cx="4176962" cy="4156910"/>
          </a:xfrm>
          <a:prstGeom prst="rect">
            <a:avLst/>
          </a:prstGeom>
        </p:spPr>
      </p:pic>
    </p:spTree>
    <p:extLst>
      <p:ext uri="{BB962C8B-B14F-4D97-AF65-F5344CB8AC3E}">
        <p14:creationId xmlns:p14="http://schemas.microsoft.com/office/powerpoint/2010/main" val="990138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PSP Expansion- Part Time Promise Pathway</a:t>
            </a:r>
            <a:endParaRPr lang="en-US" sz="34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11" name="TextBox 10">
            <a:extLst>
              <a:ext uri="{FF2B5EF4-FFF2-40B4-BE49-F238E27FC236}">
                <a16:creationId xmlns:a16="http://schemas.microsoft.com/office/drawing/2014/main" id="{5CEABA20-78D5-4D04-ACC1-727FC2DFCDD0}"/>
              </a:ext>
            </a:extLst>
          </p:cNvPr>
          <p:cNvSpPr txBox="1"/>
          <p:nvPr/>
        </p:nvSpPr>
        <p:spPr>
          <a:xfrm>
            <a:off x="4887685" y="244617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8" name="Picture 8">
            <a:extLst>
              <a:ext uri="{FF2B5EF4-FFF2-40B4-BE49-F238E27FC236}">
                <a16:creationId xmlns:a16="http://schemas.microsoft.com/office/drawing/2014/main" id="{0A80B825-2D0B-F62B-5A6D-FE02F360627D}"/>
              </a:ext>
            </a:extLst>
          </p:cNvPr>
          <p:cNvPicPr>
            <a:picLocks noGrp="1" noChangeAspect="1"/>
          </p:cNvPicPr>
          <p:nvPr>
            <p:ph idx="1"/>
          </p:nvPr>
        </p:nvPicPr>
        <p:blipFill>
          <a:blip r:embed="rId3"/>
          <a:stretch>
            <a:fillRect/>
          </a:stretch>
        </p:blipFill>
        <p:spPr>
          <a:xfrm>
            <a:off x="3115998" y="978959"/>
            <a:ext cx="5833004" cy="5833004"/>
          </a:xfrm>
        </p:spPr>
      </p:pic>
    </p:spTree>
    <p:extLst>
      <p:ext uri="{BB962C8B-B14F-4D97-AF65-F5344CB8AC3E}">
        <p14:creationId xmlns:p14="http://schemas.microsoft.com/office/powerpoint/2010/main" val="3914933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8">
            <a:extLst>
              <a:ext uri="{FF2B5EF4-FFF2-40B4-BE49-F238E27FC236}">
                <a16:creationId xmlns:a16="http://schemas.microsoft.com/office/drawing/2014/main" id="{01007563-EB76-4707-8DFB-2491552D69E3}"/>
              </a:ext>
            </a:extLst>
          </p:cNvPr>
          <p:cNvGraphicFramePr/>
          <p:nvPr>
            <p:extLst>
              <p:ext uri="{D42A27DB-BD31-4B8C-83A1-F6EECF244321}">
                <p14:modId xmlns:p14="http://schemas.microsoft.com/office/powerpoint/2010/main" val="1252347311"/>
              </p:ext>
            </p:extLst>
          </p:nvPr>
        </p:nvGraphicFramePr>
        <p:xfrm>
          <a:off x="2975810" y="1175083"/>
          <a:ext cx="6015789" cy="5069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567141" y="1825356"/>
            <a:ext cx="4668251" cy="2342231"/>
          </a:xfrm>
        </p:spPr>
        <p:txBody>
          <a:bodyPr>
            <a:noAutofit/>
          </a:bodyPr>
          <a:lstStyle/>
          <a:p>
            <a:pPr algn="ctr"/>
            <a:r>
              <a:rPr lang="en-US" sz="2400" dirty="0">
                <a:cs typeface="Calibri Light"/>
              </a:rPr>
              <a:t>Current</a:t>
            </a:r>
            <a:br>
              <a:rPr lang="en-US" sz="2400" dirty="0">
                <a:cs typeface="Calibri Light"/>
              </a:rPr>
            </a:br>
            <a:r>
              <a:rPr lang="en-US" sz="2400" dirty="0">
                <a:cs typeface="Calibri Light"/>
              </a:rPr>
              <a:t> Responsibilities</a:t>
            </a:r>
          </a:p>
        </p:txBody>
      </p:sp>
      <p:sp>
        <p:nvSpPr>
          <p:cNvPr id="3" name="Content Placeholder 2"/>
          <p:cNvSpPr>
            <a:spLocks noGrp="1"/>
          </p:cNvSpPr>
          <p:nvPr>
            <p:ph idx="1"/>
          </p:nvPr>
        </p:nvSpPr>
        <p:spPr>
          <a:xfrm>
            <a:off x="348515" y="1173059"/>
            <a:ext cx="11230677" cy="5684940"/>
          </a:xfrm>
        </p:spPr>
        <p:txBody>
          <a:bodyPr vert="horz" lIns="91440" tIns="45720" rIns="91440" bIns="45720" rtlCol="0" anchor="t">
            <a:normAutofit/>
          </a:bodyPr>
          <a:lstStyle/>
          <a:p>
            <a:endParaRPr lang="en-US">
              <a:latin typeface="Calibri"/>
              <a:cs typeface="Calibri"/>
            </a:endParaRPr>
          </a:p>
          <a:p>
            <a:endParaRPr lang="en-US"/>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1198925" y="355108"/>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Director of HS Transition and Dual Enrollment</a:t>
            </a: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cxnSp>
        <p:nvCxnSpPr>
          <p:cNvPr id="748" name="Straight Arrow Connector 747">
            <a:extLst>
              <a:ext uri="{FF2B5EF4-FFF2-40B4-BE49-F238E27FC236}">
                <a16:creationId xmlns:a16="http://schemas.microsoft.com/office/drawing/2014/main" id="{8A4D7AE2-62D4-422D-B6EC-CEEA7C5ABAD8}"/>
              </a:ext>
            </a:extLst>
          </p:cNvPr>
          <p:cNvCxnSpPr/>
          <p:nvPr/>
        </p:nvCxnSpPr>
        <p:spPr>
          <a:xfrm flipV="1">
            <a:off x="6935202" y="5097379"/>
            <a:ext cx="2641934" cy="857806"/>
          </a:xfrm>
          <a:prstGeom prst="straightConnector1">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749" name="Rectangle 748">
            <a:extLst>
              <a:ext uri="{FF2B5EF4-FFF2-40B4-BE49-F238E27FC236}">
                <a16:creationId xmlns:a16="http://schemas.microsoft.com/office/drawing/2014/main" id="{3F6B3841-8A2A-418E-A776-F3CE65D203C1}"/>
              </a:ext>
            </a:extLst>
          </p:cNvPr>
          <p:cNvSpPr/>
          <p:nvPr/>
        </p:nvSpPr>
        <p:spPr>
          <a:xfrm>
            <a:off x="9695950" y="4630654"/>
            <a:ext cx="12833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Assistant PSP Director</a:t>
            </a:r>
          </a:p>
        </p:txBody>
      </p:sp>
    </p:spTree>
    <p:extLst>
      <p:ext uri="{BB962C8B-B14F-4D97-AF65-F5344CB8AC3E}">
        <p14:creationId xmlns:p14="http://schemas.microsoft.com/office/powerpoint/2010/main" val="269665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SMCCCD PSP Expansion </a:t>
            </a:r>
            <a:endParaRPr lang="en-US" sz="3400" b="1">
              <a:solidFill>
                <a:schemeClr val="bg1"/>
              </a:solidFill>
              <a:effectLst>
                <a:outerShdw blurRad="50800" dist="50800" dir="5400000" algn="ctr" rotWithShape="0">
                  <a:srgbClr val="000000">
                    <a:alpha val="43137"/>
                  </a:srgbClr>
                </a:outerShdw>
              </a:effectLst>
              <a:latin typeface="Franklin Gothic Book" panose="020B0503020102020204" pitchFamily="34" charset="0"/>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graphicFrame>
        <p:nvGraphicFramePr>
          <p:cNvPr id="10" name="Table 9">
            <a:extLst>
              <a:ext uri="{FF2B5EF4-FFF2-40B4-BE49-F238E27FC236}">
                <a16:creationId xmlns:a16="http://schemas.microsoft.com/office/drawing/2014/main" id="{BE2FF762-16F6-4E87-8A6F-3A40BF1F4DCD}"/>
              </a:ext>
            </a:extLst>
          </p:cNvPr>
          <p:cNvGraphicFramePr>
            <a:graphicFrameLocks noGrp="1"/>
          </p:cNvGraphicFramePr>
          <p:nvPr>
            <p:extLst>
              <p:ext uri="{D42A27DB-BD31-4B8C-83A1-F6EECF244321}">
                <p14:modId xmlns:p14="http://schemas.microsoft.com/office/powerpoint/2010/main" val="2857207465"/>
              </p:ext>
            </p:extLst>
          </p:nvPr>
        </p:nvGraphicFramePr>
        <p:xfrm>
          <a:off x="914400" y="1939636"/>
          <a:ext cx="10166844" cy="3574495"/>
        </p:xfrm>
        <a:graphic>
          <a:graphicData uri="http://schemas.openxmlformats.org/drawingml/2006/table">
            <a:tbl>
              <a:tblPr firstRow="1" firstCol="1" bandRow="1">
                <a:tableStyleId>{5C22544A-7EE6-4342-B048-85BDC9FD1C3A}</a:tableStyleId>
              </a:tblPr>
              <a:tblGrid>
                <a:gridCol w="3419169">
                  <a:extLst>
                    <a:ext uri="{9D8B030D-6E8A-4147-A177-3AD203B41FA5}">
                      <a16:colId xmlns:a16="http://schemas.microsoft.com/office/drawing/2014/main" val="946520602"/>
                    </a:ext>
                  </a:extLst>
                </a:gridCol>
                <a:gridCol w="1541216">
                  <a:extLst>
                    <a:ext uri="{9D8B030D-6E8A-4147-A177-3AD203B41FA5}">
                      <a16:colId xmlns:a16="http://schemas.microsoft.com/office/drawing/2014/main" val="3046701409"/>
                    </a:ext>
                  </a:extLst>
                </a:gridCol>
                <a:gridCol w="1126771">
                  <a:extLst>
                    <a:ext uri="{9D8B030D-6E8A-4147-A177-3AD203B41FA5}">
                      <a16:colId xmlns:a16="http://schemas.microsoft.com/office/drawing/2014/main" val="3114006658"/>
                    </a:ext>
                  </a:extLst>
                </a:gridCol>
                <a:gridCol w="1359896">
                  <a:extLst>
                    <a:ext uri="{9D8B030D-6E8A-4147-A177-3AD203B41FA5}">
                      <a16:colId xmlns:a16="http://schemas.microsoft.com/office/drawing/2014/main" val="2844448027"/>
                    </a:ext>
                  </a:extLst>
                </a:gridCol>
                <a:gridCol w="1359896">
                  <a:extLst>
                    <a:ext uri="{9D8B030D-6E8A-4147-A177-3AD203B41FA5}">
                      <a16:colId xmlns:a16="http://schemas.microsoft.com/office/drawing/2014/main" val="2932744449"/>
                    </a:ext>
                  </a:extLst>
                </a:gridCol>
                <a:gridCol w="1359896">
                  <a:extLst>
                    <a:ext uri="{9D8B030D-6E8A-4147-A177-3AD203B41FA5}">
                      <a16:colId xmlns:a16="http://schemas.microsoft.com/office/drawing/2014/main" val="3931477191"/>
                    </a:ext>
                  </a:extLst>
                </a:gridCol>
              </a:tblGrid>
              <a:tr h="1170615">
                <a:tc>
                  <a:txBody>
                    <a:bodyPr/>
                    <a:lstStyle/>
                    <a:p>
                      <a:pPr marL="0" marR="0" algn="l" rtl="0" eaLnBrk="1" fontAlgn="base" latinLnBrk="0" hangingPunct="1">
                        <a:spcBef>
                          <a:spcPts val="0"/>
                        </a:spcBef>
                        <a:spcAft>
                          <a:spcPts val="0"/>
                        </a:spcAft>
                      </a:pPr>
                      <a:r>
                        <a:rPr lang="en-US" sz="1800" kern="1200">
                          <a:effectLst/>
                        </a:rPr>
                        <a:t>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2019-20  </a:t>
                      </a:r>
                      <a:endParaRPr lang="en-US">
                        <a:effectLst/>
                      </a:endParaRPr>
                    </a:p>
                    <a:p>
                      <a:pPr marL="0" marR="0" algn="r" rtl="0" eaLnBrk="1" fontAlgn="base" latinLnBrk="0" hangingPunct="1">
                        <a:spcBef>
                          <a:spcPts val="0"/>
                        </a:spcBef>
                        <a:spcAft>
                          <a:spcPts val="0"/>
                        </a:spcAft>
                      </a:pPr>
                      <a:r>
                        <a:rPr lang="en-US" sz="1800" kern="1200">
                          <a:effectLst/>
                        </a:rPr>
                        <a:t>(Actuals)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2020-21  </a:t>
                      </a:r>
                      <a:endParaRPr lang="en-US">
                        <a:effectLst/>
                      </a:endParaRPr>
                    </a:p>
                    <a:p>
                      <a:pPr marL="0" marR="0" algn="r" rtl="0" eaLnBrk="1" fontAlgn="base" latinLnBrk="0" hangingPunct="1">
                        <a:spcBef>
                          <a:spcPts val="0"/>
                        </a:spcBef>
                        <a:spcAft>
                          <a:spcPts val="0"/>
                        </a:spcAft>
                      </a:pPr>
                      <a:r>
                        <a:rPr lang="en-US" sz="1800" kern="1200">
                          <a:effectLst/>
                        </a:rPr>
                        <a:t>(Actuals)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2021-22  </a:t>
                      </a:r>
                      <a:endParaRPr lang="en-US">
                        <a:effectLst/>
                      </a:endParaRPr>
                    </a:p>
                    <a:p>
                      <a:pPr marL="0" marR="0" algn="r" rtl="0" eaLnBrk="1" fontAlgn="base" latinLnBrk="0" hangingPunct="1">
                        <a:spcBef>
                          <a:spcPts val="0"/>
                        </a:spcBef>
                        <a:spcAft>
                          <a:spcPts val="0"/>
                        </a:spcAft>
                      </a:pPr>
                      <a:r>
                        <a:rPr lang="en-US" sz="1800" kern="1200">
                          <a:effectLst/>
                        </a:rPr>
                        <a:t>(Target)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2022-23  </a:t>
                      </a:r>
                      <a:endParaRPr lang="en-US">
                        <a:effectLst/>
                      </a:endParaRPr>
                    </a:p>
                    <a:p>
                      <a:pPr marL="0" marR="0" algn="r" rtl="0" eaLnBrk="1" fontAlgn="base" latinLnBrk="0" hangingPunct="1">
                        <a:spcBef>
                          <a:spcPts val="0"/>
                        </a:spcBef>
                        <a:spcAft>
                          <a:spcPts val="0"/>
                        </a:spcAft>
                      </a:pPr>
                      <a:r>
                        <a:rPr lang="en-US" sz="1800" kern="1200">
                          <a:effectLst/>
                        </a:rPr>
                        <a:t>(Target)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2023-24  </a:t>
                      </a:r>
                      <a:endParaRPr lang="en-US">
                        <a:effectLst/>
                      </a:endParaRPr>
                    </a:p>
                    <a:p>
                      <a:pPr marL="0" marR="0" algn="r" rtl="0" eaLnBrk="1" fontAlgn="base" latinLnBrk="0" hangingPunct="1">
                        <a:spcBef>
                          <a:spcPts val="0"/>
                        </a:spcBef>
                        <a:spcAft>
                          <a:spcPts val="0"/>
                        </a:spcAft>
                      </a:pPr>
                      <a:r>
                        <a:rPr lang="en-US" sz="1800" kern="1200">
                          <a:effectLst/>
                        </a:rPr>
                        <a:t>(Target)  </a:t>
                      </a:r>
                      <a:endParaRPr lang="en-US">
                        <a:effectLst/>
                      </a:endParaRPr>
                    </a:p>
                  </a:txBody>
                  <a:tcPr marL="0" marR="0" marT="0" marB="0" anchor="ctr"/>
                </a:tc>
                <a:extLst>
                  <a:ext uri="{0D108BD9-81ED-4DB2-BD59-A6C34878D82A}">
                    <a16:rowId xmlns:a16="http://schemas.microsoft.com/office/drawing/2014/main" val="3558166082"/>
                  </a:ext>
                </a:extLst>
              </a:tr>
              <a:tr h="600970">
                <a:tc>
                  <a:txBody>
                    <a:bodyPr/>
                    <a:lstStyle/>
                    <a:p>
                      <a:pPr marL="0" marR="0" algn="l" rtl="0" eaLnBrk="1" fontAlgn="base" latinLnBrk="0" hangingPunct="1">
                        <a:spcBef>
                          <a:spcPts val="0"/>
                        </a:spcBef>
                        <a:spcAft>
                          <a:spcPts val="0"/>
                        </a:spcAft>
                      </a:pPr>
                      <a:r>
                        <a:rPr lang="en-US" sz="1800" kern="1200">
                          <a:effectLst/>
                        </a:rPr>
                        <a:t>Skyline College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756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 738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 950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1,125  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 1,500  </a:t>
                      </a:r>
                      <a:endParaRPr lang="en-US">
                        <a:effectLst/>
                      </a:endParaRPr>
                    </a:p>
                  </a:txBody>
                  <a:tcPr marL="0" marR="0" marT="0" marB="0" anchor="ctr"/>
                </a:tc>
                <a:extLst>
                  <a:ext uri="{0D108BD9-81ED-4DB2-BD59-A6C34878D82A}">
                    <a16:rowId xmlns:a16="http://schemas.microsoft.com/office/drawing/2014/main" val="725075405"/>
                  </a:ext>
                </a:extLst>
              </a:tr>
              <a:tr h="600970">
                <a:tc>
                  <a:txBody>
                    <a:bodyPr/>
                    <a:lstStyle/>
                    <a:p>
                      <a:pPr marL="0" marR="0" algn="l" rtl="0" eaLnBrk="1" fontAlgn="base" latinLnBrk="0" hangingPunct="1">
                        <a:spcBef>
                          <a:spcPts val="0"/>
                        </a:spcBef>
                        <a:spcAft>
                          <a:spcPts val="0"/>
                        </a:spcAft>
                      </a:pPr>
                      <a:r>
                        <a:rPr lang="en-US" sz="1800" kern="1200">
                          <a:effectLst/>
                        </a:rPr>
                        <a:t>College of San Mateo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737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 665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 950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1,125  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 1,500  </a:t>
                      </a:r>
                      <a:endParaRPr lang="en-US">
                        <a:effectLst/>
                      </a:endParaRPr>
                    </a:p>
                  </a:txBody>
                  <a:tcPr marL="0" marR="0" marT="0" marB="0" anchor="ctr"/>
                </a:tc>
                <a:extLst>
                  <a:ext uri="{0D108BD9-81ED-4DB2-BD59-A6C34878D82A}">
                    <a16:rowId xmlns:a16="http://schemas.microsoft.com/office/drawing/2014/main" val="1464919864"/>
                  </a:ext>
                </a:extLst>
              </a:tr>
              <a:tr h="600970">
                <a:tc>
                  <a:txBody>
                    <a:bodyPr/>
                    <a:lstStyle/>
                    <a:p>
                      <a:pPr marL="0" marR="0" algn="l" rtl="0" eaLnBrk="1" fontAlgn="base" latinLnBrk="0" hangingPunct="1">
                        <a:spcBef>
                          <a:spcPts val="0"/>
                        </a:spcBef>
                        <a:spcAft>
                          <a:spcPts val="0"/>
                        </a:spcAft>
                      </a:pPr>
                      <a:r>
                        <a:rPr lang="en-US" sz="1800" kern="1200">
                          <a:effectLst/>
                        </a:rPr>
                        <a:t>Cañada College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493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473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600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 750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 1,000 </a:t>
                      </a:r>
                      <a:endParaRPr lang="en-US">
                        <a:effectLst/>
                      </a:endParaRPr>
                    </a:p>
                  </a:txBody>
                  <a:tcPr marL="0" marR="0" marT="0" marB="0" anchor="ctr"/>
                </a:tc>
                <a:extLst>
                  <a:ext uri="{0D108BD9-81ED-4DB2-BD59-A6C34878D82A}">
                    <a16:rowId xmlns:a16="http://schemas.microsoft.com/office/drawing/2014/main" val="2822239671"/>
                  </a:ext>
                </a:extLst>
              </a:tr>
              <a:tr h="600970">
                <a:tc>
                  <a:txBody>
                    <a:bodyPr/>
                    <a:lstStyle/>
                    <a:p>
                      <a:pPr marL="0" marR="0" algn="l" rtl="0" eaLnBrk="1" fontAlgn="base" latinLnBrk="0" hangingPunct="1">
                        <a:spcBef>
                          <a:spcPts val="0"/>
                        </a:spcBef>
                        <a:spcAft>
                          <a:spcPts val="0"/>
                        </a:spcAft>
                      </a:pPr>
                      <a:r>
                        <a:rPr lang="en-US" sz="1800" kern="1200">
                          <a:effectLst/>
                        </a:rPr>
                        <a:t># SMCCCD Promise Students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 1,986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 1,876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 2,500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 3,000  </a:t>
                      </a:r>
                      <a:endParaRPr lang="en-US">
                        <a:effectLst/>
                      </a:endParaRPr>
                    </a:p>
                  </a:txBody>
                  <a:tcPr marL="0" marR="0" marT="0" marB="0" anchor="ctr"/>
                </a:tc>
                <a:tc>
                  <a:txBody>
                    <a:bodyPr/>
                    <a:lstStyle/>
                    <a:p>
                      <a:pPr marL="0" marR="0" algn="r" rtl="0" eaLnBrk="1" fontAlgn="base" latinLnBrk="0" hangingPunct="1">
                        <a:spcBef>
                          <a:spcPts val="0"/>
                        </a:spcBef>
                        <a:spcAft>
                          <a:spcPts val="0"/>
                        </a:spcAft>
                      </a:pPr>
                      <a:r>
                        <a:rPr lang="en-US" sz="1800" kern="1200">
                          <a:effectLst/>
                        </a:rPr>
                        <a:t> 4,000  </a:t>
                      </a:r>
                      <a:endParaRPr lang="en-US">
                        <a:effectLst/>
                      </a:endParaRPr>
                    </a:p>
                  </a:txBody>
                  <a:tcPr marL="0" marR="0" marT="0" marB="0" anchor="ctr"/>
                </a:tc>
                <a:extLst>
                  <a:ext uri="{0D108BD9-81ED-4DB2-BD59-A6C34878D82A}">
                    <a16:rowId xmlns:a16="http://schemas.microsoft.com/office/drawing/2014/main" val="1166671054"/>
                  </a:ext>
                </a:extLst>
              </a:tr>
            </a:tbl>
          </a:graphicData>
        </a:graphic>
      </p:graphicFrame>
      <p:sp>
        <p:nvSpPr>
          <p:cNvPr id="11" name="TextBox 10">
            <a:extLst>
              <a:ext uri="{FF2B5EF4-FFF2-40B4-BE49-F238E27FC236}">
                <a16:creationId xmlns:a16="http://schemas.microsoft.com/office/drawing/2014/main" id="{5CEABA20-78D5-4D04-ACC1-727FC2DFCDD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46264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4033" y="1877726"/>
            <a:ext cx="9114396" cy="4822677"/>
          </a:xfrm>
        </p:spPr>
        <p:txBody>
          <a:bodyPr vert="horz" lIns="91440" tIns="45720" rIns="91440" bIns="45720" rtlCol="0" anchor="t">
            <a:normAutofit/>
          </a:bodyPr>
          <a:lstStyle/>
          <a:p>
            <a:endParaRPr lang="en-US">
              <a:latin typeface="Times New Roman"/>
              <a:cs typeface="Times New Roman"/>
            </a:endParaRPr>
          </a:p>
          <a:p>
            <a:endParaRPr lang="en-US">
              <a:latin typeface="Calibri"/>
              <a:cs typeface="Calibri"/>
            </a:endParaRPr>
          </a:p>
          <a:p>
            <a:endParaRPr lang="en-US">
              <a:latin typeface="Times New Roman"/>
              <a:cs typeface="Times New Roman"/>
            </a:endParaRPr>
          </a:p>
          <a:p>
            <a:pPr marL="0" indent="0">
              <a:buNone/>
            </a:pPr>
            <a:endParaRPr lang="en-US">
              <a:latin typeface="Times New Roman"/>
              <a:cs typeface="Times New Roman"/>
            </a:endParaRPr>
          </a:p>
          <a:p>
            <a:endParaRPr lang="en-US">
              <a:cs typeface="Calibri" panose="020F0502020204030204"/>
            </a:endParaRPr>
          </a:p>
          <a:p>
            <a:endParaRPr lang="en-US">
              <a:cs typeface="Calibri" panose="020F0502020204030204"/>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72150" cy="10094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1897485" y="378442"/>
            <a:ext cx="9379528" cy="708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effectLst>
                  <a:outerShdw blurRad="50800" dist="50800" dir="5400000" algn="ctr" rotWithShape="0">
                    <a:srgbClr val="000000">
                      <a:alpha val="43137"/>
                    </a:srgbClr>
                  </a:outerShdw>
                </a:effectLst>
                <a:latin typeface="Franklin Gothic Book"/>
              </a:rPr>
              <a:t>Part Time Program Focus: </a:t>
            </a:r>
            <a:endParaRPr lang="en-US" dirty="0">
              <a:solidFill>
                <a:schemeClr val="bg1"/>
              </a:solidFill>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1009429"/>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7" name="TextBox 6">
            <a:extLst>
              <a:ext uri="{FF2B5EF4-FFF2-40B4-BE49-F238E27FC236}">
                <a16:creationId xmlns:a16="http://schemas.microsoft.com/office/drawing/2014/main" id="{B2856F96-7A5D-4BD5-9BC2-9B623EE07DFE}"/>
              </a:ext>
            </a:extLst>
          </p:cNvPr>
          <p:cNvSpPr txBox="1"/>
          <p:nvPr/>
        </p:nvSpPr>
        <p:spPr>
          <a:xfrm>
            <a:off x="364899" y="1590510"/>
            <a:ext cx="610921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Areas of Growth:</a:t>
            </a:r>
          </a:p>
          <a:p>
            <a:pPr marL="285750" indent="-285750">
              <a:buFont typeface="Arial"/>
              <a:buChar char="•"/>
            </a:pPr>
            <a:r>
              <a:rPr lang="en-US" sz="2400" dirty="0">
                <a:ea typeface="+mn-lt"/>
                <a:cs typeface="+mn-lt"/>
              </a:rPr>
              <a:t>In-person attendance of counseling appointments and on campus events</a:t>
            </a:r>
            <a:endParaRPr lang="en-US" dirty="0">
              <a:ea typeface="+mn-lt"/>
              <a:cs typeface="+mn-lt"/>
            </a:endParaRPr>
          </a:p>
          <a:p>
            <a:pPr marL="285750" indent="-285750">
              <a:buFont typeface="Arial"/>
              <a:buChar char="•"/>
            </a:pPr>
            <a:r>
              <a:rPr lang="en-US" sz="2400" dirty="0">
                <a:ea typeface="+mn-lt"/>
                <a:cs typeface="+mn-lt"/>
              </a:rPr>
              <a:t>Embedded Tutors</a:t>
            </a:r>
            <a:endParaRPr lang="en-US" dirty="0">
              <a:ea typeface="+mn-lt"/>
              <a:cs typeface="+mn-lt"/>
            </a:endParaRPr>
          </a:p>
          <a:p>
            <a:pPr marL="285750" indent="-285750">
              <a:buFont typeface="Arial"/>
              <a:buChar char="•"/>
            </a:pPr>
            <a:r>
              <a:rPr lang="en-US" sz="2400" dirty="0">
                <a:ea typeface="+mn-lt"/>
                <a:cs typeface="+mn-lt"/>
              </a:rPr>
              <a:t>Low enrollment due to COVID</a:t>
            </a:r>
            <a:endParaRPr lang="en-US" dirty="0">
              <a:ea typeface="+mn-lt"/>
              <a:cs typeface="+mn-lt"/>
            </a:endParaRPr>
          </a:p>
          <a:p>
            <a:pPr marL="285750" indent="-285750">
              <a:buFont typeface="Arial"/>
              <a:buChar char="•"/>
            </a:pPr>
            <a:r>
              <a:rPr lang="en-US" sz="2400" dirty="0">
                <a:ea typeface="+mn-lt"/>
                <a:cs typeface="+mn-lt"/>
              </a:rPr>
              <a:t>Continue expanding i.e. staff, assistant director </a:t>
            </a:r>
          </a:p>
          <a:p>
            <a:pPr marL="285750" indent="-285750">
              <a:buFont typeface="Arial"/>
              <a:buChar char="•"/>
            </a:pPr>
            <a:r>
              <a:rPr lang="en-US" sz="2400" dirty="0"/>
              <a:t>Students working to support their families (65% of our students work +20 </a:t>
            </a:r>
            <a:r>
              <a:rPr lang="en-US" sz="2400" dirty="0" err="1"/>
              <a:t>hrs</a:t>
            </a:r>
            <a:r>
              <a:rPr lang="en-US" sz="2400" dirty="0"/>
              <a:t>)</a:t>
            </a:r>
            <a:endParaRPr lang="en-US" sz="2400">
              <a:cs typeface="Calibri"/>
            </a:endParaRPr>
          </a:p>
          <a:p>
            <a:pPr marL="342900" indent="-342900">
              <a:buFont typeface="Arial"/>
              <a:buChar char="•"/>
            </a:pPr>
            <a:r>
              <a:rPr lang="en-US" sz="2400" dirty="0"/>
              <a:t>Adult scholars who may not qualify for FA due to PT status </a:t>
            </a:r>
            <a:endParaRPr lang="en-US" sz="2400" dirty="0">
              <a:cs typeface="Calibri"/>
            </a:endParaRPr>
          </a:p>
          <a:p>
            <a:endParaRPr lang="en-US" sz="2400" b="1">
              <a:cs typeface="Calibri"/>
            </a:endParaRPr>
          </a:p>
        </p:txBody>
      </p:sp>
      <p:pic>
        <p:nvPicPr>
          <p:cNvPr id="12" name="Picture 12" descr="A picture containing table, person, indoor, window&#10;&#10;Description automatically generated">
            <a:extLst>
              <a:ext uri="{FF2B5EF4-FFF2-40B4-BE49-F238E27FC236}">
                <a16:creationId xmlns:a16="http://schemas.microsoft.com/office/drawing/2014/main" id="{234EDF5E-6A05-D272-A0E4-269751FFC55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81234" y="2111780"/>
            <a:ext cx="5135033" cy="3417606"/>
          </a:xfrm>
          <a:prstGeom prst="rect">
            <a:avLst/>
          </a:prstGeom>
        </p:spPr>
      </p:pic>
    </p:spTree>
    <p:extLst>
      <p:ext uri="{BB962C8B-B14F-4D97-AF65-F5344CB8AC3E}">
        <p14:creationId xmlns:p14="http://schemas.microsoft.com/office/powerpoint/2010/main" val="170245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91" y="730679"/>
            <a:ext cx="10515600" cy="1325563"/>
          </a:xfrm>
        </p:spPr>
        <p:txBody>
          <a:bodyPr>
            <a:normAutofit/>
          </a:bodyPr>
          <a:lstStyle/>
          <a:p>
            <a:r>
              <a:rPr lang="en-US">
                <a:cs typeface="Calibri Light"/>
              </a:rPr>
              <a:t>Assistant Director</a:t>
            </a:r>
          </a:p>
        </p:txBody>
      </p:sp>
      <p:sp>
        <p:nvSpPr>
          <p:cNvPr id="3" name="Content Placeholder 2"/>
          <p:cNvSpPr>
            <a:spLocks noGrp="1"/>
          </p:cNvSpPr>
          <p:nvPr>
            <p:ph sz="half" idx="1"/>
          </p:nvPr>
        </p:nvSpPr>
        <p:spPr/>
        <p:txBody>
          <a:bodyPr vert="horz" lIns="91440" tIns="45720" rIns="91440" bIns="45720" rtlCol="0" anchor="ctr">
            <a:noAutofit/>
          </a:bodyPr>
          <a:lstStyle/>
          <a:p>
            <a:pPr marL="0" indent="0">
              <a:buNone/>
            </a:pPr>
            <a:endParaRPr lang="en-US">
              <a:latin typeface="Times New Roman"/>
              <a:cs typeface="Times New Roman"/>
            </a:endParaRPr>
          </a:p>
          <a:p>
            <a:pPr marL="0" indent="0">
              <a:buNone/>
            </a:pPr>
            <a:endParaRPr lang="en-US" sz="1600">
              <a:latin typeface="Times New Roman"/>
              <a:ea typeface="+mn-lt"/>
              <a:cs typeface="Times New Roman"/>
            </a:endParaRPr>
          </a:p>
          <a:p>
            <a:pPr marL="0" indent="0">
              <a:buNone/>
            </a:pPr>
            <a:endParaRPr lang="en-US" sz="1600">
              <a:latin typeface="Times New Roman"/>
              <a:ea typeface="+mn-lt"/>
              <a:cs typeface="Times New Roman"/>
            </a:endParaRPr>
          </a:p>
          <a:p>
            <a:pPr marL="0" indent="0">
              <a:buNone/>
            </a:pPr>
            <a:endParaRPr lang="en-US" sz="1400">
              <a:latin typeface="Times New Roman"/>
              <a:cs typeface="Times New Roman"/>
            </a:endParaRPr>
          </a:p>
          <a:p>
            <a:endParaRPr lang="en-US"/>
          </a:p>
          <a:p>
            <a:endParaRPr lang="en-US">
              <a:cs typeface="Calibri"/>
            </a:endParaRPr>
          </a:p>
        </p:txBody>
      </p:sp>
      <p:sp>
        <p:nvSpPr>
          <p:cNvPr id="8" name="Content Placeholder 7">
            <a:extLst>
              <a:ext uri="{FF2B5EF4-FFF2-40B4-BE49-F238E27FC236}">
                <a16:creationId xmlns:a16="http://schemas.microsoft.com/office/drawing/2014/main" id="{97A17682-4013-491F-8932-8A906A85591F}"/>
              </a:ext>
            </a:extLst>
          </p:cNvPr>
          <p:cNvSpPr>
            <a:spLocks noGrp="1"/>
          </p:cNvSpPr>
          <p:nvPr>
            <p:ph sz="half" idx="2"/>
          </p:nvPr>
        </p:nvSpPr>
        <p:spPr>
          <a:xfrm>
            <a:off x="364524" y="1935463"/>
            <a:ext cx="8133776" cy="4563004"/>
          </a:xfrm>
        </p:spPr>
        <p:txBody>
          <a:bodyPr vert="horz" lIns="91440" tIns="45720" rIns="91440" bIns="45720" rtlCol="0" anchor="t">
            <a:normAutofit fontScale="85000" lnSpcReduction="10000"/>
          </a:bodyPr>
          <a:lstStyle/>
          <a:p>
            <a:r>
              <a:rPr lang="en-US" dirty="0">
                <a:cs typeface="Calibri"/>
              </a:rPr>
              <a:t>Job Duties:</a:t>
            </a:r>
            <a:endParaRPr lang="en-US" dirty="0"/>
          </a:p>
          <a:p>
            <a:pPr marL="0" indent="0">
              <a:buNone/>
            </a:pPr>
            <a:endParaRPr lang="en-US" sz="2400" dirty="0">
              <a:latin typeface="Calibri Light"/>
              <a:cs typeface="Calibri" panose="020F0502020204030204"/>
            </a:endParaRPr>
          </a:p>
          <a:p>
            <a:pPr lvl="1"/>
            <a:r>
              <a:rPr lang="en-US" dirty="0">
                <a:latin typeface="Calibri Light"/>
                <a:ea typeface="+mn-lt"/>
                <a:cs typeface="+mn-lt"/>
              </a:rPr>
              <a:t>Dedicated leader that will be able to work closely with the Promise team, ensuring that all students have equitable access and opportunities to pursue their educational, career, and personal goals</a:t>
            </a:r>
          </a:p>
          <a:p>
            <a:pPr marL="457200" lvl="1" indent="0">
              <a:buNone/>
            </a:pPr>
            <a:endParaRPr lang="en-US" dirty="0">
              <a:latin typeface="Calibri Light"/>
              <a:ea typeface="+mn-lt"/>
              <a:cs typeface="+mn-lt"/>
            </a:endParaRPr>
          </a:p>
          <a:p>
            <a:pPr lvl="1"/>
            <a:r>
              <a:rPr lang="en-US" dirty="0">
                <a:latin typeface="Calibri Light"/>
                <a:ea typeface="+mn-lt"/>
                <a:cs typeface="+mn-lt"/>
              </a:rPr>
              <a:t>Strengthen the management of the Promise Scholars team to support the anticipated growth of 1,000 students by AY 2023-2024</a:t>
            </a:r>
            <a:endParaRPr lang="en-US">
              <a:latin typeface="Calibri Light"/>
              <a:cs typeface="Calibri"/>
            </a:endParaRPr>
          </a:p>
          <a:p>
            <a:pPr marL="457200" lvl="1" indent="0">
              <a:buNone/>
            </a:pPr>
            <a:endParaRPr lang="en-US" dirty="0">
              <a:latin typeface="Calibri Light"/>
              <a:ea typeface="+mn-lt"/>
              <a:cs typeface="+mn-lt"/>
            </a:endParaRPr>
          </a:p>
          <a:p>
            <a:pPr lvl="1"/>
            <a:r>
              <a:rPr lang="en-US" dirty="0">
                <a:latin typeface="Calibri Light"/>
                <a:ea typeface="+mn-lt"/>
                <a:cs typeface="+mn-lt"/>
              </a:rPr>
              <a:t>Oversee matters related to planning, development, budgeting, implementation, compliance with rules and regulations, monitoring, and evaluation of programs and activities  </a:t>
            </a:r>
          </a:p>
          <a:p>
            <a:pPr marL="457200" lvl="1" indent="0">
              <a:buNone/>
            </a:pPr>
            <a:endParaRPr lang="en-US" dirty="0">
              <a:latin typeface="Calibri Light"/>
              <a:ea typeface="+mn-lt"/>
              <a:cs typeface="+mn-lt"/>
            </a:endParaRPr>
          </a:p>
          <a:p>
            <a:pPr lvl="1"/>
            <a:r>
              <a:rPr lang="en-US" dirty="0">
                <a:latin typeface="Calibri Light"/>
                <a:ea typeface="+mn-lt"/>
                <a:cs typeface="+mn-lt"/>
              </a:rPr>
              <a:t>Support ongoing efforts to expand our Part-Time PSP Model</a:t>
            </a:r>
            <a:br>
              <a:rPr lang="en-US" dirty="0">
                <a:ea typeface="+mn-lt"/>
                <a:cs typeface="+mn-lt"/>
              </a:rPr>
            </a:br>
            <a:endParaRPr lang="en-US">
              <a:ea typeface="+mn-lt"/>
              <a:cs typeface="+mn-lt"/>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sz="3400" b="1">
                <a:solidFill>
                  <a:schemeClr val="bg1"/>
                </a:solidFill>
                <a:effectLst>
                  <a:outerShdw blurRad="50800" dist="50800" dir="5400000" algn="ctr" rotWithShape="0">
                    <a:srgbClr val="000000">
                      <a:alpha val="43137"/>
                    </a:srgbClr>
                  </a:outerShdw>
                </a:effectLst>
                <a:latin typeface="Franklin Gothic Book"/>
                <a:ea typeface="+mj-ea"/>
                <a:cs typeface="+mj-cs"/>
              </a:rPr>
              <a:t>Personnel Request  </a:t>
            </a:r>
          </a:p>
        </p:txBody>
      </p:sp>
      <p:sp>
        <p:nvSpPr>
          <p:cNvPr id="5" name="Title 1"/>
          <p:cNvSpPr txBox="1">
            <a:spLocks/>
          </p:cNvSpPr>
          <p:nvPr/>
        </p:nvSpPr>
        <p:spPr>
          <a:xfrm>
            <a:off x="733704" y="323024"/>
            <a:ext cx="10515600" cy="528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400" b="1">
              <a:solidFill>
                <a:schemeClr val="bg1"/>
              </a:solidFill>
              <a:effectLst>
                <a:outerShdw blurRad="50800" dist="50800" dir="5400000" algn="ctr" rotWithShape="0">
                  <a:srgbClr val="000000">
                    <a:alpha val="43137"/>
                  </a:srgbClr>
                </a:outerShdw>
              </a:effectLst>
              <a:latin typeface="Franklin Gothic Book"/>
            </a:endParaRP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7" name="Picture 9" descr="Icon&#10;&#10;Description automatically generated">
            <a:extLst>
              <a:ext uri="{FF2B5EF4-FFF2-40B4-BE49-F238E27FC236}">
                <a16:creationId xmlns:a16="http://schemas.microsoft.com/office/drawing/2014/main" id="{9FB72E20-B7C6-4780-B6A3-4F828220907E}"/>
              </a:ext>
            </a:extLst>
          </p:cNvPr>
          <p:cNvPicPr>
            <a:picLocks noChangeAspect="1"/>
          </p:cNvPicPr>
          <p:nvPr/>
        </p:nvPicPr>
        <p:blipFill>
          <a:blip r:embed="rId3"/>
          <a:stretch>
            <a:fillRect/>
          </a:stretch>
        </p:blipFill>
        <p:spPr>
          <a:xfrm>
            <a:off x="8573949" y="2513321"/>
            <a:ext cx="3337648" cy="3159068"/>
          </a:xfrm>
          <a:prstGeom prst="rect">
            <a:avLst/>
          </a:prstGeom>
        </p:spPr>
      </p:pic>
    </p:spTree>
    <p:extLst>
      <p:ext uri="{BB962C8B-B14F-4D97-AF65-F5344CB8AC3E}">
        <p14:creationId xmlns:p14="http://schemas.microsoft.com/office/powerpoint/2010/main" val="3100116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571" y="1231029"/>
            <a:ext cx="9122417" cy="5680929"/>
          </a:xfrm>
        </p:spPr>
        <p:txBody>
          <a:bodyPr vert="horz" lIns="91440" tIns="45720" rIns="91440" bIns="45720" rtlCol="0" anchor="t">
            <a:noAutofit/>
          </a:bodyPr>
          <a:lstStyle/>
          <a:p>
            <a:pPr marL="0" indent="0">
              <a:buNone/>
            </a:pPr>
            <a:endParaRPr lang="en-US">
              <a:latin typeface="Times New Roman"/>
              <a:cs typeface="Times New Roman"/>
            </a:endParaRPr>
          </a:p>
          <a:p>
            <a:pPr>
              <a:lnSpc>
                <a:spcPct val="100000"/>
              </a:lnSpc>
            </a:pPr>
            <a:r>
              <a:rPr lang="en-US" sz="2000">
                <a:ea typeface="+mn-lt"/>
                <a:cs typeface="+mn-lt"/>
              </a:rPr>
              <a:t>Manage and execute support service initiatives that support equitable access and opportunities for students in PSP</a:t>
            </a:r>
          </a:p>
          <a:p>
            <a:pPr>
              <a:lnSpc>
                <a:spcPct val="100000"/>
              </a:lnSpc>
            </a:pPr>
            <a:r>
              <a:rPr lang="en-US" sz="2000">
                <a:ea typeface="+mn-lt"/>
                <a:cs typeface="+mn-lt"/>
              </a:rPr>
              <a:t>Ensure to maintain program enrollment, goals, and progress</a:t>
            </a:r>
          </a:p>
          <a:p>
            <a:pPr>
              <a:lnSpc>
                <a:spcPct val="100000"/>
              </a:lnSpc>
            </a:pPr>
            <a:r>
              <a:rPr lang="en-US" sz="2000">
                <a:ea typeface="+mn-lt"/>
                <a:cs typeface="+mn-lt"/>
              </a:rPr>
              <a:t>Create and lead  student-centered practices and policies that support persistence and completion efforts</a:t>
            </a:r>
          </a:p>
          <a:p>
            <a:pPr>
              <a:lnSpc>
                <a:spcPct val="100000"/>
              </a:lnSpc>
            </a:pPr>
            <a:r>
              <a:rPr lang="en-US" sz="2000">
                <a:ea typeface="+mn-lt"/>
                <a:cs typeface="+mn-lt"/>
              </a:rPr>
              <a:t>Enhance our collaborative efforts with the Community Outreach office to help high school students transition into Promise and other first year learning communities such as EOPS, Dual Enrollment, STEM Center, CWA, TRIO, Puente, ¡ESO! Adelante, Athletics</a:t>
            </a:r>
          </a:p>
          <a:p>
            <a:pPr>
              <a:lnSpc>
                <a:spcPct val="100000"/>
              </a:lnSpc>
            </a:pPr>
            <a:r>
              <a:rPr lang="en-US" sz="2000">
                <a:ea typeface="+mn-lt"/>
                <a:cs typeface="+mn-lt"/>
              </a:rPr>
              <a:t>Continue ongoing community building ie: Boys and Girls Club, North Fair Oaks community, feeder high schools </a:t>
            </a:r>
          </a:p>
          <a:p>
            <a:pPr>
              <a:lnSpc>
                <a:spcPct val="100000"/>
              </a:lnSpc>
            </a:pPr>
            <a:r>
              <a:rPr lang="en-US" sz="2000">
                <a:ea typeface="+mn-lt"/>
                <a:cs typeface="+mn-lt"/>
              </a:rPr>
              <a:t>Aligned with the proposed district wide expansion of a 1,000 students by 2023</a:t>
            </a:r>
            <a:endParaRPr lang="en-US" sz="2000">
              <a:latin typeface="Calibri"/>
              <a:cs typeface="Calibri"/>
            </a:endParaRPr>
          </a:p>
          <a:p>
            <a:endParaRPr lang="en-US">
              <a:latin typeface="Calibri"/>
              <a:cs typeface="Calibri"/>
            </a:endParaRPr>
          </a:p>
          <a:p>
            <a:pPr marL="0" indent="0">
              <a:buNone/>
            </a:pPr>
            <a:endParaRPr lang="en-US">
              <a:latin typeface="Calibri"/>
              <a:cs typeface="Calibri"/>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72150" cy="10094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1897485" y="378442"/>
            <a:ext cx="9379528" cy="708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 How does this resource request support closing the equity gap?</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1009429"/>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pic>
        <p:nvPicPr>
          <p:cNvPr id="13" name="Picture 13" descr="Chart, funnel chart&#10;&#10;Description automatically generated">
            <a:extLst>
              <a:ext uri="{FF2B5EF4-FFF2-40B4-BE49-F238E27FC236}">
                <a16:creationId xmlns:a16="http://schemas.microsoft.com/office/drawing/2014/main" id="{7AF5173B-DBAD-4455-89C0-88A63EC7D073}"/>
              </a:ext>
            </a:extLst>
          </p:cNvPr>
          <p:cNvPicPr>
            <a:picLocks noChangeAspect="1"/>
          </p:cNvPicPr>
          <p:nvPr/>
        </p:nvPicPr>
        <p:blipFill>
          <a:blip r:embed="rId3"/>
          <a:stretch>
            <a:fillRect/>
          </a:stretch>
        </p:blipFill>
        <p:spPr>
          <a:xfrm>
            <a:off x="9936739" y="1934009"/>
            <a:ext cx="1711902" cy="3738129"/>
          </a:xfrm>
          <a:prstGeom prst="rect">
            <a:avLst/>
          </a:prstGeom>
        </p:spPr>
      </p:pic>
    </p:spTree>
    <p:extLst>
      <p:ext uri="{BB962C8B-B14F-4D97-AF65-F5344CB8AC3E}">
        <p14:creationId xmlns:p14="http://schemas.microsoft.com/office/powerpoint/2010/main" val="408589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760" y="1591976"/>
            <a:ext cx="9114396" cy="4822677"/>
          </a:xfrm>
        </p:spPr>
        <p:txBody>
          <a:bodyPr vert="horz" lIns="91440" tIns="45720" rIns="91440" bIns="45720" rtlCol="0" anchor="t">
            <a:normAutofit/>
          </a:bodyPr>
          <a:lstStyle/>
          <a:p>
            <a:endParaRPr lang="en-US">
              <a:latin typeface="Times New Roman"/>
              <a:cs typeface="Times New Roman"/>
            </a:endParaRPr>
          </a:p>
          <a:p>
            <a:endParaRPr lang="en-US">
              <a:latin typeface="Calibri"/>
              <a:cs typeface="Calibri"/>
            </a:endParaRPr>
          </a:p>
          <a:p>
            <a:pPr marL="0" indent="0">
              <a:buNone/>
            </a:pPr>
            <a:endParaRPr lang="en-US">
              <a:latin typeface="Times New Roman"/>
              <a:cs typeface="Times New Roman"/>
            </a:endParaRPr>
          </a:p>
          <a:p>
            <a:pPr marL="0" indent="0">
              <a:buNone/>
            </a:pPr>
            <a:endParaRPr lang="en-US">
              <a:latin typeface="Times New Roman"/>
              <a:cs typeface="Times New Roman"/>
            </a:endParaRPr>
          </a:p>
          <a:p>
            <a:endParaRPr lang="en-US">
              <a:cs typeface="Calibri" panose="020F0502020204030204"/>
            </a:endParaRPr>
          </a:p>
          <a:p>
            <a:endParaRPr lang="en-US">
              <a:cs typeface="Calibri" panose="020F0502020204030204"/>
            </a:endParaRPr>
          </a:p>
        </p:txBody>
      </p:sp>
      <p:sp>
        <p:nvSpPr>
          <p:cNvPr id="4" name="Rectangle 3">
            <a:extLst>
              <a:ext uri="{FF2B5EF4-FFF2-40B4-BE49-F238E27FC236}">
                <a16:creationId xmlns:a16="http://schemas.microsoft.com/office/drawing/2014/main" id="{BF518A3A-ECE0-42A2-BD7B-43096BD7B6FA}"/>
              </a:ext>
            </a:extLst>
          </p:cNvPr>
          <p:cNvSpPr/>
          <p:nvPr/>
        </p:nvSpPr>
        <p:spPr>
          <a:xfrm>
            <a:off x="366852" y="228614"/>
            <a:ext cx="11472150" cy="1009497"/>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5" name="Title 1"/>
          <p:cNvSpPr txBox="1">
            <a:spLocks/>
          </p:cNvSpPr>
          <p:nvPr/>
        </p:nvSpPr>
        <p:spPr>
          <a:xfrm>
            <a:off x="1897485" y="378442"/>
            <a:ext cx="9379528" cy="708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a:solidFill>
                  <a:schemeClr val="bg1"/>
                </a:solidFill>
                <a:effectLst>
                  <a:outerShdw blurRad="50800" dist="50800" dir="5400000" algn="ctr" rotWithShape="0">
                    <a:srgbClr val="000000">
                      <a:alpha val="43137"/>
                    </a:srgbClr>
                  </a:outerShdw>
                </a:effectLst>
                <a:latin typeface="Franklin Gothic Book"/>
              </a:rPr>
              <a:t>Requested Allocation</a:t>
            </a:r>
          </a:p>
        </p:txBody>
      </p:sp>
      <p:sp>
        <p:nvSpPr>
          <p:cNvPr id="6"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1009429"/>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a:p>
        </p:txBody>
      </p:sp>
      <p:sp>
        <p:nvSpPr>
          <p:cNvPr id="2" name="TextBox 1">
            <a:extLst>
              <a:ext uri="{FF2B5EF4-FFF2-40B4-BE49-F238E27FC236}">
                <a16:creationId xmlns:a16="http://schemas.microsoft.com/office/drawing/2014/main" id="{ED62FCE0-2107-43F5-B72A-BFDB77E05E51}"/>
              </a:ext>
            </a:extLst>
          </p:cNvPr>
          <p:cNvSpPr txBox="1"/>
          <p:nvPr/>
        </p:nvSpPr>
        <p:spPr>
          <a:xfrm>
            <a:off x="5855369" y="2462464"/>
            <a:ext cx="492492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600" dirty="0">
                <a:cs typeface="Calibri"/>
              </a:rPr>
              <a:t>Grade 27</a:t>
            </a:r>
            <a:endParaRPr lang="en-US" dirty="0">
              <a:cs typeface="Calibri" panose="020F0502020204030204"/>
            </a:endParaRPr>
          </a:p>
          <a:p>
            <a:pPr marL="285750" indent="-285750">
              <a:buFont typeface="Arial"/>
              <a:buChar char="•"/>
            </a:pPr>
            <a:r>
              <a:rPr lang="en-US" sz="3600" dirty="0">
                <a:cs typeface="Calibri"/>
              </a:rPr>
              <a:t>Step 3</a:t>
            </a:r>
          </a:p>
          <a:p>
            <a:pPr marL="285750" indent="-285750">
              <a:buFont typeface="Arial"/>
              <a:buChar char="•"/>
            </a:pPr>
            <a:r>
              <a:rPr lang="en-US" sz="3600" dirty="0">
                <a:cs typeface="Calibri"/>
              </a:rPr>
              <a:t>Annual Cost: $</a:t>
            </a:r>
            <a:r>
              <a:rPr lang="en-US" sz="3600" dirty="0">
                <a:ea typeface="+mn-lt"/>
                <a:cs typeface="+mn-lt"/>
              </a:rPr>
              <a:t>75636</a:t>
            </a:r>
          </a:p>
          <a:p>
            <a:pPr marL="285750" indent="-285750">
              <a:buFont typeface="Arial"/>
              <a:buChar char="•"/>
            </a:pPr>
            <a:r>
              <a:rPr lang="en-US" sz="3600" dirty="0">
                <a:cs typeface="Calibri"/>
              </a:rPr>
              <a:t>100% Fund 1</a:t>
            </a:r>
          </a:p>
        </p:txBody>
      </p:sp>
      <p:pic>
        <p:nvPicPr>
          <p:cNvPr id="7" name="Picture 7" descr="Icon&#10;&#10;Description automatically generated">
            <a:extLst>
              <a:ext uri="{FF2B5EF4-FFF2-40B4-BE49-F238E27FC236}">
                <a16:creationId xmlns:a16="http://schemas.microsoft.com/office/drawing/2014/main" id="{0EB56684-9B09-4C51-85B0-E531E1F89A84}"/>
              </a:ext>
            </a:extLst>
          </p:cNvPr>
          <p:cNvPicPr>
            <a:picLocks noChangeAspect="1"/>
          </p:cNvPicPr>
          <p:nvPr/>
        </p:nvPicPr>
        <p:blipFill>
          <a:blip r:embed="rId3"/>
          <a:stretch>
            <a:fillRect/>
          </a:stretch>
        </p:blipFill>
        <p:spPr>
          <a:xfrm>
            <a:off x="2189747" y="2458722"/>
            <a:ext cx="2743200" cy="2614325"/>
          </a:xfrm>
          <a:prstGeom prst="rect">
            <a:avLst/>
          </a:prstGeom>
        </p:spPr>
      </p:pic>
    </p:spTree>
    <p:extLst>
      <p:ext uri="{BB962C8B-B14F-4D97-AF65-F5344CB8AC3E}">
        <p14:creationId xmlns:p14="http://schemas.microsoft.com/office/powerpoint/2010/main" val="2887549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BD38011A45A8428CED66700BCC9B54" ma:contentTypeVersion="11" ma:contentTypeDescription="Create a new document." ma:contentTypeScope="" ma:versionID="d94eadea07cafc01340660aefdc04160">
  <xsd:schema xmlns:xsd="http://www.w3.org/2001/XMLSchema" xmlns:xs="http://www.w3.org/2001/XMLSchema" xmlns:p="http://schemas.microsoft.com/office/2006/metadata/properties" xmlns:ns2="19b84c2a-8374-412e-8917-91dc40c34366" xmlns:ns3="4fa627ba-48fc-4970-93d9-7b5b8540065c" targetNamespace="http://schemas.microsoft.com/office/2006/metadata/properties" ma:root="true" ma:fieldsID="9fc2c6904b50574eac47acc295a09013" ns2:_="" ns3:_="">
    <xsd:import namespace="19b84c2a-8374-412e-8917-91dc40c34366"/>
    <xsd:import namespace="4fa627ba-48fc-4970-93d9-7b5b854006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84c2a-8374-412e-8917-91dc40c343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a627ba-48fc-4970-93d9-7b5b8540065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fa627ba-48fc-4970-93d9-7b5b8540065c">
      <UserInfo>
        <DisplayName>Barrales-Ramirez, Lorraine</DisplayName>
        <AccountId>59</AccountId>
        <AccountType/>
      </UserInfo>
      <UserInfo>
        <DisplayName>Villalpando, Ariela</DisplayName>
        <AccountId>14</AccountId>
        <AccountType/>
      </UserInfo>
    </SharedWithUsers>
  </documentManagement>
</p:properties>
</file>

<file path=customXml/itemProps1.xml><?xml version="1.0" encoding="utf-8"?>
<ds:datastoreItem xmlns:ds="http://schemas.openxmlformats.org/officeDocument/2006/customXml" ds:itemID="{FBF55656-5A7E-4114-9771-5D834BC48BCB}">
  <ds:schemaRefs>
    <ds:schemaRef ds:uri="19b84c2a-8374-412e-8917-91dc40c34366"/>
    <ds:schemaRef ds:uri="4fa627ba-48fc-4970-93d9-7b5b854006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79A8300-276E-4320-9B6B-E5FB4CDB9818}">
  <ds:schemaRefs>
    <ds:schemaRef ds:uri="http://schemas.microsoft.com/sharepoint/v3/contenttype/forms"/>
  </ds:schemaRefs>
</ds:datastoreItem>
</file>

<file path=customXml/itemProps3.xml><?xml version="1.0" encoding="utf-8"?>
<ds:datastoreItem xmlns:ds="http://schemas.openxmlformats.org/officeDocument/2006/customXml" ds:itemID="{24BAF11E-4C8F-46A5-BA0A-B8FEFFC25CF1}">
  <ds:schemaRefs>
    <ds:schemaRef ds:uri="19b84c2a-8374-412e-8917-91dc40c34366"/>
    <ds:schemaRef ds:uri="http://schemas.microsoft.com/office/2006/documentManagement/types"/>
    <ds:schemaRef ds:uri="http://schemas.openxmlformats.org/package/2006/metadata/core-properties"/>
    <ds:schemaRef ds:uri="http://purl.org/dc/elements/1.1/"/>
    <ds:schemaRef ds:uri="4fa627ba-48fc-4970-93d9-7b5b8540065c"/>
    <ds:schemaRef ds:uri="http://purl.org/dc/dcmitype/"/>
    <ds:schemaRef ds:uri="http://schemas.microsoft.com/office/2006/metadata/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581</Words>
  <Application>Microsoft Office PowerPoint</Application>
  <PresentationFormat>Widescreen</PresentationFormat>
  <Paragraphs>113</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Franklin Gothic Book</vt:lpstr>
      <vt:lpstr>Garamond</vt:lpstr>
      <vt:lpstr>Times New Roman</vt:lpstr>
      <vt:lpstr>Office Theme</vt:lpstr>
      <vt:lpstr>PowerPoint Presentation</vt:lpstr>
      <vt:lpstr>San Mateo County Community College District's Promise Scholars Program (PSP) helps first time, full time students earn certificates and associates degrees within two to three years by providing comprehensive financial, counseling, and academic supports. Students receive dedicated academic counseling, personalized career development, tutoring, enrollment fee waivers, textbook assistance, and transportation assistance to support their enrollment, completion, and transfer/career goals.</vt:lpstr>
      <vt:lpstr>PowerPoint Presentation</vt:lpstr>
      <vt:lpstr>Current  Responsibilities</vt:lpstr>
      <vt:lpstr>PowerPoint Presentation</vt:lpstr>
      <vt:lpstr>PowerPoint Presentation</vt:lpstr>
      <vt:lpstr>Assistant Director</vt:lpstr>
      <vt:lpstr>PowerPoint Presentation</vt:lpstr>
      <vt:lpstr>PowerPoint Presentation</vt:lpstr>
      <vt:lpstr>Thank You </vt:lpstr>
    </vt:vector>
  </TitlesOfParts>
  <Company>SMCCD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Mayra Arellano</dc:creator>
  <cp:keywords>Program Review</cp:keywords>
  <cp:lastModifiedBy>Arellano, Mayra</cp:lastModifiedBy>
  <cp:revision>70</cp:revision>
  <cp:lastPrinted>2016-06-13T15:20:29Z</cp:lastPrinted>
  <dcterms:created xsi:type="dcterms:W3CDTF">2015-08-26T22:52:00Z</dcterms:created>
  <dcterms:modified xsi:type="dcterms:W3CDTF">2022-11-16T00:13:36Z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0x01010028BD38011A45A8428CED66700BCC9B54</vt:lpwstr>
  </property>
</Properties>
</file>