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60" r:id="rId7"/>
    <p:sldId id="276" r:id="rId8"/>
    <p:sldId id="262" r:id="rId9"/>
    <p:sldId id="278" r:id="rId10"/>
    <p:sldId id="266" r:id="rId11"/>
    <p:sldId id="267" r:id="rId12"/>
    <p:sldId id="268" r:id="rId13"/>
    <p:sldId id="263" r:id="rId14"/>
    <p:sldId id="269" r:id="rId15"/>
    <p:sldId id="270" r:id="rId16"/>
    <p:sldId id="264" r:id="rId17"/>
    <p:sldId id="272" r:id="rId18"/>
    <p:sldId id="279" r:id="rId19"/>
    <p:sldId id="273" r:id="rId20"/>
    <p:sldId id="265" r:id="rId21"/>
    <p:sldId id="275"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xton, Alexander" initials="CA" lastIdx="3" clrIdx="0">
    <p:extLst>
      <p:ext uri="{19B8F6BF-5375-455C-9EA6-DF929625EA0E}">
        <p15:presenceInfo xmlns:p15="http://schemas.microsoft.com/office/powerpoint/2012/main" userId="S-1-5-21-1304569826-509891136-618671499-604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4" d="100"/>
          <a:sy n="64" d="100"/>
        </p:scale>
        <p:origin x="5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smccd-my.sharepoint.com/personal/engelk_smccd_edu/Documents/Data/Institutional%20Set%20Standards/ISS%20data%20and%20presentation%20Dec%202022/Data%20analysis%20for%20PBC%20presentation%20of%20scorecard%20Dec%20202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Student Headcount and Full-Time Equivalent Students (FTES)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Sheet1!$A$3</c:f>
              <c:strCache>
                <c:ptCount val="1"/>
                <c:pt idx="0">
                  <c:v>Total students (unique headcount)</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Sheet1!$B$1:$G$2</c:f>
              <c:strCache>
                <c:ptCount val="6"/>
                <c:pt idx="0">
                  <c:v>2016-17</c:v>
                </c:pt>
                <c:pt idx="1">
                  <c:v>2017-18</c:v>
                </c:pt>
                <c:pt idx="2">
                  <c:v>2018-19</c:v>
                </c:pt>
                <c:pt idx="3">
                  <c:v>2019-20‡</c:v>
                </c:pt>
                <c:pt idx="4">
                  <c:v>2020-21‡</c:v>
                </c:pt>
                <c:pt idx="5">
                  <c:v>2021-2022‡</c:v>
                </c:pt>
              </c:strCache>
              <c:extLst/>
            </c:strRef>
          </c:cat>
          <c:val>
            <c:numRef>
              <c:f>Sheet1!$B$3:$G$3</c:f>
              <c:numCache>
                <c:formatCode>_(* #,##0_);_(* \(#,##0\);_(* "-"??_);_(@_)</c:formatCode>
                <c:ptCount val="6"/>
                <c:pt idx="0">
                  <c:v>10982</c:v>
                </c:pt>
                <c:pt idx="1">
                  <c:v>10744</c:v>
                </c:pt>
                <c:pt idx="2">
                  <c:v>10594</c:v>
                </c:pt>
                <c:pt idx="3">
                  <c:v>10313</c:v>
                </c:pt>
                <c:pt idx="4">
                  <c:v>10776</c:v>
                </c:pt>
                <c:pt idx="5">
                  <c:v>9602</c:v>
                </c:pt>
              </c:numCache>
            </c:numRef>
          </c:val>
          <c:extLst>
            <c:ext xmlns:c16="http://schemas.microsoft.com/office/drawing/2014/chart" uri="{C3380CC4-5D6E-409C-BE32-E72D297353CC}">
              <c16:uniqueId val="{00000000-E361-4012-8A84-F33E4D7B7F2A}"/>
            </c:ext>
          </c:extLst>
        </c:ser>
        <c:dLbls>
          <c:showLegendKey val="0"/>
          <c:showVal val="1"/>
          <c:showCatName val="0"/>
          <c:showSerName val="0"/>
          <c:showPercent val="0"/>
          <c:showBubbleSize val="0"/>
        </c:dLbls>
        <c:gapWidth val="219"/>
        <c:overlap val="-27"/>
        <c:axId val="338132991"/>
        <c:axId val="337501295"/>
      </c:barChart>
      <c:lineChart>
        <c:grouping val="standard"/>
        <c:varyColors val="0"/>
        <c:ser>
          <c:idx val="1"/>
          <c:order val="1"/>
          <c:tx>
            <c:strRef>
              <c:f>Sheet1!$A$4</c:f>
              <c:strCache>
                <c:ptCount val="1"/>
                <c:pt idx="0">
                  <c:v>FTES as % of Total Headcount</c:v>
                </c:pt>
              </c:strCache>
            </c:strRef>
          </c:tx>
          <c:spPr>
            <a:ln w="28575" cap="rnd">
              <a:solidFill>
                <a:schemeClr val="accent5"/>
              </a:solidFill>
              <a:round/>
            </a:ln>
            <a:effectLst/>
          </c:spPr>
          <c:marker>
            <c:symbol val="none"/>
          </c:marker>
          <c:dLbls>
            <c:dLbl>
              <c:idx val="0"/>
              <c:layout>
                <c:manualLayout>
                  <c:x val="3.7309996273407063E-3"/>
                  <c:y val="-5.768652198099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361-4012-8A84-F33E4D7B7F2A}"/>
                </c:ext>
              </c:extLst>
            </c:dLbl>
            <c:dLbl>
              <c:idx val="1"/>
              <c:layout>
                <c:manualLayout>
                  <c:x val="1.1354033793180684E-2"/>
                  <c:y val="4.28501146430355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361-4012-8A84-F33E4D7B7F2A}"/>
                </c:ext>
              </c:extLst>
            </c:dLbl>
            <c:dLbl>
              <c:idx val="2"/>
              <c:layout>
                <c:manualLayout>
                  <c:x val="2.0437260827725155E-2"/>
                  <c:y val="6.427517196455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361-4012-8A84-F33E4D7B7F2A}"/>
                </c:ext>
              </c:extLst>
            </c:dLbl>
            <c:dLbl>
              <c:idx val="3"/>
              <c:layout>
                <c:manualLayout>
                  <c:x val="1.5895647310452898E-2"/>
                  <c:y val="0.10712528660758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361-4012-8A84-F33E4D7B7F2A}"/>
                </c:ext>
              </c:extLst>
            </c:dLbl>
            <c:dLbl>
              <c:idx val="4"/>
              <c:layout>
                <c:manualLayout>
                  <c:x val="1.5895647310452898E-2"/>
                  <c:y val="4.5528246808225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361-4012-8A84-F33E4D7B7F2A}"/>
                </c:ext>
              </c:extLst>
            </c:dLbl>
            <c:dLbl>
              <c:idx val="5"/>
              <c:layout>
                <c:manualLayout>
                  <c:x val="6.8124202759083851E-3"/>
                  <c:y val="1.33906608259485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361-4012-8A84-F33E4D7B7F2A}"/>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Sheet1!$B$1:$G$2</c:f>
              <c:strCache>
                <c:ptCount val="6"/>
                <c:pt idx="0">
                  <c:v>2016-17</c:v>
                </c:pt>
                <c:pt idx="1">
                  <c:v>2017-18</c:v>
                </c:pt>
                <c:pt idx="2">
                  <c:v>2018-19</c:v>
                </c:pt>
                <c:pt idx="3">
                  <c:v>2019-20‡</c:v>
                </c:pt>
                <c:pt idx="4">
                  <c:v>2020-21‡</c:v>
                </c:pt>
                <c:pt idx="5">
                  <c:v>2021-2022‡</c:v>
                </c:pt>
              </c:strCache>
              <c:extLst/>
            </c:strRef>
          </c:cat>
          <c:val>
            <c:numRef>
              <c:f>Sheet1!$B$4:$G$4</c:f>
              <c:numCache>
                <c:formatCode>0%</c:formatCode>
                <c:ptCount val="6"/>
                <c:pt idx="0">
                  <c:v>0.36023988344563829</c:v>
                </c:pt>
                <c:pt idx="1">
                  <c:v>0.34104203276247302</c:v>
                </c:pt>
                <c:pt idx="2">
                  <c:v>0.33570781574476122</c:v>
                </c:pt>
                <c:pt idx="3">
                  <c:v>0.32933023368563952</c:v>
                </c:pt>
                <c:pt idx="4">
                  <c:v>0.30437939866369712</c:v>
                </c:pt>
                <c:pt idx="5">
                  <c:v>0.30722766090397835</c:v>
                </c:pt>
              </c:numCache>
            </c:numRef>
          </c:val>
          <c:smooth val="0"/>
          <c:extLst>
            <c:ext xmlns:c16="http://schemas.microsoft.com/office/drawing/2014/chart" uri="{C3380CC4-5D6E-409C-BE32-E72D297353CC}">
              <c16:uniqueId val="{00000001-E361-4012-8A84-F33E4D7B7F2A}"/>
            </c:ext>
          </c:extLst>
        </c:ser>
        <c:dLbls>
          <c:showLegendKey val="0"/>
          <c:showVal val="1"/>
          <c:showCatName val="0"/>
          <c:showSerName val="0"/>
          <c:showPercent val="0"/>
          <c:showBubbleSize val="0"/>
        </c:dLbls>
        <c:marker val="1"/>
        <c:smooth val="0"/>
        <c:axId val="338132191"/>
        <c:axId val="337510031"/>
      </c:lineChart>
      <c:catAx>
        <c:axId val="338132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37501295"/>
        <c:crosses val="autoZero"/>
        <c:auto val="1"/>
        <c:lblAlgn val="ctr"/>
        <c:lblOffset val="100"/>
        <c:noMultiLvlLbl val="0"/>
      </c:catAx>
      <c:valAx>
        <c:axId val="337501295"/>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38132991"/>
        <c:crosses val="autoZero"/>
        <c:crossBetween val="between"/>
      </c:valAx>
      <c:valAx>
        <c:axId val="337510031"/>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38132191"/>
        <c:crosses val="max"/>
        <c:crossBetween val="between"/>
      </c:valAx>
      <c:catAx>
        <c:axId val="338132191"/>
        <c:scaling>
          <c:orientation val="minMax"/>
        </c:scaling>
        <c:delete val="1"/>
        <c:axPos val="b"/>
        <c:numFmt formatCode="General" sourceLinked="1"/>
        <c:majorTickMark val="none"/>
        <c:minorTickMark val="none"/>
        <c:tickLblPos val="nextTo"/>
        <c:crossAx val="33751003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Math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'Transfer courses'!$A$35</c:f>
              <c:strCache>
                <c:ptCount val="1"/>
                <c:pt idx="0">
                  <c:v> % of all students who completed transfer-level math at Cañada in their first academic year of enrollment within the district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'Transfer courses'!$B$34:$D$34</c:f>
              <c:strCache>
                <c:ptCount val="3"/>
                <c:pt idx="0">
                  <c:v>2019-20‡</c:v>
                </c:pt>
                <c:pt idx="1">
                  <c:v>2020-21‡</c:v>
                </c:pt>
                <c:pt idx="2">
                  <c:v>2021-2022‡</c:v>
                </c:pt>
              </c:strCache>
            </c:strRef>
          </c:cat>
          <c:val>
            <c:numRef>
              <c:f>'Transfer courses'!$B$35:$D$35</c:f>
              <c:numCache>
                <c:formatCode>0%</c:formatCode>
                <c:ptCount val="3"/>
                <c:pt idx="0">
                  <c:v>0.28307254623044098</c:v>
                </c:pt>
                <c:pt idx="1">
                  <c:v>0.33</c:v>
                </c:pt>
                <c:pt idx="2">
                  <c:v>0.3</c:v>
                </c:pt>
              </c:numCache>
            </c:numRef>
          </c:val>
          <c:extLst>
            <c:ext xmlns:c16="http://schemas.microsoft.com/office/drawing/2014/chart" uri="{C3380CC4-5D6E-409C-BE32-E72D297353CC}">
              <c16:uniqueId val="{00000000-F865-4EB0-B918-A1341396212E}"/>
            </c:ext>
          </c:extLst>
        </c:ser>
        <c:ser>
          <c:idx val="1"/>
          <c:order val="1"/>
          <c:tx>
            <c:strRef>
              <c:f>'Transfer courses'!$A$36</c:f>
              <c:strCache>
                <c:ptCount val="1"/>
                <c:pt idx="0">
                  <c:v> % of transfer-seeking, home campus students who completed transfer-level Math at Cañada in their first academic year of enrollment within the district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'Transfer courses'!$B$34:$D$34</c:f>
              <c:strCache>
                <c:ptCount val="3"/>
                <c:pt idx="0">
                  <c:v>2019-20‡</c:v>
                </c:pt>
                <c:pt idx="1">
                  <c:v>2020-21‡</c:v>
                </c:pt>
                <c:pt idx="2">
                  <c:v>2021-2022‡</c:v>
                </c:pt>
              </c:strCache>
            </c:strRef>
          </c:cat>
          <c:val>
            <c:numRef>
              <c:f>'Transfer courses'!$B$36:$D$36</c:f>
              <c:numCache>
                <c:formatCode>0%</c:formatCode>
                <c:ptCount val="3"/>
                <c:pt idx="0">
                  <c:v>0.42</c:v>
                </c:pt>
                <c:pt idx="1">
                  <c:v>0.45</c:v>
                </c:pt>
                <c:pt idx="2">
                  <c:v>0.45</c:v>
                </c:pt>
              </c:numCache>
            </c:numRef>
          </c:val>
          <c:extLst>
            <c:ext xmlns:c16="http://schemas.microsoft.com/office/drawing/2014/chart" uri="{C3380CC4-5D6E-409C-BE32-E72D297353CC}">
              <c16:uniqueId val="{00000001-F865-4EB0-B918-A1341396212E}"/>
            </c:ext>
          </c:extLst>
        </c:ser>
        <c:dLbls>
          <c:dLblPos val="outEnd"/>
          <c:showLegendKey val="0"/>
          <c:showVal val="1"/>
          <c:showCatName val="0"/>
          <c:showSerName val="0"/>
          <c:showPercent val="0"/>
          <c:showBubbleSize val="0"/>
        </c:dLbls>
        <c:gapWidth val="219"/>
        <c:overlap val="-27"/>
        <c:axId val="1631376928"/>
        <c:axId val="1699085408"/>
      </c:barChart>
      <c:catAx>
        <c:axId val="1631376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99085408"/>
        <c:crosses val="autoZero"/>
        <c:auto val="1"/>
        <c:lblAlgn val="ctr"/>
        <c:lblOffset val="100"/>
        <c:noMultiLvlLbl val="0"/>
      </c:catAx>
      <c:valAx>
        <c:axId val="169908540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31376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Completion!$O$10</c:f>
              <c:strCache>
                <c:ptCount val="1"/>
                <c:pt idx="0">
                  <c:v>certificates awarded</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Completion!$P$9:$T$9</c:f>
              <c:strCache>
                <c:ptCount val="5"/>
                <c:pt idx="0">
                  <c:v>2017-18</c:v>
                </c:pt>
                <c:pt idx="1">
                  <c:v>2018-19</c:v>
                </c:pt>
                <c:pt idx="2">
                  <c:v>2019-20‡</c:v>
                </c:pt>
                <c:pt idx="3">
                  <c:v>2020-21‡</c:v>
                </c:pt>
                <c:pt idx="4">
                  <c:v>2021-2022‡</c:v>
                </c:pt>
              </c:strCache>
            </c:strRef>
          </c:cat>
          <c:val>
            <c:numRef>
              <c:f>Completion!$P$10:$T$10</c:f>
              <c:numCache>
                <c:formatCode>General</c:formatCode>
                <c:ptCount val="5"/>
                <c:pt idx="0">
                  <c:v>317</c:v>
                </c:pt>
                <c:pt idx="1">
                  <c:v>251</c:v>
                </c:pt>
                <c:pt idx="2">
                  <c:v>220</c:v>
                </c:pt>
                <c:pt idx="3">
                  <c:v>231</c:v>
                </c:pt>
                <c:pt idx="4">
                  <c:v>205</c:v>
                </c:pt>
              </c:numCache>
            </c:numRef>
          </c:val>
          <c:smooth val="0"/>
          <c:extLst>
            <c:ext xmlns:c16="http://schemas.microsoft.com/office/drawing/2014/chart" uri="{C3380CC4-5D6E-409C-BE32-E72D297353CC}">
              <c16:uniqueId val="{00000000-2AA0-4DE4-81A9-E55372240016}"/>
            </c:ext>
          </c:extLst>
        </c:ser>
        <c:ser>
          <c:idx val="1"/>
          <c:order val="1"/>
          <c:tx>
            <c:strRef>
              <c:f>Completion!$O$11</c:f>
              <c:strCache>
                <c:ptCount val="1"/>
                <c:pt idx="0">
                  <c:v>AA/AS degrees awarded</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Completion!$P$9:$T$9</c:f>
              <c:strCache>
                <c:ptCount val="5"/>
                <c:pt idx="0">
                  <c:v>2017-18</c:v>
                </c:pt>
                <c:pt idx="1">
                  <c:v>2018-19</c:v>
                </c:pt>
                <c:pt idx="2">
                  <c:v>2019-20‡</c:v>
                </c:pt>
                <c:pt idx="3">
                  <c:v>2020-21‡</c:v>
                </c:pt>
                <c:pt idx="4">
                  <c:v>2021-2022‡</c:v>
                </c:pt>
              </c:strCache>
            </c:strRef>
          </c:cat>
          <c:val>
            <c:numRef>
              <c:f>Completion!$P$11:$T$11</c:f>
              <c:numCache>
                <c:formatCode>General</c:formatCode>
                <c:ptCount val="5"/>
                <c:pt idx="0">
                  <c:v>370</c:v>
                </c:pt>
                <c:pt idx="1">
                  <c:v>420</c:v>
                </c:pt>
                <c:pt idx="2">
                  <c:v>369</c:v>
                </c:pt>
                <c:pt idx="3">
                  <c:v>335</c:v>
                </c:pt>
                <c:pt idx="4">
                  <c:v>315</c:v>
                </c:pt>
              </c:numCache>
            </c:numRef>
          </c:val>
          <c:smooth val="0"/>
          <c:extLst>
            <c:ext xmlns:c16="http://schemas.microsoft.com/office/drawing/2014/chart" uri="{C3380CC4-5D6E-409C-BE32-E72D297353CC}">
              <c16:uniqueId val="{00000001-2AA0-4DE4-81A9-E55372240016}"/>
            </c:ext>
          </c:extLst>
        </c:ser>
        <c:ser>
          <c:idx val="2"/>
          <c:order val="2"/>
          <c:tx>
            <c:strRef>
              <c:f>Completion!$O$12</c:f>
              <c:strCache>
                <c:ptCount val="1"/>
                <c:pt idx="0">
                  <c:v>ADT degrees awarded</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Completion!$P$9:$T$9</c:f>
              <c:strCache>
                <c:ptCount val="5"/>
                <c:pt idx="0">
                  <c:v>2017-18</c:v>
                </c:pt>
                <c:pt idx="1">
                  <c:v>2018-19</c:v>
                </c:pt>
                <c:pt idx="2">
                  <c:v>2019-20‡</c:v>
                </c:pt>
                <c:pt idx="3">
                  <c:v>2020-21‡</c:v>
                </c:pt>
                <c:pt idx="4">
                  <c:v>2021-2022‡</c:v>
                </c:pt>
              </c:strCache>
            </c:strRef>
          </c:cat>
          <c:val>
            <c:numRef>
              <c:f>Completion!$P$12:$T$12</c:f>
              <c:numCache>
                <c:formatCode>General</c:formatCode>
                <c:ptCount val="5"/>
                <c:pt idx="0">
                  <c:v>199</c:v>
                </c:pt>
                <c:pt idx="1">
                  <c:v>210</c:v>
                </c:pt>
                <c:pt idx="2">
                  <c:v>254</c:v>
                </c:pt>
                <c:pt idx="3">
                  <c:v>295</c:v>
                </c:pt>
                <c:pt idx="4">
                  <c:v>260</c:v>
                </c:pt>
              </c:numCache>
            </c:numRef>
          </c:val>
          <c:smooth val="0"/>
          <c:extLst>
            <c:ext xmlns:c16="http://schemas.microsoft.com/office/drawing/2014/chart" uri="{C3380CC4-5D6E-409C-BE32-E72D297353CC}">
              <c16:uniqueId val="{00000002-2AA0-4DE4-81A9-E55372240016}"/>
            </c:ext>
          </c:extLst>
        </c:ser>
        <c:ser>
          <c:idx val="3"/>
          <c:order val="3"/>
          <c:tx>
            <c:strRef>
              <c:f>Completion!$O$13</c:f>
              <c:strCache>
                <c:ptCount val="1"/>
                <c:pt idx="0">
                  <c:v>All Associates Degrees</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Completion!$P$9:$T$9</c:f>
              <c:strCache>
                <c:ptCount val="5"/>
                <c:pt idx="0">
                  <c:v>2017-18</c:v>
                </c:pt>
                <c:pt idx="1">
                  <c:v>2018-19</c:v>
                </c:pt>
                <c:pt idx="2">
                  <c:v>2019-20‡</c:v>
                </c:pt>
                <c:pt idx="3">
                  <c:v>2020-21‡</c:v>
                </c:pt>
                <c:pt idx="4">
                  <c:v>2021-2022‡</c:v>
                </c:pt>
              </c:strCache>
            </c:strRef>
          </c:cat>
          <c:val>
            <c:numRef>
              <c:f>Completion!$P$13:$T$13</c:f>
              <c:numCache>
                <c:formatCode>General</c:formatCode>
                <c:ptCount val="5"/>
                <c:pt idx="0">
                  <c:v>569</c:v>
                </c:pt>
                <c:pt idx="1">
                  <c:v>630</c:v>
                </c:pt>
                <c:pt idx="2">
                  <c:v>623</c:v>
                </c:pt>
                <c:pt idx="3">
                  <c:v>630</c:v>
                </c:pt>
                <c:pt idx="4">
                  <c:v>575</c:v>
                </c:pt>
              </c:numCache>
            </c:numRef>
          </c:val>
          <c:smooth val="0"/>
          <c:extLst>
            <c:ext xmlns:c16="http://schemas.microsoft.com/office/drawing/2014/chart" uri="{C3380CC4-5D6E-409C-BE32-E72D297353CC}">
              <c16:uniqueId val="{00000003-2AA0-4DE4-81A9-E55372240016}"/>
            </c:ext>
          </c:extLst>
        </c:ser>
        <c:dLbls>
          <c:dLblPos val="t"/>
          <c:showLegendKey val="0"/>
          <c:showVal val="1"/>
          <c:showCatName val="0"/>
          <c:showSerName val="0"/>
          <c:showPercent val="0"/>
          <c:showBubbleSize val="0"/>
        </c:dLbls>
        <c:marker val="1"/>
        <c:smooth val="0"/>
        <c:axId val="1530164256"/>
        <c:axId val="1402719840"/>
      </c:lineChart>
      <c:catAx>
        <c:axId val="1530164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02719840"/>
        <c:crosses val="autoZero"/>
        <c:auto val="1"/>
        <c:lblAlgn val="ctr"/>
        <c:lblOffset val="100"/>
        <c:noMultiLvlLbl val="0"/>
      </c:catAx>
      <c:valAx>
        <c:axId val="1402719840"/>
        <c:scaling>
          <c:orientation val="minMax"/>
          <c:min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30164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Completion!$P$1</c:f>
              <c:strCache>
                <c:ptCount val="1"/>
                <c:pt idx="0">
                  <c:v>2017-18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Completion!$O$2</c:f>
              <c:strCache>
                <c:ptCount val="1"/>
                <c:pt idx="0">
                  <c:v>Median # of units earned among students who earned their first associate degree in the selected year and had completed at least 60 units</c:v>
                </c:pt>
              </c:strCache>
            </c:strRef>
          </c:cat>
          <c:val>
            <c:numRef>
              <c:f>Completion!$P$2</c:f>
              <c:numCache>
                <c:formatCode>0</c:formatCode>
                <c:ptCount val="1"/>
                <c:pt idx="0">
                  <c:v>73</c:v>
                </c:pt>
              </c:numCache>
            </c:numRef>
          </c:val>
          <c:extLst>
            <c:ext xmlns:c16="http://schemas.microsoft.com/office/drawing/2014/chart" uri="{C3380CC4-5D6E-409C-BE32-E72D297353CC}">
              <c16:uniqueId val="{00000000-08C9-4B43-8480-E825E994094B}"/>
            </c:ext>
          </c:extLst>
        </c:ser>
        <c:ser>
          <c:idx val="1"/>
          <c:order val="1"/>
          <c:tx>
            <c:strRef>
              <c:f>Completion!$Q$1</c:f>
              <c:strCache>
                <c:ptCount val="1"/>
                <c:pt idx="0">
                  <c:v>2018-19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Completion!$O$2</c:f>
              <c:strCache>
                <c:ptCount val="1"/>
                <c:pt idx="0">
                  <c:v>Median # of units earned among students who earned their first associate degree in the selected year and had completed at least 60 units</c:v>
                </c:pt>
              </c:strCache>
            </c:strRef>
          </c:cat>
          <c:val>
            <c:numRef>
              <c:f>Completion!$Q$2</c:f>
              <c:numCache>
                <c:formatCode>General</c:formatCode>
                <c:ptCount val="1"/>
                <c:pt idx="0">
                  <c:v>74</c:v>
                </c:pt>
              </c:numCache>
            </c:numRef>
          </c:val>
          <c:extLst>
            <c:ext xmlns:c16="http://schemas.microsoft.com/office/drawing/2014/chart" uri="{C3380CC4-5D6E-409C-BE32-E72D297353CC}">
              <c16:uniqueId val="{00000001-08C9-4B43-8480-E825E994094B}"/>
            </c:ext>
          </c:extLst>
        </c:ser>
        <c:ser>
          <c:idx val="2"/>
          <c:order val="2"/>
          <c:tx>
            <c:strRef>
              <c:f>Completion!$R$1</c:f>
              <c:strCache>
                <c:ptCount val="1"/>
                <c:pt idx="0">
                  <c:v>2019-20‡</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Completion!$O$2</c:f>
              <c:strCache>
                <c:ptCount val="1"/>
                <c:pt idx="0">
                  <c:v>Median # of units earned among students who earned their first associate degree in the selected year and had completed at least 60 units</c:v>
                </c:pt>
              </c:strCache>
            </c:strRef>
          </c:cat>
          <c:val>
            <c:numRef>
              <c:f>Completion!$R$2</c:f>
              <c:numCache>
                <c:formatCode>General</c:formatCode>
                <c:ptCount val="1"/>
                <c:pt idx="0">
                  <c:v>69</c:v>
                </c:pt>
              </c:numCache>
            </c:numRef>
          </c:val>
          <c:extLst>
            <c:ext xmlns:c16="http://schemas.microsoft.com/office/drawing/2014/chart" uri="{C3380CC4-5D6E-409C-BE32-E72D297353CC}">
              <c16:uniqueId val="{00000002-08C9-4B43-8480-E825E994094B}"/>
            </c:ext>
          </c:extLst>
        </c:ser>
        <c:ser>
          <c:idx val="3"/>
          <c:order val="3"/>
          <c:tx>
            <c:strRef>
              <c:f>Completion!$S$1</c:f>
              <c:strCache>
                <c:ptCount val="1"/>
                <c:pt idx="0">
                  <c:v>2020-21‡</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Completion!$O$2</c:f>
              <c:strCache>
                <c:ptCount val="1"/>
                <c:pt idx="0">
                  <c:v>Median # of units earned among students who earned their first associate degree in the selected year and had completed at least 60 units</c:v>
                </c:pt>
              </c:strCache>
            </c:strRef>
          </c:cat>
          <c:val>
            <c:numRef>
              <c:f>Completion!$S$2</c:f>
              <c:numCache>
                <c:formatCode>General</c:formatCode>
                <c:ptCount val="1"/>
                <c:pt idx="0">
                  <c:v>68.5</c:v>
                </c:pt>
              </c:numCache>
            </c:numRef>
          </c:val>
          <c:extLst>
            <c:ext xmlns:c16="http://schemas.microsoft.com/office/drawing/2014/chart" uri="{C3380CC4-5D6E-409C-BE32-E72D297353CC}">
              <c16:uniqueId val="{00000003-08C9-4B43-8480-E825E994094B}"/>
            </c:ext>
          </c:extLst>
        </c:ser>
        <c:ser>
          <c:idx val="4"/>
          <c:order val="4"/>
          <c:tx>
            <c:strRef>
              <c:f>Completion!$T$1</c:f>
              <c:strCache>
                <c:ptCount val="1"/>
                <c:pt idx="0">
                  <c:v>2021-2022‡</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Completion!$O$2</c:f>
              <c:strCache>
                <c:ptCount val="1"/>
                <c:pt idx="0">
                  <c:v>Median # of units earned among students who earned their first associate degree in the selected year and had completed at least 60 units</c:v>
                </c:pt>
              </c:strCache>
            </c:strRef>
          </c:cat>
          <c:val>
            <c:numRef>
              <c:f>Completion!$T$2</c:f>
              <c:numCache>
                <c:formatCode>General</c:formatCode>
                <c:ptCount val="1"/>
                <c:pt idx="0">
                  <c:v>73</c:v>
                </c:pt>
              </c:numCache>
            </c:numRef>
          </c:val>
          <c:extLst>
            <c:ext xmlns:c16="http://schemas.microsoft.com/office/drawing/2014/chart" uri="{C3380CC4-5D6E-409C-BE32-E72D297353CC}">
              <c16:uniqueId val="{00000004-08C9-4B43-8480-E825E994094B}"/>
            </c:ext>
          </c:extLst>
        </c:ser>
        <c:dLbls>
          <c:dLblPos val="outEnd"/>
          <c:showLegendKey val="0"/>
          <c:showVal val="1"/>
          <c:showCatName val="0"/>
          <c:showSerName val="0"/>
          <c:showPercent val="0"/>
          <c:showBubbleSize val="0"/>
        </c:dLbls>
        <c:gapWidth val="219"/>
        <c:overlap val="-27"/>
        <c:axId val="1869032640"/>
        <c:axId val="1699084576"/>
      </c:barChart>
      <c:catAx>
        <c:axId val="1869032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99084576"/>
        <c:crosses val="autoZero"/>
        <c:auto val="1"/>
        <c:lblAlgn val="ctr"/>
        <c:lblOffset val="100"/>
        <c:noMultiLvlLbl val="0"/>
      </c:catAx>
      <c:valAx>
        <c:axId val="1699084576"/>
        <c:scaling>
          <c:orientation val="minMax"/>
          <c:min val="2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869032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Completion!$P$4</c:f>
              <c:strCache>
                <c:ptCount val="1"/>
                <c:pt idx="0">
                  <c:v>2017-18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Completion!$O$5</c:f>
              <c:strCache>
                <c:ptCount val="1"/>
                <c:pt idx="0">
                  <c:v># of unduplicated students who earn an associate degree within 2 years (100% of normal time)</c:v>
                </c:pt>
              </c:strCache>
            </c:strRef>
          </c:cat>
          <c:val>
            <c:numRef>
              <c:f>Completion!$P$5</c:f>
              <c:numCache>
                <c:formatCode>General</c:formatCode>
                <c:ptCount val="1"/>
                <c:pt idx="0">
                  <c:v>16</c:v>
                </c:pt>
              </c:numCache>
            </c:numRef>
          </c:val>
          <c:extLst>
            <c:ext xmlns:c16="http://schemas.microsoft.com/office/drawing/2014/chart" uri="{C3380CC4-5D6E-409C-BE32-E72D297353CC}">
              <c16:uniqueId val="{00000000-2229-43D5-8E35-FCD6FD074DEB}"/>
            </c:ext>
          </c:extLst>
        </c:ser>
        <c:ser>
          <c:idx val="1"/>
          <c:order val="1"/>
          <c:tx>
            <c:strRef>
              <c:f>Completion!$Q$4</c:f>
              <c:strCache>
                <c:ptCount val="1"/>
                <c:pt idx="0">
                  <c:v>2018-19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Completion!$O$5</c:f>
              <c:strCache>
                <c:ptCount val="1"/>
                <c:pt idx="0">
                  <c:v># of unduplicated students who earn an associate degree within 2 years (100% of normal time)</c:v>
                </c:pt>
              </c:strCache>
            </c:strRef>
          </c:cat>
          <c:val>
            <c:numRef>
              <c:f>Completion!$Q$5</c:f>
              <c:numCache>
                <c:formatCode>General</c:formatCode>
                <c:ptCount val="1"/>
                <c:pt idx="0">
                  <c:v>22</c:v>
                </c:pt>
              </c:numCache>
            </c:numRef>
          </c:val>
          <c:extLst>
            <c:ext xmlns:c16="http://schemas.microsoft.com/office/drawing/2014/chart" uri="{C3380CC4-5D6E-409C-BE32-E72D297353CC}">
              <c16:uniqueId val="{00000001-2229-43D5-8E35-FCD6FD074DEB}"/>
            </c:ext>
          </c:extLst>
        </c:ser>
        <c:ser>
          <c:idx val="2"/>
          <c:order val="2"/>
          <c:tx>
            <c:strRef>
              <c:f>Completion!$R$4</c:f>
              <c:strCache>
                <c:ptCount val="1"/>
                <c:pt idx="0">
                  <c:v>2019-20‡</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Completion!$O$5</c:f>
              <c:strCache>
                <c:ptCount val="1"/>
                <c:pt idx="0">
                  <c:v># of unduplicated students who earn an associate degree within 2 years (100% of normal time)</c:v>
                </c:pt>
              </c:strCache>
            </c:strRef>
          </c:cat>
          <c:val>
            <c:numRef>
              <c:f>Completion!$R$5</c:f>
              <c:numCache>
                <c:formatCode>General</c:formatCode>
                <c:ptCount val="1"/>
                <c:pt idx="0">
                  <c:v>25</c:v>
                </c:pt>
              </c:numCache>
            </c:numRef>
          </c:val>
          <c:extLst>
            <c:ext xmlns:c16="http://schemas.microsoft.com/office/drawing/2014/chart" uri="{C3380CC4-5D6E-409C-BE32-E72D297353CC}">
              <c16:uniqueId val="{00000002-2229-43D5-8E35-FCD6FD074DEB}"/>
            </c:ext>
          </c:extLst>
        </c:ser>
        <c:ser>
          <c:idx val="3"/>
          <c:order val="3"/>
          <c:tx>
            <c:strRef>
              <c:f>Completion!$S$4</c:f>
              <c:strCache>
                <c:ptCount val="1"/>
                <c:pt idx="0">
                  <c:v>2020-21‡</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Completion!$O$5</c:f>
              <c:strCache>
                <c:ptCount val="1"/>
                <c:pt idx="0">
                  <c:v># of unduplicated students who earn an associate degree within 2 years (100% of normal time)</c:v>
                </c:pt>
              </c:strCache>
            </c:strRef>
          </c:cat>
          <c:val>
            <c:numRef>
              <c:f>Completion!$S$5</c:f>
              <c:numCache>
                <c:formatCode>General</c:formatCode>
                <c:ptCount val="1"/>
                <c:pt idx="0">
                  <c:v>18</c:v>
                </c:pt>
              </c:numCache>
            </c:numRef>
          </c:val>
          <c:extLst>
            <c:ext xmlns:c16="http://schemas.microsoft.com/office/drawing/2014/chart" uri="{C3380CC4-5D6E-409C-BE32-E72D297353CC}">
              <c16:uniqueId val="{00000003-2229-43D5-8E35-FCD6FD074DEB}"/>
            </c:ext>
          </c:extLst>
        </c:ser>
        <c:ser>
          <c:idx val="4"/>
          <c:order val="4"/>
          <c:tx>
            <c:strRef>
              <c:f>Completion!$T$4</c:f>
              <c:strCache>
                <c:ptCount val="1"/>
                <c:pt idx="0">
                  <c:v>2021-2022‡</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Completion!$O$5</c:f>
              <c:strCache>
                <c:ptCount val="1"/>
                <c:pt idx="0">
                  <c:v># of unduplicated students who earn an associate degree within 2 years (100% of normal time)</c:v>
                </c:pt>
              </c:strCache>
            </c:strRef>
          </c:cat>
          <c:val>
            <c:numRef>
              <c:f>Completion!$T$5</c:f>
              <c:numCache>
                <c:formatCode>General</c:formatCode>
                <c:ptCount val="1"/>
                <c:pt idx="0">
                  <c:v>31</c:v>
                </c:pt>
              </c:numCache>
            </c:numRef>
          </c:val>
          <c:extLst>
            <c:ext xmlns:c16="http://schemas.microsoft.com/office/drawing/2014/chart" uri="{C3380CC4-5D6E-409C-BE32-E72D297353CC}">
              <c16:uniqueId val="{00000004-2229-43D5-8E35-FCD6FD074DEB}"/>
            </c:ext>
          </c:extLst>
        </c:ser>
        <c:dLbls>
          <c:dLblPos val="outEnd"/>
          <c:showLegendKey val="0"/>
          <c:showVal val="1"/>
          <c:showCatName val="0"/>
          <c:showSerName val="0"/>
          <c:showPercent val="0"/>
          <c:showBubbleSize val="0"/>
        </c:dLbls>
        <c:gapWidth val="219"/>
        <c:overlap val="-27"/>
        <c:axId val="1628826256"/>
        <c:axId val="1398242560"/>
      </c:barChart>
      <c:catAx>
        <c:axId val="1628826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98242560"/>
        <c:crosses val="autoZero"/>
        <c:auto val="1"/>
        <c:lblAlgn val="ctr"/>
        <c:lblOffset val="100"/>
        <c:noMultiLvlLbl val="0"/>
      </c:catAx>
      <c:valAx>
        <c:axId val="13982425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28826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Completion!$V$2</c:f>
              <c:strCache>
                <c:ptCount val="1"/>
                <c:pt idx="0">
                  <c:v># of degrees available 100% online</c:v>
                </c:pt>
              </c:strCache>
            </c:strRef>
          </c:tx>
          <c:spPr>
            <a:solidFill>
              <a:schemeClr val="accent6"/>
            </a:solidFill>
            <a:ln>
              <a:noFill/>
            </a:ln>
            <a:effectLst/>
          </c:spPr>
          <c:invertIfNegative val="0"/>
          <c:dPt>
            <c:idx val="4"/>
            <c:invertIfNegative val="0"/>
            <c:bubble3D val="0"/>
            <c:spPr>
              <a:solidFill>
                <a:srgbClr val="FFFF00"/>
              </a:solidFill>
              <a:ln>
                <a:noFill/>
              </a:ln>
              <a:effectLst/>
            </c:spPr>
            <c:extLst>
              <c:ext xmlns:c16="http://schemas.microsoft.com/office/drawing/2014/chart" uri="{C3380CC4-5D6E-409C-BE32-E72D297353CC}">
                <c16:uniqueId val="{00000001-B11C-450A-99F9-579380AF500C}"/>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Completion!$W$1:$AA$1</c:f>
              <c:strCache>
                <c:ptCount val="5"/>
                <c:pt idx="0">
                  <c:v>2017-18</c:v>
                </c:pt>
                <c:pt idx="1">
                  <c:v>2018-19</c:v>
                </c:pt>
                <c:pt idx="2">
                  <c:v>2019-20‡</c:v>
                </c:pt>
                <c:pt idx="3">
                  <c:v>2020-21‡</c:v>
                </c:pt>
                <c:pt idx="4">
                  <c:v>2021-2022‡</c:v>
                </c:pt>
              </c:strCache>
            </c:strRef>
          </c:cat>
          <c:val>
            <c:numRef>
              <c:f>Completion!$W$2:$AA$2</c:f>
              <c:numCache>
                <c:formatCode>General</c:formatCode>
                <c:ptCount val="5"/>
                <c:pt idx="0">
                  <c:v>0</c:v>
                </c:pt>
                <c:pt idx="1">
                  <c:v>7</c:v>
                </c:pt>
                <c:pt idx="2">
                  <c:v>4</c:v>
                </c:pt>
                <c:pt idx="3">
                  <c:v>4</c:v>
                </c:pt>
                <c:pt idx="4">
                  <c:v>42</c:v>
                </c:pt>
              </c:numCache>
            </c:numRef>
          </c:val>
          <c:extLst>
            <c:ext xmlns:c16="http://schemas.microsoft.com/office/drawing/2014/chart" uri="{C3380CC4-5D6E-409C-BE32-E72D297353CC}">
              <c16:uniqueId val="{00000000-B11C-450A-99F9-579380AF500C}"/>
            </c:ext>
          </c:extLst>
        </c:ser>
        <c:dLbls>
          <c:dLblPos val="outEnd"/>
          <c:showLegendKey val="0"/>
          <c:showVal val="1"/>
          <c:showCatName val="0"/>
          <c:showSerName val="0"/>
          <c:showPercent val="0"/>
          <c:showBubbleSize val="0"/>
        </c:dLbls>
        <c:gapWidth val="219"/>
        <c:overlap val="-27"/>
        <c:axId val="513642287"/>
        <c:axId val="376373407"/>
      </c:barChart>
      <c:catAx>
        <c:axId val="513642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76373407"/>
        <c:crosses val="autoZero"/>
        <c:auto val="1"/>
        <c:lblAlgn val="ctr"/>
        <c:lblOffset val="100"/>
        <c:noMultiLvlLbl val="0"/>
      </c:catAx>
      <c:valAx>
        <c:axId val="37637340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13642287"/>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Completion!$M$25</c:f>
              <c:strCache>
                <c:ptCount val="1"/>
                <c:pt idx="0">
                  <c:v># of students who enrolled at a CSU or a UC</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Completion!$N$24:$R$24</c:f>
              <c:strCache>
                <c:ptCount val="5"/>
                <c:pt idx="0">
                  <c:v>2017-18</c:v>
                </c:pt>
                <c:pt idx="1">
                  <c:v>2018-19</c:v>
                </c:pt>
                <c:pt idx="2">
                  <c:v>2019-20‡</c:v>
                </c:pt>
                <c:pt idx="3">
                  <c:v>2020-21‡</c:v>
                </c:pt>
                <c:pt idx="4">
                  <c:v>2021-2022‡</c:v>
                </c:pt>
              </c:strCache>
            </c:strRef>
          </c:cat>
          <c:val>
            <c:numRef>
              <c:f>Completion!$N$25:$R$25</c:f>
              <c:numCache>
                <c:formatCode>General</c:formatCode>
                <c:ptCount val="5"/>
                <c:pt idx="0">
                  <c:v>426</c:v>
                </c:pt>
                <c:pt idx="1">
                  <c:v>307</c:v>
                </c:pt>
                <c:pt idx="2">
                  <c:v>356</c:v>
                </c:pt>
                <c:pt idx="3">
                  <c:v>346</c:v>
                </c:pt>
                <c:pt idx="4">
                  <c:v>337</c:v>
                </c:pt>
              </c:numCache>
            </c:numRef>
          </c:val>
          <c:extLst>
            <c:ext xmlns:c16="http://schemas.microsoft.com/office/drawing/2014/chart" uri="{C3380CC4-5D6E-409C-BE32-E72D297353CC}">
              <c16:uniqueId val="{00000000-7CB1-45AE-9D25-9986CC9AE359}"/>
            </c:ext>
          </c:extLst>
        </c:ser>
        <c:dLbls>
          <c:dLblPos val="outEnd"/>
          <c:showLegendKey val="0"/>
          <c:showVal val="1"/>
          <c:showCatName val="0"/>
          <c:showSerName val="0"/>
          <c:showPercent val="0"/>
          <c:showBubbleSize val="0"/>
        </c:dLbls>
        <c:gapWidth val="219"/>
        <c:overlap val="-27"/>
        <c:axId val="1529139056"/>
        <c:axId val="1215704912"/>
      </c:barChart>
      <c:catAx>
        <c:axId val="1529139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15704912"/>
        <c:crosses val="autoZero"/>
        <c:auto val="1"/>
        <c:lblAlgn val="ctr"/>
        <c:lblOffset val="100"/>
        <c:noMultiLvlLbl val="0"/>
      </c:catAx>
      <c:valAx>
        <c:axId val="121570491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29139056"/>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Employment!$R$2</c:f>
              <c:strCache>
                <c:ptCount val="1"/>
                <c:pt idx="0">
                  <c:v>% of CTE students employed in the fourth quarter after exiting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Employment!$S$1:$W$1</c:f>
              <c:strCache>
                <c:ptCount val="5"/>
                <c:pt idx="0">
                  <c:v>2017-18</c:v>
                </c:pt>
                <c:pt idx="1">
                  <c:v>2018-19</c:v>
                </c:pt>
                <c:pt idx="2">
                  <c:v>2019-20‡</c:v>
                </c:pt>
                <c:pt idx="3">
                  <c:v>2020-21‡</c:v>
                </c:pt>
                <c:pt idx="4">
                  <c:v>2021-2022‡</c:v>
                </c:pt>
              </c:strCache>
            </c:strRef>
          </c:cat>
          <c:val>
            <c:numRef>
              <c:f>Employment!$S$2:$W$2</c:f>
              <c:numCache>
                <c:formatCode>0%</c:formatCode>
                <c:ptCount val="5"/>
                <c:pt idx="0">
                  <c:v>1</c:v>
                </c:pt>
                <c:pt idx="1">
                  <c:v>0.92307692307692313</c:v>
                </c:pt>
                <c:pt idx="2">
                  <c:v>0.97222222222222221</c:v>
                </c:pt>
                <c:pt idx="3">
                  <c:v>0.92500000000000004</c:v>
                </c:pt>
                <c:pt idx="4">
                  <c:v>1</c:v>
                </c:pt>
              </c:numCache>
            </c:numRef>
          </c:val>
          <c:extLst>
            <c:ext xmlns:c16="http://schemas.microsoft.com/office/drawing/2014/chart" uri="{C3380CC4-5D6E-409C-BE32-E72D297353CC}">
              <c16:uniqueId val="{00000000-2BCB-4ABD-B43B-5977A929293D}"/>
            </c:ext>
          </c:extLst>
        </c:ser>
        <c:dLbls>
          <c:dLblPos val="outEnd"/>
          <c:showLegendKey val="0"/>
          <c:showVal val="1"/>
          <c:showCatName val="0"/>
          <c:showSerName val="0"/>
          <c:showPercent val="0"/>
          <c:showBubbleSize val="0"/>
        </c:dLbls>
        <c:gapWidth val="219"/>
        <c:overlap val="-27"/>
        <c:axId val="1530043088"/>
        <c:axId val="1529001456"/>
      </c:barChart>
      <c:catAx>
        <c:axId val="1530043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9001456"/>
        <c:crosses val="autoZero"/>
        <c:auto val="1"/>
        <c:lblAlgn val="ctr"/>
        <c:lblOffset val="100"/>
        <c:noMultiLvlLbl val="0"/>
      </c:catAx>
      <c:valAx>
        <c:axId val="152900145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30043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Average units attempted per student </a:t>
            </a:r>
          </a:p>
          <a:p>
            <a:pPr>
              <a:defRPr/>
            </a:pPr>
            <a:r>
              <a:rPr lang="en-US" dirty="0"/>
              <a:t>per academic year</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'[Data analysis for PBC presentation of scorecard Dec 2022.xlsx]Sheet2'!$T$4</c:f>
              <c:strCache>
                <c:ptCount val="1"/>
                <c:pt idx="0">
                  <c:v>Average units attempted per student per academic year</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analysis for PBC presentation of scorecard Dec 2022.xlsx]Sheet2'!$U$3:$Z$3</c:f>
              <c:strCache>
                <c:ptCount val="6"/>
                <c:pt idx="0">
                  <c:v>2016-17</c:v>
                </c:pt>
                <c:pt idx="1">
                  <c:v>2017-18</c:v>
                </c:pt>
                <c:pt idx="2">
                  <c:v>2018-19</c:v>
                </c:pt>
                <c:pt idx="3">
                  <c:v>2019-20‡</c:v>
                </c:pt>
                <c:pt idx="4">
                  <c:v>2020-21‡</c:v>
                </c:pt>
                <c:pt idx="5">
                  <c:v>2021-2022‡</c:v>
                </c:pt>
              </c:strCache>
            </c:strRef>
          </c:cat>
          <c:val>
            <c:numRef>
              <c:f>'[Data analysis for PBC presentation of scorecard Dec 2022.xlsx]Sheet2'!$U$4:$Z$4</c:f>
              <c:numCache>
                <c:formatCode>_(* #,##0.0_);_(* \(#,##0.0\);_(* "-"??_);_(@_)</c:formatCode>
                <c:ptCount val="6"/>
                <c:pt idx="0">
                  <c:v>9.3293116008013097</c:v>
                </c:pt>
                <c:pt idx="1">
                  <c:v>8.9566269545792991</c:v>
                </c:pt>
                <c:pt idx="2">
                  <c:v>8.8655370964696996</c:v>
                </c:pt>
                <c:pt idx="3">
                  <c:v>8.8182875981770596</c:v>
                </c:pt>
                <c:pt idx="4">
                  <c:v>8.0258908685968802</c:v>
                </c:pt>
                <c:pt idx="5">
                  <c:v>7.8798167048531598</c:v>
                </c:pt>
              </c:numCache>
            </c:numRef>
          </c:val>
          <c:smooth val="0"/>
          <c:extLst>
            <c:ext xmlns:c16="http://schemas.microsoft.com/office/drawing/2014/chart" uri="{C3380CC4-5D6E-409C-BE32-E72D297353CC}">
              <c16:uniqueId val="{00000000-2EC7-4ED3-860D-EEE71F93B698}"/>
            </c:ext>
          </c:extLst>
        </c:ser>
        <c:dLbls>
          <c:dLblPos val="t"/>
          <c:showLegendKey val="0"/>
          <c:showVal val="1"/>
          <c:showCatName val="0"/>
          <c:showSerName val="0"/>
          <c:showPercent val="0"/>
          <c:showBubbleSize val="0"/>
        </c:dLbls>
        <c:smooth val="0"/>
        <c:axId val="275510911"/>
        <c:axId val="401961087"/>
      </c:lineChart>
      <c:catAx>
        <c:axId val="27551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01961087"/>
        <c:crosses val="autoZero"/>
        <c:auto val="1"/>
        <c:lblAlgn val="ctr"/>
        <c:lblOffset val="100"/>
        <c:noMultiLvlLbl val="0"/>
      </c:catAx>
      <c:valAx>
        <c:axId val="401961087"/>
        <c:scaling>
          <c:orientation val="minMax"/>
        </c:scaling>
        <c:delete val="0"/>
        <c:axPos val="l"/>
        <c:numFmt formatCode="_(* #,##0.0_);_(* \(#,##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755109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'Home campus'!$B$1</c:f>
              <c:strCache>
                <c:ptCount val="1"/>
                <c:pt idx="0">
                  <c:v>Total Students Enrolled at CAN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'Home campus'!$A$2:$A$5</c:f>
              <c:strCache>
                <c:ptCount val="4"/>
                <c:pt idx="0">
                  <c:v>Fall 2019</c:v>
                </c:pt>
                <c:pt idx="1">
                  <c:v>Fall 2020</c:v>
                </c:pt>
                <c:pt idx="2">
                  <c:v>Fall 2021</c:v>
                </c:pt>
                <c:pt idx="3">
                  <c:v>Fall 2022</c:v>
                </c:pt>
              </c:strCache>
            </c:strRef>
          </c:cat>
          <c:val>
            <c:numRef>
              <c:f>'Home campus'!$B$2:$B$5</c:f>
              <c:numCache>
                <c:formatCode>#,##0</c:formatCode>
                <c:ptCount val="4"/>
                <c:pt idx="0">
                  <c:v>6223</c:v>
                </c:pt>
                <c:pt idx="1">
                  <c:v>6048</c:v>
                </c:pt>
                <c:pt idx="2">
                  <c:v>5619</c:v>
                </c:pt>
                <c:pt idx="3">
                  <c:v>5408</c:v>
                </c:pt>
              </c:numCache>
            </c:numRef>
          </c:val>
          <c:extLst>
            <c:ext xmlns:c16="http://schemas.microsoft.com/office/drawing/2014/chart" uri="{C3380CC4-5D6E-409C-BE32-E72D297353CC}">
              <c16:uniqueId val="{00000000-C413-49DA-B583-5E34D064E50F}"/>
            </c:ext>
          </c:extLst>
        </c:ser>
        <c:ser>
          <c:idx val="1"/>
          <c:order val="1"/>
          <c:tx>
            <c:strRef>
              <c:f>'Home campus'!$C$1</c:f>
              <c:strCache>
                <c:ptCount val="1"/>
                <c:pt idx="0">
                  <c:v>CAN Home Campus Students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'Home campus'!$A$2:$A$5</c:f>
              <c:strCache>
                <c:ptCount val="4"/>
                <c:pt idx="0">
                  <c:v>Fall 2019</c:v>
                </c:pt>
                <c:pt idx="1">
                  <c:v>Fall 2020</c:v>
                </c:pt>
                <c:pt idx="2">
                  <c:v>Fall 2021</c:v>
                </c:pt>
                <c:pt idx="3">
                  <c:v>Fall 2022</c:v>
                </c:pt>
              </c:strCache>
            </c:strRef>
          </c:cat>
          <c:val>
            <c:numRef>
              <c:f>'Home campus'!$C$2:$C$5</c:f>
              <c:numCache>
                <c:formatCode>#,##0</c:formatCode>
                <c:ptCount val="4"/>
                <c:pt idx="0">
                  <c:v>4104</c:v>
                </c:pt>
                <c:pt idx="1">
                  <c:v>3562</c:v>
                </c:pt>
                <c:pt idx="2">
                  <c:v>3449</c:v>
                </c:pt>
                <c:pt idx="3">
                  <c:v>4000</c:v>
                </c:pt>
              </c:numCache>
            </c:numRef>
          </c:val>
          <c:extLst>
            <c:ext xmlns:c16="http://schemas.microsoft.com/office/drawing/2014/chart" uri="{C3380CC4-5D6E-409C-BE32-E72D297353CC}">
              <c16:uniqueId val="{00000001-C413-49DA-B583-5E34D064E50F}"/>
            </c:ext>
          </c:extLst>
        </c:ser>
        <c:dLbls>
          <c:showLegendKey val="0"/>
          <c:showVal val="1"/>
          <c:showCatName val="0"/>
          <c:showSerName val="0"/>
          <c:showPercent val="0"/>
          <c:showBubbleSize val="0"/>
        </c:dLbls>
        <c:gapWidth val="219"/>
        <c:overlap val="-27"/>
        <c:axId val="1463957632"/>
        <c:axId val="1474676336"/>
      </c:barChart>
      <c:lineChart>
        <c:grouping val="standard"/>
        <c:varyColors val="0"/>
        <c:ser>
          <c:idx val="2"/>
          <c:order val="2"/>
          <c:tx>
            <c:strRef>
              <c:f>'Home campus'!$D$1</c:f>
              <c:strCache>
                <c:ptCount val="1"/>
                <c:pt idx="0">
                  <c:v>% of All Students who are CAN Home Campus</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'Home campus'!$A$2:$A$5</c:f>
              <c:strCache>
                <c:ptCount val="4"/>
                <c:pt idx="0">
                  <c:v>Fall 2019</c:v>
                </c:pt>
                <c:pt idx="1">
                  <c:v>Fall 2020</c:v>
                </c:pt>
                <c:pt idx="2">
                  <c:v>Fall 2021</c:v>
                </c:pt>
                <c:pt idx="3">
                  <c:v>Fall 2022</c:v>
                </c:pt>
              </c:strCache>
            </c:strRef>
          </c:cat>
          <c:val>
            <c:numRef>
              <c:f>'Home campus'!$D$2:$D$5</c:f>
              <c:numCache>
                <c:formatCode>0%</c:formatCode>
                <c:ptCount val="4"/>
                <c:pt idx="0">
                  <c:v>0.65948899244737269</c:v>
                </c:pt>
                <c:pt idx="1">
                  <c:v>0.58895502645502651</c:v>
                </c:pt>
                <c:pt idx="2">
                  <c:v>0.61381028652785197</c:v>
                </c:pt>
                <c:pt idx="3">
                  <c:v>0.73964497041420119</c:v>
                </c:pt>
              </c:numCache>
            </c:numRef>
          </c:val>
          <c:smooth val="0"/>
          <c:extLst>
            <c:ext xmlns:c16="http://schemas.microsoft.com/office/drawing/2014/chart" uri="{C3380CC4-5D6E-409C-BE32-E72D297353CC}">
              <c16:uniqueId val="{00000002-C413-49DA-B583-5E34D064E50F}"/>
            </c:ext>
          </c:extLst>
        </c:ser>
        <c:dLbls>
          <c:showLegendKey val="0"/>
          <c:showVal val="1"/>
          <c:showCatName val="0"/>
          <c:showSerName val="0"/>
          <c:showPercent val="0"/>
          <c:showBubbleSize val="0"/>
        </c:dLbls>
        <c:marker val="1"/>
        <c:smooth val="0"/>
        <c:axId val="1463956832"/>
        <c:axId val="1474677168"/>
      </c:lineChart>
      <c:catAx>
        <c:axId val="1463957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74676336"/>
        <c:crosses val="autoZero"/>
        <c:auto val="1"/>
        <c:lblAlgn val="ctr"/>
        <c:lblOffset val="100"/>
        <c:noMultiLvlLbl val="0"/>
      </c:catAx>
      <c:valAx>
        <c:axId val="147467633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63957632"/>
        <c:crosses val="autoZero"/>
        <c:crossBetween val="between"/>
      </c:valAx>
      <c:valAx>
        <c:axId val="1474677168"/>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63956832"/>
        <c:crosses val="max"/>
        <c:crossBetween val="between"/>
      </c:valAx>
      <c:catAx>
        <c:axId val="1463956832"/>
        <c:scaling>
          <c:orientation val="minMax"/>
        </c:scaling>
        <c:delete val="1"/>
        <c:axPos val="b"/>
        <c:numFmt formatCode="General" sourceLinked="1"/>
        <c:majorTickMark val="none"/>
        <c:minorTickMark val="none"/>
        <c:tickLblPos val="nextTo"/>
        <c:crossAx val="14746771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analysis for PBC presentation of scorecard Dec 2022.xlsx]Sheet2'!$U$20</c:f>
              <c:strCache>
                <c:ptCount val="1"/>
                <c:pt idx="0">
                  <c:v>2016-17</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analysis for PBC presentation of scorecard Dec 2022.xlsx]Sheet2'!$T$21:$T$23</c:f>
              <c:strCache>
                <c:ptCount val="3"/>
                <c:pt idx="0">
                  <c:v>Avg Weekly Student Contact Cours (WSCH) per course section</c:v>
                </c:pt>
                <c:pt idx="1">
                  <c:v>College-wide LOAD:  WSCH/FTEF</c:v>
                </c:pt>
                <c:pt idx="2">
                  <c:v># of course sections</c:v>
                </c:pt>
              </c:strCache>
            </c:strRef>
          </c:cat>
          <c:val>
            <c:numRef>
              <c:f>'[Data analysis for PBC presentation of scorecard Dec 2022.xlsx]Sheet2'!$U$21:$U$23</c:f>
              <c:numCache>
                <c:formatCode>0</c:formatCode>
                <c:ptCount val="3"/>
                <c:pt idx="0" formatCode="_(* #,##0_);_(* \(#,##0\);_(* &quot;-&quot;??_);_(@_)">
                  <c:v>107.50420416666665</c:v>
                </c:pt>
                <c:pt idx="1">
                  <c:v>479.25222697393701</c:v>
                </c:pt>
                <c:pt idx="2" formatCode="_(* #,##0_);_(* \(#,##0\);_(* &quot;-&quot;??_);_(@_)">
                  <c:v>1273</c:v>
                </c:pt>
              </c:numCache>
            </c:numRef>
          </c:val>
          <c:extLst>
            <c:ext xmlns:c16="http://schemas.microsoft.com/office/drawing/2014/chart" uri="{C3380CC4-5D6E-409C-BE32-E72D297353CC}">
              <c16:uniqueId val="{00000000-3FD0-4B5A-AE35-67A8DE1FB504}"/>
            </c:ext>
          </c:extLst>
        </c:ser>
        <c:ser>
          <c:idx val="1"/>
          <c:order val="1"/>
          <c:tx>
            <c:strRef>
              <c:f>'[Data analysis for PBC presentation of scorecard Dec 2022.xlsx]Sheet2'!$V$20</c:f>
              <c:strCache>
                <c:ptCount val="1"/>
                <c:pt idx="0">
                  <c:v>2017-18</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analysis for PBC presentation of scorecard Dec 2022.xlsx]Sheet2'!$T$21:$T$23</c:f>
              <c:strCache>
                <c:ptCount val="3"/>
                <c:pt idx="0">
                  <c:v>Avg Weekly Student Contact Cours (WSCH) per course section</c:v>
                </c:pt>
                <c:pt idx="1">
                  <c:v>College-wide LOAD:  WSCH/FTEF</c:v>
                </c:pt>
                <c:pt idx="2">
                  <c:v># of course sections</c:v>
                </c:pt>
              </c:strCache>
            </c:strRef>
          </c:cat>
          <c:val>
            <c:numRef>
              <c:f>'[Data analysis for PBC presentation of scorecard Dec 2022.xlsx]Sheet2'!$V$21:$V$23</c:f>
              <c:numCache>
                <c:formatCode>0</c:formatCode>
                <c:ptCount val="3"/>
                <c:pt idx="0" formatCode="_(* #,##0_);_(* \(#,##0\);_(* &quot;-&quot;??_);_(@_)">
                  <c:v>105.19103167464115</c:v>
                </c:pt>
                <c:pt idx="1">
                  <c:v>463.945413160773</c:v>
                </c:pt>
                <c:pt idx="2" formatCode="_(* #,##0_);_(* \(#,##0\);_(* &quot;-&quot;??_);_(@_)">
                  <c:v>1210</c:v>
                </c:pt>
              </c:numCache>
            </c:numRef>
          </c:val>
          <c:extLst>
            <c:ext xmlns:c16="http://schemas.microsoft.com/office/drawing/2014/chart" uri="{C3380CC4-5D6E-409C-BE32-E72D297353CC}">
              <c16:uniqueId val="{00000001-3FD0-4B5A-AE35-67A8DE1FB504}"/>
            </c:ext>
          </c:extLst>
        </c:ser>
        <c:ser>
          <c:idx val="2"/>
          <c:order val="2"/>
          <c:tx>
            <c:strRef>
              <c:f>'[Data analysis for PBC presentation of scorecard Dec 2022.xlsx]Sheet2'!$W$20</c:f>
              <c:strCache>
                <c:ptCount val="1"/>
                <c:pt idx="0">
                  <c:v>2018-19</c:v>
                </c:pt>
              </c:strCache>
            </c:strRef>
          </c:tx>
          <c:spPr>
            <a:solidFill>
              <a:schemeClr val="accent3"/>
            </a:solidFill>
            <a:ln>
              <a:noFill/>
            </a:ln>
            <a:effectLst/>
          </c:spPr>
          <c:invertIfNegative val="0"/>
          <c:dLbls>
            <c:dLbl>
              <c:idx val="2"/>
              <c:layout>
                <c:manualLayout>
                  <c:x val="-8.9546682912380072E-17"/>
                  <c:y val="4.841997426878687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32F-40F1-AA18-3B423ADCDF8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analysis for PBC presentation of scorecard Dec 2022.xlsx]Sheet2'!$T$21:$T$23</c:f>
              <c:strCache>
                <c:ptCount val="3"/>
                <c:pt idx="0">
                  <c:v>Avg Weekly Student Contact Cours (WSCH) per course section</c:v>
                </c:pt>
                <c:pt idx="1">
                  <c:v>College-wide LOAD:  WSCH/FTEF</c:v>
                </c:pt>
                <c:pt idx="2">
                  <c:v># of course sections</c:v>
                </c:pt>
              </c:strCache>
            </c:strRef>
          </c:cat>
          <c:val>
            <c:numRef>
              <c:f>'[Data analysis for PBC presentation of scorecard Dec 2022.xlsx]Sheet2'!$W$21:$W$23</c:f>
              <c:numCache>
                <c:formatCode>0</c:formatCode>
                <c:ptCount val="3"/>
                <c:pt idx="0" formatCode="_(* #,##0_);_(* \(#,##0\);_(* &quot;-&quot;??_);_(@_)">
                  <c:v>103.78861089494163</c:v>
                </c:pt>
                <c:pt idx="1">
                  <c:v>456.39581366831499</c:v>
                </c:pt>
                <c:pt idx="2" formatCode="_(* #,##0_);_(* \(#,##0\);_(* &quot;-&quot;??_);_(@_)">
                  <c:v>1139</c:v>
                </c:pt>
              </c:numCache>
            </c:numRef>
          </c:val>
          <c:extLst>
            <c:ext xmlns:c16="http://schemas.microsoft.com/office/drawing/2014/chart" uri="{C3380CC4-5D6E-409C-BE32-E72D297353CC}">
              <c16:uniqueId val="{00000002-3FD0-4B5A-AE35-67A8DE1FB504}"/>
            </c:ext>
          </c:extLst>
        </c:ser>
        <c:ser>
          <c:idx val="3"/>
          <c:order val="3"/>
          <c:tx>
            <c:strRef>
              <c:f>'[Data analysis for PBC presentation of scorecard Dec 2022.xlsx]Sheet2'!$X$20</c:f>
              <c:strCache>
                <c:ptCount val="1"/>
                <c:pt idx="0">
                  <c:v>2019-20‡</c:v>
                </c:pt>
              </c:strCache>
            </c:strRef>
          </c:tx>
          <c:spPr>
            <a:solidFill>
              <a:schemeClr val="accent4"/>
            </a:solidFill>
            <a:ln>
              <a:noFill/>
            </a:ln>
            <a:effectLst/>
          </c:spPr>
          <c:invertIfNegative val="0"/>
          <c:dLbls>
            <c:dLbl>
              <c:idx val="2"/>
              <c:layout>
                <c:manualLayout>
                  <c:x val="-2.4422104735446109E-3"/>
                  <c:y val="6.53669652628623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32F-40F1-AA18-3B423ADCDF8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analysis for PBC presentation of scorecard Dec 2022.xlsx]Sheet2'!$T$21:$T$23</c:f>
              <c:strCache>
                <c:ptCount val="3"/>
                <c:pt idx="0">
                  <c:v>Avg Weekly Student Contact Cours (WSCH) per course section</c:v>
                </c:pt>
                <c:pt idx="1">
                  <c:v>College-wide LOAD:  WSCH/FTEF</c:v>
                </c:pt>
                <c:pt idx="2">
                  <c:v># of course sections</c:v>
                </c:pt>
              </c:strCache>
            </c:strRef>
          </c:cat>
          <c:val>
            <c:numRef>
              <c:f>'[Data analysis for PBC presentation of scorecard Dec 2022.xlsx]Sheet2'!$X$21:$X$23</c:f>
              <c:numCache>
                <c:formatCode>0</c:formatCode>
                <c:ptCount val="3"/>
                <c:pt idx="0" formatCode="_(* #,##0_);_(* \(#,##0\);_(* &quot;-&quot;??_);_(@_)">
                  <c:v>96.947145765937208</c:v>
                </c:pt>
                <c:pt idx="1">
                  <c:v>440.97144567676099</c:v>
                </c:pt>
                <c:pt idx="2" formatCode="_(* #,##0_);_(* \(#,##0\);_(* &quot;-&quot;??_);_(@_)">
                  <c:v>1168</c:v>
                </c:pt>
              </c:numCache>
            </c:numRef>
          </c:val>
          <c:extLst>
            <c:ext xmlns:c16="http://schemas.microsoft.com/office/drawing/2014/chart" uri="{C3380CC4-5D6E-409C-BE32-E72D297353CC}">
              <c16:uniqueId val="{00000003-3FD0-4B5A-AE35-67A8DE1FB504}"/>
            </c:ext>
          </c:extLst>
        </c:ser>
        <c:ser>
          <c:idx val="4"/>
          <c:order val="4"/>
          <c:tx>
            <c:strRef>
              <c:f>'[Data analysis for PBC presentation of scorecard Dec 2022.xlsx]Sheet2'!$Y$20</c:f>
              <c:strCache>
                <c:ptCount val="1"/>
                <c:pt idx="0">
                  <c:v>2020-21‡</c:v>
                </c:pt>
              </c:strCache>
            </c:strRef>
          </c:tx>
          <c:spPr>
            <a:solidFill>
              <a:schemeClr val="accent5"/>
            </a:solidFill>
            <a:ln>
              <a:noFill/>
            </a:ln>
            <a:effectLst/>
          </c:spPr>
          <c:invertIfNegative val="0"/>
          <c:dLbls>
            <c:dLbl>
              <c:idx val="2"/>
              <c:layout>
                <c:manualLayout>
                  <c:x val="0"/>
                  <c:y val="5.810396912254428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32F-40F1-AA18-3B423ADCDF8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analysis for PBC presentation of scorecard Dec 2022.xlsx]Sheet2'!$T$21:$T$23</c:f>
              <c:strCache>
                <c:ptCount val="3"/>
                <c:pt idx="0">
                  <c:v>Avg Weekly Student Contact Cours (WSCH) per course section</c:v>
                </c:pt>
                <c:pt idx="1">
                  <c:v>College-wide LOAD:  WSCH/FTEF</c:v>
                </c:pt>
                <c:pt idx="2">
                  <c:v># of course sections</c:v>
                </c:pt>
              </c:strCache>
            </c:strRef>
          </c:cat>
          <c:val>
            <c:numRef>
              <c:f>'[Data analysis for PBC presentation of scorecard Dec 2022.xlsx]Sheet2'!$Y$21:$Y$23</c:f>
              <c:numCache>
                <c:formatCode>0</c:formatCode>
                <c:ptCount val="3"/>
                <c:pt idx="0" formatCode="_(* #,##0_);_(* \(#,##0\);_(* &quot;-&quot;??_);_(@_)">
                  <c:v>102.92862667364</c:v>
                </c:pt>
                <c:pt idx="1">
                  <c:v>458.18067276975501</c:v>
                </c:pt>
                <c:pt idx="2" formatCode="_(* #,##0_);_(* \(#,##0\);_(* &quot;-&quot;??_);_(@_)">
                  <c:v>1121</c:v>
                </c:pt>
              </c:numCache>
            </c:numRef>
          </c:val>
          <c:extLst>
            <c:ext xmlns:c16="http://schemas.microsoft.com/office/drawing/2014/chart" uri="{C3380CC4-5D6E-409C-BE32-E72D297353CC}">
              <c16:uniqueId val="{00000004-3FD0-4B5A-AE35-67A8DE1FB504}"/>
            </c:ext>
          </c:extLst>
        </c:ser>
        <c:ser>
          <c:idx val="5"/>
          <c:order val="5"/>
          <c:tx>
            <c:strRef>
              <c:f>'[Data analysis for PBC presentation of scorecard Dec 2022.xlsx]Sheet2'!$Z$20</c:f>
              <c:strCache>
                <c:ptCount val="1"/>
                <c:pt idx="0">
                  <c:v>2021-2022‡</c:v>
                </c:pt>
              </c:strCache>
            </c:strRef>
          </c:tx>
          <c:spPr>
            <a:solidFill>
              <a:schemeClr val="accent6"/>
            </a:solidFill>
            <a:ln>
              <a:noFill/>
            </a:ln>
            <a:effectLst/>
          </c:spPr>
          <c:invertIfNegative val="0"/>
          <c:dLbls>
            <c:dLbl>
              <c:idx val="2"/>
              <c:layout>
                <c:manualLayout>
                  <c:x val="0"/>
                  <c:y val="5.568297040910489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32F-40F1-AA18-3B423ADCDF8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analysis for PBC presentation of scorecard Dec 2022.xlsx]Sheet2'!$T$21:$T$23</c:f>
              <c:strCache>
                <c:ptCount val="3"/>
                <c:pt idx="0">
                  <c:v>Avg Weekly Student Contact Cours (WSCH) per course section</c:v>
                </c:pt>
                <c:pt idx="1">
                  <c:v>College-wide LOAD:  WSCH/FTEF</c:v>
                </c:pt>
                <c:pt idx="2">
                  <c:v># of course sections</c:v>
                </c:pt>
              </c:strCache>
            </c:strRef>
          </c:cat>
          <c:val>
            <c:numRef>
              <c:f>'[Data analysis for PBC presentation of scorecard Dec 2022.xlsx]Sheet2'!$Z$21:$Z$23</c:f>
              <c:numCache>
                <c:formatCode>0</c:formatCode>
                <c:ptCount val="3"/>
                <c:pt idx="0" formatCode="_(* #,##0_);_(* \(#,##0\);_(* &quot;-&quot;??_);_(@_)">
                  <c:v>93</c:v>
                </c:pt>
                <c:pt idx="1">
                  <c:v>407.23566571526999</c:v>
                </c:pt>
                <c:pt idx="2" formatCode="_(* #,##0_);_(* \(#,##0\);_(* &quot;-&quot;??_);_(@_)">
                  <c:v>1120</c:v>
                </c:pt>
              </c:numCache>
            </c:numRef>
          </c:val>
          <c:extLst>
            <c:ext xmlns:c16="http://schemas.microsoft.com/office/drawing/2014/chart" uri="{C3380CC4-5D6E-409C-BE32-E72D297353CC}">
              <c16:uniqueId val="{00000005-3FD0-4B5A-AE35-67A8DE1FB504}"/>
            </c:ext>
          </c:extLst>
        </c:ser>
        <c:dLbls>
          <c:dLblPos val="outEnd"/>
          <c:showLegendKey val="0"/>
          <c:showVal val="1"/>
          <c:showCatName val="0"/>
          <c:showSerName val="0"/>
          <c:showPercent val="0"/>
          <c:showBubbleSize val="0"/>
        </c:dLbls>
        <c:gapWidth val="219"/>
        <c:overlap val="-27"/>
        <c:axId val="398332527"/>
        <c:axId val="290356223"/>
      </c:barChart>
      <c:catAx>
        <c:axId val="398332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90356223"/>
        <c:crosses val="autoZero"/>
        <c:auto val="1"/>
        <c:lblAlgn val="ctr"/>
        <c:lblOffset val="100"/>
        <c:noMultiLvlLbl val="0"/>
      </c:catAx>
      <c:valAx>
        <c:axId val="290356223"/>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98332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Sheet2!$I$33</c:f>
              <c:strCache>
                <c:ptCount val="1"/>
                <c:pt idx="0">
                  <c:v># Enrolled in Middle College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Sheet2!$J$32:$O$32</c:f>
              <c:strCache>
                <c:ptCount val="6"/>
                <c:pt idx="0">
                  <c:v>2016-17</c:v>
                </c:pt>
                <c:pt idx="1">
                  <c:v>2017-18</c:v>
                </c:pt>
                <c:pt idx="2">
                  <c:v>2018-19</c:v>
                </c:pt>
                <c:pt idx="3">
                  <c:v>2019-20‡</c:v>
                </c:pt>
                <c:pt idx="4">
                  <c:v>2020-21‡</c:v>
                </c:pt>
                <c:pt idx="5">
                  <c:v>2021-2022‡</c:v>
                </c:pt>
              </c:strCache>
            </c:strRef>
          </c:cat>
          <c:val>
            <c:numRef>
              <c:f>Sheet2!$J$33:$O$33</c:f>
              <c:numCache>
                <c:formatCode>0</c:formatCode>
                <c:ptCount val="6"/>
                <c:pt idx="0" formatCode="_(* #,##0_);_(* \(#,##0\);_(* &quot;-&quot;??_);_(@_)">
                  <c:v>128</c:v>
                </c:pt>
                <c:pt idx="1">
                  <c:v>118</c:v>
                </c:pt>
                <c:pt idx="2" formatCode="General">
                  <c:v>114</c:v>
                </c:pt>
                <c:pt idx="3" formatCode="General">
                  <c:v>112</c:v>
                </c:pt>
                <c:pt idx="4" formatCode="General">
                  <c:v>118</c:v>
                </c:pt>
                <c:pt idx="5" formatCode="General">
                  <c:v>107</c:v>
                </c:pt>
              </c:numCache>
            </c:numRef>
          </c:val>
          <c:extLst>
            <c:ext xmlns:c16="http://schemas.microsoft.com/office/drawing/2014/chart" uri="{C3380CC4-5D6E-409C-BE32-E72D297353CC}">
              <c16:uniqueId val="{00000000-7BBD-4718-9C4A-EB8CC5125AF8}"/>
            </c:ext>
          </c:extLst>
        </c:ser>
        <c:dLbls>
          <c:dLblPos val="ctr"/>
          <c:showLegendKey val="0"/>
          <c:showVal val="1"/>
          <c:showCatName val="0"/>
          <c:showSerName val="0"/>
          <c:showPercent val="0"/>
          <c:showBubbleSize val="0"/>
        </c:dLbls>
        <c:gapWidth val="219"/>
        <c:overlap val="-27"/>
        <c:axId val="1958930096"/>
        <c:axId val="1962835776"/>
      </c:barChart>
      <c:catAx>
        <c:axId val="1958930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2835776"/>
        <c:crosses val="autoZero"/>
        <c:auto val="1"/>
        <c:lblAlgn val="ctr"/>
        <c:lblOffset val="100"/>
        <c:noMultiLvlLbl val="0"/>
      </c:catAx>
      <c:valAx>
        <c:axId val="1962835776"/>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8930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Sheet2!$A$23</c:f>
              <c:strCache>
                <c:ptCount val="1"/>
                <c:pt idx="0">
                  <c:v># of SUHSD high school graduates who enroll at CAN within one year of gradudation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Sheet2!$B$22:$F$22</c:f>
              <c:strCache>
                <c:ptCount val="5"/>
                <c:pt idx="0">
                  <c:v>2017-18</c:v>
                </c:pt>
                <c:pt idx="1">
                  <c:v>2018-19</c:v>
                </c:pt>
                <c:pt idx="2">
                  <c:v>2019-20‡</c:v>
                </c:pt>
                <c:pt idx="3">
                  <c:v>2020-21‡</c:v>
                </c:pt>
                <c:pt idx="4">
                  <c:v>2021-2022‡</c:v>
                </c:pt>
              </c:strCache>
            </c:strRef>
          </c:cat>
          <c:val>
            <c:numRef>
              <c:f>Sheet2!$B$23:$F$23</c:f>
              <c:numCache>
                <c:formatCode>General</c:formatCode>
                <c:ptCount val="5"/>
                <c:pt idx="0">
                  <c:v>356</c:v>
                </c:pt>
                <c:pt idx="1">
                  <c:v>369</c:v>
                </c:pt>
                <c:pt idx="2">
                  <c:v>382</c:v>
                </c:pt>
                <c:pt idx="3">
                  <c:v>342</c:v>
                </c:pt>
                <c:pt idx="4">
                  <c:v>312</c:v>
                </c:pt>
              </c:numCache>
            </c:numRef>
          </c:val>
          <c:extLst>
            <c:ext xmlns:c16="http://schemas.microsoft.com/office/drawing/2014/chart" uri="{C3380CC4-5D6E-409C-BE32-E72D297353CC}">
              <c16:uniqueId val="{00000000-749B-4F04-94AD-500116BC59E4}"/>
            </c:ext>
          </c:extLst>
        </c:ser>
        <c:dLbls>
          <c:dLblPos val="ctr"/>
          <c:showLegendKey val="0"/>
          <c:showVal val="1"/>
          <c:showCatName val="0"/>
          <c:showSerName val="0"/>
          <c:showPercent val="0"/>
          <c:showBubbleSize val="0"/>
        </c:dLbls>
        <c:gapWidth val="219"/>
        <c:overlap val="-27"/>
        <c:axId val="403793983"/>
        <c:axId val="340464607"/>
      </c:barChart>
      <c:catAx>
        <c:axId val="403793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0464607"/>
        <c:crosses val="autoZero"/>
        <c:auto val="1"/>
        <c:lblAlgn val="ctr"/>
        <c:lblOffset val="100"/>
        <c:noMultiLvlLbl val="0"/>
      </c:catAx>
      <c:valAx>
        <c:axId val="34046460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379398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Fall to Spring Persistence Rates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Persistence!$A$7</c:f>
              <c:strCache>
                <c:ptCount val="1"/>
                <c:pt idx="0">
                  <c:v>All students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Persistence!$B$6:$F$6</c:f>
              <c:strCache>
                <c:ptCount val="5"/>
                <c:pt idx="0">
                  <c:v>2017-18</c:v>
                </c:pt>
                <c:pt idx="1">
                  <c:v>2018-19</c:v>
                </c:pt>
                <c:pt idx="2">
                  <c:v>2019-20‡</c:v>
                </c:pt>
                <c:pt idx="3">
                  <c:v>2020-21‡</c:v>
                </c:pt>
                <c:pt idx="4">
                  <c:v>2021-2022‡</c:v>
                </c:pt>
              </c:strCache>
            </c:strRef>
          </c:cat>
          <c:val>
            <c:numRef>
              <c:f>Persistence!$B$7:$F$7</c:f>
              <c:numCache>
                <c:formatCode>0%</c:formatCode>
                <c:ptCount val="5"/>
                <c:pt idx="0">
                  <c:v>0.6</c:v>
                </c:pt>
                <c:pt idx="1">
                  <c:v>0.59</c:v>
                </c:pt>
                <c:pt idx="2">
                  <c:v>0.53</c:v>
                </c:pt>
                <c:pt idx="3">
                  <c:v>0.52</c:v>
                </c:pt>
                <c:pt idx="4">
                  <c:v>0.5</c:v>
                </c:pt>
              </c:numCache>
            </c:numRef>
          </c:val>
          <c:extLst>
            <c:ext xmlns:c16="http://schemas.microsoft.com/office/drawing/2014/chart" uri="{C3380CC4-5D6E-409C-BE32-E72D297353CC}">
              <c16:uniqueId val="{00000000-103E-4713-8A18-A27DBA7E01B8}"/>
            </c:ext>
          </c:extLst>
        </c:ser>
        <c:ser>
          <c:idx val="1"/>
          <c:order val="1"/>
          <c:tx>
            <c:strRef>
              <c:f>Persistence!$A$8</c:f>
              <c:strCache>
                <c:ptCount val="1"/>
                <c:pt idx="0">
                  <c:v>Home campus students only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Persistence!$B$6:$F$6</c:f>
              <c:strCache>
                <c:ptCount val="5"/>
                <c:pt idx="0">
                  <c:v>2017-18</c:v>
                </c:pt>
                <c:pt idx="1">
                  <c:v>2018-19</c:v>
                </c:pt>
                <c:pt idx="2">
                  <c:v>2019-20‡</c:v>
                </c:pt>
                <c:pt idx="3">
                  <c:v>2020-21‡</c:v>
                </c:pt>
                <c:pt idx="4">
                  <c:v>2021-2022‡</c:v>
                </c:pt>
              </c:strCache>
            </c:strRef>
          </c:cat>
          <c:val>
            <c:numRef>
              <c:f>Persistence!$B$8:$F$8</c:f>
              <c:numCache>
                <c:formatCode>General</c:formatCode>
                <c:ptCount val="5"/>
                <c:pt idx="2" formatCode="0%">
                  <c:v>0.66</c:v>
                </c:pt>
                <c:pt idx="3" formatCode="0%">
                  <c:v>0.69</c:v>
                </c:pt>
                <c:pt idx="4" formatCode="0%">
                  <c:v>0.65</c:v>
                </c:pt>
              </c:numCache>
            </c:numRef>
          </c:val>
          <c:extLst>
            <c:ext xmlns:c16="http://schemas.microsoft.com/office/drawing/2014/chart" uri="{C3380CC4-5D6E-409C-BE32-E72D297353CC}">
              <c16:uniqueId val="{00000001-103E-4713-8A18-A27DBA7E01B8}"/>
            </c:ext>
          </c:extLst>
        </c:ser>
        <c:dLbls>
          <c:dLblPos val="outEnd"/>
          <c:showLegendKey val="0"/>
          <c:showVal val="1"/>
          <c:showCatName val="0"/>
          <c:showSerName val="0"/>
          <c:showPercent val="0"/>
          <c:showBubbleSize val="0"/>
        </c:dLbls>
        <c:gapWidth val="219"/>
        <c:overlap val="-27"/>
        <c:axId val="1521040288"/>
        <c:axId val="1524637408"/>
      </c:barChart>
      <c:catAx>
        <c:axId val="1521040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24637408"/>
        <c:crosses val="autoZero"/>
        <c:auto val="1"/>
        <c:lblAlgn val="ctr"/>
        <c:lblOffset val="100"/>
        <c:noMultiLvlLbl val="0"/>
      </c:catAx>
      <c:valAx>
        <c:axId val="152463740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21040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Course Success Rates by Modality</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Sheet3!$R$3</c:f>
              <c:strCache>
                <c:ptCount val="1"/>
                <c:pt idx="0">
                  <c:v>2017-18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Sheet3!$Q$4:$Q$7</c:f>
              <c:strCache>
                <c:ptCount val="4"/>
                <c:pt idx="0">
                  <c:v>Overall</c:v>
                </c:pt>
                <c:pt idx="1">
                  <c:v>Online</c:v>
                </c:pt>
                <c:pt idx="2">
                  <c:v>Hybrid</c:v>
                </c:pt>
                <c:pt idx="3">
                  <c:v>Face to Face</c:v>
                </c:pt>
              </c:strCache>
            </c:strRef>
          </c:cat>
          <c:val>
            <c:numRef>
              <c:f>Sheet3!$R$4:$R$7</c:f>
              <c:numCache>
                <c:formatCode>0%</c:formatCode>
                <c:ptCount val="4"/>
                <c:pt idx="0">
                  <c:v>0.727064979797311</c:v>
                </c:pt>
                <c:pt idx="1">
                  <c:v>0.67647801920161699</c:v>
                </c:pt>
                <c:pt idx="2">
                  <c:v>0.72928176795580102</c:v>
                </c:pt>
                <c:pt idx="3">
                  <c:v>0.74650453000000005</c:v>
                </c:pt>
              </c:numCache>
            </c:numRef>
          </c:val>
          <c:extLst>
            <c:ext xmlns:c16="http://schemas.microsoft.com/office/drawing/2014/chart" uri="{C3380CC4-5D6E-409C-BE32-E72D297353CC}">
              <c16:uniqueId val="{00000000-B0E1-4C87-AE60-7CD1CD8EF72C}"/>
            </c:ext>
          </c:extLst>
        </c:ser>
        <c:ser>
          <c:idx val="1"/>
          <c:order val="1"/>
          <c:tx>
            <c:strRef>
              <c:f>Sheet3!$S$3</c:f>
              <c:strCache>
                <c:ptCount val="1"/>
                <c:pt idx="0">
                  <c:v>2018-19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Sheet3!$Q$4:$Q$7</c:f>
              <c:strCache>
                <c:ptCount val="4"/>
                <c:pt idx="0">
                  <c:v>Overall</c:v>
                </c:pt>
                <c:pt idx="1">
                  <c:v>Online</c:v>
                </c:pt>
                <c:pt idx="2">
                  <c:v>Hybrid</c:v>
                </c:pt>
                <c:pt idx="3">
                  <c:v>Face to Face</c:v>
                </c:pt>
              </c:strCache>
            </c:strRef>
          </c:cat>
          <c:val>
            <c:numRef>
              <c:f>Sheet3!$S$4:$S$7</c:f>
              <c:numCache>
                <c:formatCode>0%</c:formatCode>
                <c:ptCount val="4"/>
                <c:pt idx="0">
                  <c:v>0.729890185312286</c:v>
                </c:pt>
                <c:pt idx="1">
                  <c:v>0.70032104505701298</c:v>
                </c:pt>
                <c:pt idx="2">
                  <c:v>0.70871040723981904</c:v>
                </c:pt>
                <c:pt idx="3">
                  <c:v>0.74824489999999999</c:v>
                </c:pt>
              </c:numCache>
            </c:numRef>
          </c:val>
          <c:extLst>
            <c:ext xmlns:c16="http://schemas.microsoft.com/office/drawing/2014/chart" uri="{C3380CC4-5D6E-409C-BE32-E72D297353CC}">
              <c16:uniqueId val="{00000001-B0E1-4C87-AE60-7CD1CD8EF72C}"/>
            </c:ext>
          </c:extLst>
        </c:ser>
        <c:ser>
          <c:idx val="2"/>
          <c:order val="2"/>
          <c:tx>
            <c:strRef>
              <c:f>Sheet3!$T$3</c:f>
              <c:strCache>
                <c:ptCount val="1"/>
                <c:pt idx="0">
                  <c:v>2019-20‡</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Sheet3!$Q$4:$Q$7</c:f>
              <c:strCache>
                <c:ptCount val="4"/>
                <c:pt idx="0">
                  <c:v>Overall</c:v>
                </c:pt>
                <c:pt idx="1">
                  <c:v>Online</c:v>
                </c:pt>
                <c:pt idx="2">
                  <c:v>Hybrid</c:v>
                </c:pt>
                <c:pt idx="3">
                  <c:v>Face to Face</c:v>
                </c:pt>
              </c:strCache>
            </c:strRef>
          </c:cat>
          <c:val>
            <c:numRef>
              <c:f>Sheet3!$T$4:$T$7</c:f>
              <c:numCache>
                <c:formatCode>0%</c:formatCode>
                <c:ptCount val="4"/>
                <c:pt idx="0">
                  <c:v>0.70850458425545404</c:v>
                </c:pt>
                <c:pt idx="1">
                  <c:v>0.70060868668110998</c:v>
                </c:pt>
                <c:pt idx="2">
                  <c:v>0.70582750582750597</c:v>
                </c:pt>
                <c:pt idx="3">
                  <c:v>0.72155921999999995</c:v>
                </c:pt>
              </c:numCache>
            </c:numRef>
          </c:val>
          <c:extLst>
            <c:ext xmlns:c16="http://schemas.microsoft.com/office/drawing/2014/chart" uri="{C3380CC4-5D6E-409C-BE32-E72D297353CC}">
              <c16:uniqueId val="{00000002-B0E1-4C87-AE60-7CD1CD8EF72C}"/>
            </c:ext>
          </c:extLst>
        </c:ser>
        <c:ser>
          <c:idx val="3"/>
          <c:order val="3"/>
          <c:tx>
            <c:strRef>
              <c:f>Sheet3!$U$3</c:f>
              <c:strCache>
                <c:ptCount val="1"/>
                <c:pt idx="0">
                  <c:v>2020-21‡</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Sheet3!$Q$4:$Q$7</c:f>
              <c:strCache>
                <c:ptCount val="4"/>
                <c:pt idx="0">
                  <c:v>Overall</c:v>
                </c:pt>
                <c:pt idx="1">
                  <c:v>Online</c:v>
                </c:pt>
                <c:pt idx="2">
                  <c:v>Hybrid</c:v>
                </c:pt>
                <c:pt idx="3">
                  <c:v>Face to Face</c:v>
                </c:pt>
              </c:strCache>
            </c:strRef>
          </c:cat>
          <c:val>
            <c:numRef>
              <c:f>Sheet3!$U$4:$U$7</c:f>
              <c:numCache>
                <c:formatCode>0%</c:formatCode>
                <c:ptCount val="4"/>
                <c:pt idx="0">
                  <c:v>0.72734666715959895</c:v>
                </c:pt>
                <c:pt idx="1">
                  <c:v>0.731956315289649</c:v>
                </c:pt>
                <c:pt idx="2">
                  <c:v>0.72313121591273699</c:v>
                </c:pt>
                <c:pt idx="3">
                  <c:v>0.72586499000000004</c:v>
                </c:pt>
              </c:numCache>
            </c:numRef>
          </c:val>
          <c:extLst>
            <c:ext xmlns:c16="http://schemas.microsoft.com/office/drawing/2014/chart" uri="{C3380CC4-5D6E-409C-BE32-E72D297353CC}">
              <c16:uniqueId val="{00000003-B0E1-4C87-AE60-7CD1CD8EF72C}"/>
            </c:ext>
          </c:extLst>
        </c:ser>
        <c:ser>
          <c:idx val="4"/>
          <c:order val="4"/>
          <c:tx>
            <c:strRef>
              <c:f>Sheet3!$V$3</c:f>
              <c:strCache>
                <c:ptCount val="1"/>
                <c:pt idx="0">
                  <c:v>2021-2022‡</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Sheet3!$Q$4:$Q$7</c:f>
              <c:strCache>
                <c:ptCount val="4"/>
                <c:pt idx="0">
                  <c:v>Overall</c:v>
                </c:pt>
                <c:pt idx="1">
                  <c:v>Online</c:v>
                </c:pt>
                <c:pt idx="2">
                  <c:v>Hybrid</c:v>
                </c:pt>
                <c:pt idx="3">
                  <c:v>Face to Face</c:v>
                </c:pt>
              </c:strCache>
            </c:strRef>
          </c:cat>
          <c:val>
            <c:numRef>
              <c:f>Sheet3!$V$4:$V$7</c:f>
              <c:numCache>
                <c:formatCode>0%</c:formatCode>
                <c:ptCount val="4"/>
                <c:pt idx="0">
                  <c:v>0.72586357764906895</c:v>
                </c:pt>
                <c:pt idx="1">
                  <c:v>0.71688700424045904</c:v>
                </c:pt>
                <c:pt idx="2">
                  <c:v>0.71381794368041895</c:v>
                </c:pt>
                <c:pt idx="3">
                  <c:v>0.80355346999999999</c:v>
                </c:pt>
              </c:numCache>
            </c:numRef>
          </c:val>
          <c:extLst>
            <c:ext xmlns:c16="http://schemas.microsoft.com/office/drawing/2014/chart" uri="{C3380CC4-5D6E-409C-BE32-E72D297353CC}">
              <c16:uniqueId val="{00000004-B0E1-4C87-AE60-7CD1CD8EF72C}"/>
            </c:ext>
          </c:extLst>
        </c:ser>
        <c:dLbls>
          <c:dLblPos val="outEnd"/>
          <c:showLegendKey val="0"/>
          <c:showVal val="1"/>
          <c:showCatName val="0"/>
          <c:showSerName val="0"/>
          <c:showPercent val="0"/>
          <c:showBubbleSize val="0"/>
        </c:dLbls>
        <c:gapWidth val="219"/>
        <c:overlap val="-27"/>
        <c:axId val="1677205088"/>
        <c:axId val="1900509728"/>
      </c:barChart>
      <c:catAx>
        <c:axId val="1677205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00509728"/>
        <c:crosses val="autoZero"/>
        <c:auto val="1"/>
        <c:lblAlgn val="ctr"/>
        <c:lblOffset val="100"/>
        <c:noMultiLvlLbl val="0"/>
      </c:catAx>
      <c:valAx>
        <c:axId val="190050972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77205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English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'Transfer courses'!$A$26</c:f>
              <c:strCache>
                <c:ptCount val="1"/>
                <c:pt idx="0">
                  <c:v> % of all students who completed transfer-level English at Cañada in their first academic year of enrollment within the district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'Transfer courses'!$B$25:$D$25</c:f>
              <c:strCache>
                <c:ptCount val="3"/>
                <c:pt idx="0">
                  <c:v>2019-20‡</c:v>
                </c:pt>
                <c:pt idx="1">
                  <c:v>2020-21‡</c:v>
                </c:pt>
                <c:pt idx="2">
                  <c:v>2021-2022‡</c:v>
                </c:pt>
              </c:strCache>
            </c:strRef>
          </c:cat>
          <c:val>
            <c:numRef>
              <c:f>'Transfer courses'!$B$26:$D$26</c:f>
              <c:numCache>
                <c:formatCode>0%</c:formatCode>
                <c:ptCount val="3"/>
                <c:pt idx="0">
                  <c:v>0.41109530583214793</c:v>
                </c:pt>
                <c:pt idx="1">
                  <c:v>0.39</c:v>
                </c:pt>
                <c:pt idx="2">
                  <c:v>0.35</c:v>
                </c:pt>
              </c:numCache>
            </c:numRef>
          </c:val>
          <c:extLst>
            <c:ext xmlns:c16="http://schemas.microsoft.com/office/drawing/2014/chart" uri="{C3380CC4-5D6E-409C-BE32-E72D297353CC}">
              <c16:uniqueId val="{00000000-670D-4BD7-95CD-7356129F21F6}"/>
            </c:ext>
          </c:extLst>
        </c:ser>
        <c:ser>
          <c:idx val="1"/>
          <c:order val="1"/>
          <c:tx>
            <c:strRef>
              <c:f>'Transfer courses'!$A$27</c:f>
              <c:strCache>
                <c:ptCount val="1"/>
                <c:pt idx="0">
                  <c:v> % of transfer-seeking, home campus students who completed transfer-level English at Cañada in their first academic year of enrollment within the district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'Transfer courses'!$B$25:$D$25</c:f>
              <c:strCache>
                <c:ptCount val="3"/>
                <c:pt idx="0">
                  <c:v>2019-20‡</c:v>
                </c:pt>
                <c:pt idx="1">
                  <c:v>2020-21‡</c:v>
                </c:pt>
                <c:pt idx="2">
                  <c:v>2021-2022‡</c:v>
                </c:pt>
              </c:strCache>
            </c:strRef>
          </c:cat>
          <c:val>
            <c:numRef>
              <c:f>'Transfer courses'!$B$27:$D$27</c:f>
              <c:numCache>
                <c:formatCode>0%</c:formatCode>
                <c:ptCount val="3"/>
                <c:pt idx="0">
                  <c:v>0.53</c:v>
                </c:pt>
                <c:pt idx="1">
                  <c:v>0.49</c:v>
                </c:pt>
                <c:pt idx="2">
                  <c:v>0.51</c:v>
                </c:pt>
              </c:numCache>
            </c:numRef>
          </c:val>
          <c:extLst>
            <c:ext xmlns:c16="http://schemas.microsoft.com/office/drawing/2014/chart" uri="{C3380CC4-5D6E-409C-BE32-E72D297353CC}">
              <c16:uniqueId val="{00000001-670D-4BD7-95CD-7356129F21F6}"/>
            </c:ext>
          </c:extLst>
        </c:ser>
        <c:dLbls>
          <c:dLblPos val="outEnd"/>
          <c:showLegendKey val="0"/>
          <c:showVal val="1"/>
          <c:showCatName val="0"/>
          <c:showSerName val="0"/>
          <c:showPercent val="0"/>
          <c:showBubbleSize val="0"/>
        </c:dLbls>
        <c:gapWidth val="219"/>
        <c:overlap val="-27"/>
        <c:axId val="1461414928"/>
        <c:axId val="1401589184"/>
      </c:barChart>
      <c:catAx>
        <c:axId val="1461414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1589184"/>
        <c:crosses val="autoZero"/>
        <c:auto val="1"/>
        <c:lblAlgn val="ctr"/>
        <c:lblOffset val="100"/>
        <c:noMultiLvlLbl val="0"/>
      </c:catAx>
      <c:valAx>
        <c:axId val="140158918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61414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65CD42-F2BF-426D-94E1-EEF6E292546A}"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756718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65CD42-F2BF-426D-94E1-EEF6E292546A}"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4224362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65CD42-F2BF-426D-94E1-EEF6E292546A}"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371109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65CD42-F2BF-426D-94E1-EEF6E292546A}"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422428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65CD42-F2BF-426D-94E1-EEF6E292546A}"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134814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65CD42-F2BF-426D-94E1-EEF6E292546A}"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391330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65CD42-F2BF-426D-94E1-EEF6E292546A}"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2583606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65CD42-F2BF-426D-94E1-EEF6E292546A}"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193648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65CD42-F2BF-426D-94E1-EEF6E292546A}"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361786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65CD42-F2BF-426D-94E1-EEF6E292546A}"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3160828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65CD42-F2BF-426D-94E1-EEF6E292546A}"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A7D53-CCB7-4FD6-9DFE-A439F268DF40}" type="slidenum">
              <a:rPr lang="en-US" smtClean="0"/>
              <a:t>‹#›</a:t>
            </a:fld>
            <a:endParaRPr lang="en-US"/>
          </a:p>
        </p:txBody>
      </p:sp>
    </p:spTree>
    <p:extLst>
      <p:ext uri="{BB962C8B-B14F-4D97-AF65-F5344CB8AC3E}">
        <p14:creationId xmlns:p14="http://schemas.microsoft.com/office/powerpoint/2010/main" val="3265630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5CD42-F2BF-426D-94E1-EEF6E292546A}" type="datetimeFigureOut">
              <a:rPr lang="en-US" smtClean="0"/>
              <a:t>1/11/2023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A7D53-CCB7-4FD6-9DFE-A439F268DF40}" type="slidenum">
              <a:rPr lang="en-US" smtClean="0"/>
              <a:t>‹#›</a:t>
            </a:fld>
            <a:endParaRPr lang="en-US"/>
          </a:p>
        </p:txBody>
      </p:sp>
    </p:spTree>
    <p:extLst>
      <p:ext uri="{BB962C8B-B14F-4D97-AF65-F5344CB8AC3E}">
        <p14:creationId xmlns:p14="http://schemas.microsoft.com/office/powerpoint/2010/main" val="39810919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anadacollege.edu/prie/dashboards/scorecard-enrollment.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9B52-1163-48E5-8605-493B718A2F2A}"/>
              </a:ext>
            </a:extLst>
          </p:cNvPr>
          <p:cNvSpPr>
            <a:spLocks noGrp="1"/>
          </p:cNvSpPr>
          <p:nvPr>
            <p:ph type="ctrTitle"/>
          </p:nvPr>
        </p:nvSpPr>
        <p:spPr>
          <a:xfrm>
            <a:off x="1523999" y="1466312"/>
            <a:ext cx="9144000" cy="2387600"/>
          </a:xfrm>
        </p:spPr>
        <p:txBody>
          <a:bodyPr>
            <a:normAutofit/>
          </a:bodyPr>
          <a:lstStyle/>
          <a:p>
            <a:r>
              <a:rPr lang="en-US" sz="3600" b="1" dirty="0"/>
              <a:t>Institution-Set Standards and College Scorecard:  review of college goals, metrics, and outcomes</a:t>
            </a:r>
            <a:endParaRPr lang="en-US" sz="3600" dirty="0"/>
          </a:p>
        </p:txBody>
      </p:sp>
      <p:sp>
        <p:nvSpPr>
          <p:cNvPr id="3" name="Subtitle 2">
            <a:extLst>
              <a:ext uri="{FF2B5EF4-FFF2-40B4-BE49-F238E27FC236}">
                <a16:creationId xmlns:a16="http://schemas.microsoft.com/office/drawing/2014/main" id="{562D4173-8B9D-41D0-87B8-7C2285AAE157}"/>
              </a:ext>
            </a:extLst>
          </p:cNvPr>
          <p:cNvSpPr>
            <a:spLocks noGrp="1"/>
          </p:cNvSpPr>
          <p:nvPr>
            <p:ph type="subTitle" idx="1"/>
          </p:nvPr>
        </p:nvSpPr>
        <p:spPr>
          <a:xfrm>
            <a:off x="1524000" y="4013099"/>
            <a:ext cx="9144000" cy="2238614"/>
          </a:xfrm>
        </p:spPr>
        <p:txBody>
          <a:bodyPr>
            <a:normAutofit fontScale="92500" lnSpcReduction="20000"/>
          </a:bodyPr>
          <a:lstStyle/>
          <a:p>
            <a:r>
              <a:rPr lang="en-US" sz="3200" dirty="0"/>
              <a:t>Presented to the Planning &amp; Budgeting Council</a:t>
            </a:r>
          </a:p>
          <a:p>
            <a:endParaRPr lang="en-US" dirty="0"/>
          </a:p>
          <a:p>
            <a:r>
              <a:rPr lang="en-US" dirty="0"/>
              <a:t>December 7, 2022 </a:t>
            </a:r>
          </a:p>
          <a:p>
            <a:r>
              <a:rPr lang="en-US" sz="1700" dirty="0"/>
              <a:t>(slide 11 revised to include SYNC courses on Jan 3, 2023)</a:t>
            </a:r>
          </a:p>
          <a:p>
            <a:endParaRPr lang="en-US" dirty="0"/>
          </a:p>
          <a:p>
            <a:r>
              <a:rPr lang="en-US" sz="1600" dirty="0"/>
              <a:t>By the Office of Planning, Research &amp; Institutional Effectiveness</a:t>
            </a:r>
          </a:p>
          <a:p>
            <a:endParaRPr lang="en-US" dirty="0"/>
          </a:p>
        </p:txBody>
      </p:sp>
      <p:pic>
        <p:nvPicPr>
          <p:cNvPr id="5" name="Picture 4">
            <a:extLst>
              <a:ext uri="{FF2B5EF4-FFF2-40B4-BE49-F238E27FC236}">
                <a16:creationId xmlns:a16="http://schemas.microsoft.com/office/drawing/2014/main" id="{C6D59B34-1BB5-46B4-AC60-9598B03826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4503" y="797049"/>
            <a:ext cx="3622991" cy="1626928"/>
          </a:xfrm>
          <a:prstGeom prst="rect">
            <a:avLst/>
          </a:prstGeom>
        </p:spPr>
      </p:pic>
    </p:spTree>
    <p:extLst>
      <p:ext uri="{BB962C8B-B14F-4D97-AF65-F5344CB8AC3E}">
        <p14:creationId xmlns:p14="http://schemas.microsoft.com/office/powerpoint/2010/main" val="1262637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1A207-8B85-420B-B0CD-F0AE5C8582FB}"/>
              </a:ext>
            </a:extLst>
          </p:cNvPr>
          <p:cNvSpPr>
            <a:spLocks noGrp="1"/>
          </p:cNvSpPr>
          <p:nvPr>
            <p:ph type="title"/>
          </p:nvPr>
        </p:nvSpPr>
        <p:spPr/>
        <p:txBody>
          <a:bodyPr/>
          <a:lstStyle/>
          <a:p>
            <a:r>
              <a:rPr lang="en-US" dirty="0"/>
              <a:t>Student Momentum:  Course Success</a:t>
            </a:r>
          </a:p>
        </p:txBody>
      </p:sp>
      <p:graphicFrame>
        <p:nvGraphicFramePr>
          <p:cNvPr id="3" name="Chart 2">
            <a:extLst>
              <a:ext uri="{FF2B5EF4-FFF2-40B4-BE49-F238E27FC236}">
                <a16:creationId xmlns:a16="http://schemas.microsoft.com/office/drawing/2014/main" id="{5B1C9582-D79F-4FFA-AADC-021F4525F079}"/>
              </a:ext>
            </a:extLst>
          </p:cNvPr>
          <p:cNvGraphicFramePr>
            <a:graphicFrameLocks/>
          </p:cNvGraphicFramePr>
          <p:nvPr>
            <p:extLst>
              <p:ext uri="{D42A27DB-BD31-4B8C-83A1-F6EECF244321}">
                <p14:modId xmlns:p14="http://schemas.microsoft.com/office/powerpoint/2010/main" val="780243229"/>
              </p:ext>
            </p:extLst>
          </p:nvPr>
        </p:nvGraphicFramePr>
        <p:xfrm>
          <a:off x="1427747" y="1491916"/>
          <a:ext cx="9063790" cy="515064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a:extLst>
              <a:ext uri="{FF2B5EF4-FFF2-40B4-BE49-F238E27FC236}">
                <a16:creationId xmlns:a16="http://schemas.microsoft.com/office/drawing/2014/main" id="{837C1231-157D-4FFC-B2A7-007B9DC881B4}"/>
              </a:ext>
            </a:extLst>
          </p:cNvPr>
          <p:cNvCxnSpPr>
            <a:cxnSpLocks/>
          </p:cNvCxnSpPr>
          <p:nvPr/>
        </p:nvCxnSpPr>
        <p:spPr>
          <a:xfrm>
            <a:off x="1909011" y="3300664"/>
            <a:ext cx="8494294" cy="72189"/>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CD9116A-9EB2-4406-AE3C-9892EF2BF18A}"/>
              </a:ext>
            </a:extLst>
          </p:cNvPr>
          <p:cNvSpPr txBox="1"/>
          <p:nvPr/>
        </p:nvSpPr>
        <p:spPr>
          <a:xfrm>
            <a:off x="754370" y="3169859"/>
            <a:ext cx="946093" cy="261610"/>
          </a:xfrm>
          <a:prstGeom prst="rect">
            <a:avLst/>
          </a:prstGeom>
          <a:noFill/>
          <a:ln>
            <a:solidFill>
              <a:schemeClr val="bg1">
                <a:lumMod val="25000"/>
                <a:lumOff val="75000"/>
              </a:schemeClr>
            </a:solidFill>
          </a:ln>
        </p:spPr>
        <p:txBody>
          <a:bodyPr wrap="square" rtlCol="0">
            <a:spAutoFit/>
          </a:bodyPr>
          <a:lstStyle/>
          <a:p>
            <a:r>
              <a:rPr lang="en-US" sz="1100" b="1" dirty="0">
                <a:solidFill>
                  <a:schemeClr val="bg1">
                    <a:lumMod val="25000"/>
                    <a:lumOff val="75000"/>
                  </a:schemeClr>
                </a:solidFill>
              </a:rPr>
              <a:t>Goal:  77%</a:t>
            </a:r>
          </a:p>
        </p:txBody>
      </p:sp>
      <p:sp>
        <p:nvSpPr>
          <p:cNvPr id="6" name="TextBox 5">
            <a:extLst>
              <a:ext uri="{FF2B5EF4-FFF2-40B4-BE49-F238E27FC236}">
                <a16:creationId xmlns:a16="http://schemas.microsoft.com/office/drawing/2014/main" id="{8C6BF093-7588-4345-A107-4B73464F73C1}"/>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spTree>
    <p:extLst>
      <p:ext uri="{BB962C8B-B14F-4D97-AF65-F5344CB8AC3E}">
        <p14:creationId xmlns:p14="http://schemas.microsoft.com/office/powerpoint/2010/main" val="262759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1A207-8B85-420B-B0CD-F0AE5C8582FB}"/>
              </a:ext>
            </a:extLst>
          </p:cNvPr>
          <p:cNvSpPr>
            <a:spLocks noGrp="1"/>
          </p:cNvSpPr>
          <p:nvPr>
            <p:ph type="title"/>
          </p:nvPr>
        </p:nvSpPr>
        <p:spPr>
          <a:xfrm>
            <a:off x="624508" y="229360"/>
            <a:ext cx="10515600" cy="1325563"/>
          </a:xfrm>
        </p:spPr>
        <p:txBody>
          <a:bodyPr/>
          <a:lstStyle/>
          <a:p>
            <a:r>
              <a:rPr lang="en-US" dirty="0"/>
              <a:t>Disproportionately Impacted Students by Instructional Modality</a:t>
            </a:r>
          </a:p>
        </p:txBody>
      </p:sp>
      <p:sp>
        <p:nvSpPr>
          <p:cNvPr id="3" name="Rectangle 2">
            <a:extLst>
              <a:ext uri="{FF2B5EF4-FFF2-40B4-BE49-F238E27FC236}">
                <a16:creationId xmlns:a16="http://schemas.microsoft.com/office/drawing/2014/main" id="{C7B86D4B-2443-447D-AEA5-5C4E6FC0E139}"/>
              </a:ext>
            </a:extLst>
          </p:cNvPr>
          <p:cNvSpPr/>
          <p:nvPr/>
        </p:nvSpPr>
        <p:spPr>
          <a:xfrm>
            <a:off x="72189" y="6689554"/>
            <a:ext cx="224590" cy="1443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125AFE0-FA84-4490-9965-3A963962FD1C}"/>
              </a:ext>
            </a:extLst>
          </p:cNvPr>
          <p:cNvSpPr txBox="1"/>
          <p:nvPr/>
        </p:nvSpPr>
        <p:spPr>
          <a:xfrm>
            <a:off x="268705" y="6646329"/>
            <a:ext cx="1848583" cy="230832"/>
          </a:xfrm>
          <a:prstGeom prst="rect">
            <a:avLst/>
          </a:prstGeom>
          <a:noFill/>
        </p:spPr>
        <p:txBody>
          <a:bodyPr wrap="none" rtlCol="0">
            <a:spAutoFit/>
          </a:bodyPr>
          <a:lstStyle/>
          <a:p>
            <a:r>
              <a:rPr lang="en-US" sz="900" dirty="0"/>
              <a:t>= statistically significant differences</a:t>
            </a:r>
          </a:p>
        </p:txBody>
      </p:sp>
      <p:sp>
        <p:nvSpPr>
          <p:cNvPr id="13" name="Rectangle 12">
            <a:extLst>
              <a:ext uri="{FF2B5EF4-FFF2-40B4-BE49-F238E27FC236}">
                <a16:creationId xmlns:a16="http://schemas.microsoft.com/office/drawing/2014/main" id="{D7A53F89-57CB-475C-A6AF-913A964BFD30}"/>
              </a:ext>
            </a:extLst>
          </p:cNvPr>
          <p:cNvSpPr/>
          <p:nvPr/>
        </p:nvSpPr>
        <p:spPr>
          <a:xfrm>
            <a:off x="662610" y="1987823"/>
            <a:ext cx="11365932" cy="424324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C3AE2E7A-6FB9-4EFC-82BE-AC36F4877557}"/>
              </a:ext>
            </a:extLst>
          </p:cNvPr>
          <p:cNvPicPr>
            <a:picLocks noChangeAspect="1"/>
          </p:cNvPicPr>
          <p:nvPr/>
        </p:nvPicPr>
        <p:blipFill>
          <a:blip r:embed="rId2"/>
          <a:stretch>
            <a:fillRect/>
          </a:stretch>
        </p:blipFill>
        <p:spPr>
          <a:xfrm>
            <a:off x="725622" y="2032168"/>
            <a:ext cx="11239908" cy="4154557"/>
          </a:xfrm>
          <a:prstGeom prst="rect">
            <a:avLst/>
          </a:prstGeom>
        </p:spPr>
      </p:pic>
    </p:spTree>
    <p:extLst>
      <p:ext uri="{BB962C8B-B14F-4D97-AF65-F5344CB8AC3E}">
        <p14:creationId xmlns:p14="http://schemas.microsoft.com/office/powerpoint/2010/main" val="907985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1A207-8B85-420B-B0CD-F0AE5C8582FB}"/>
              </a:ext>
            </a:extLst>
          </p:cNvPr>
          <p:cNvSpPr>
            <a:spLocks noGrp="1"/>
          </p:cNvSpPr>
          <p:nvPr>
            <p:ph type="title"/>
          </p:nvPr>
        </p:nvSpPr>
        <p:spPr/>
        <p:txBody>
          <a:bodyPr/>
          <a:lstStyle/>
          <a:p>
            <a:r>
              <a:rPr lang="en-US" dirty="0"/>
              <a:t>Student Momentum:  </a:t>
            </a:r>
            <a:br>
              <a:rPr lang="en-US" dirty="0"/>
            </a:br>
            <a:r>
              <a:rPr lang="en-US" dirty="0"/>
              <a:t>transfer gateway course completion</a:t>
            </a:r>
          </a:p>
        </p:txBody>
      </p:sp>
      <p:graphicFrame>
        <p:nvGraphicFramePr>
          <p:cNvPr id="5" name="Chart 4">
            <a:extLst>
              <a:ext uri="{FF2B5EF4-FFF2-40B4-BE49-F238E27FC236}">
                <a16:creationId xmlns:a16="http://schemas.microsoft.com/office/drawing/2014/main" id="{408E45E6-7296-470D-98BF-57583A75984F}"/>
              </a:ext>
            </a:extLst>
          </p:cNvPr>
          <p:cNvGraphicFramePr>
            <a:graphicFrameLocks/>
          </p:cNvGraphicFramePr>
          <p:nvPr>
            <p:extLst>
              <p:ext uri="{D42A27DB-BD31-4B8C-83A1-F6EECF244321}">
                <p14:modId xmlns:p14="http://schemas.microsoft.com/office/powerpoint/2010/main" val="111023435"/>
              </p:ext>
            </p:extLst>
          </p:nvPr>
        </p:nvGraphicFramePr>
        <p:xfrm>
          <a:off x="657727" y="2102140"/>
          <a:ext cx="5061285" cy="37766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34D734BD-11FE-4B60-8032-A892B6503E93}"/>
              </a:ext>
            </a:extLst>
          </p:cNvPr>
          <p:cNvGraphicFramePr>
            <a:graphicFrameLocks/>
          </p:cNvGraphicFramePr>
          <p:nvPr>
            <p:extLst>
              <p:ext uri="{D42A27DB-BD31-4B8C-83A1-F6EECF244321}">
                <p14:modId xmlns:p14="http://schemas.microsoft.com/office/powerpoint/2010/main" val="1861273425"/>
              </p:ext>
            </p:extLst>
          </p:nvPr>
        </p:nvGraphicFramePr>
        <p:xfrm>
          <a:off x="6023812" y="2510589"/>
          <a:ext cx="5253789" cy="33682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0942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5EF6A-411D-4BF6-B16E-6AC05EA89E70}"/>
              </a:ext>
            </a:extLst>
          </p:cNvPr>
          <p:cNvSpPr>
            <a:spLocks noGrp="1"/>
          </p:cNvSpPr>
          <p:nvPr>
            <p:ph type="title"/>
          </p:nvPr>
        </p:nvSpPr>
        <p:spPr>
          <a:xfrm>
            <a:off x="838200" y="-35970"/>
            <a:ext cx="10515600" cy="1325563"/>
          </a:xfrm>
        </p:spPr>
        <p:txBody>
          <a:bodyPr/>
          <a:lstStyle/>
          <a:p>
            <a:r>
              <a:rPr lang="en-US" dirty="0"/>
              <a:t>Student Completion: degrees &amp; certificates</a:t>
            </a:r>
          </a:p>
        </p:txBody>
      </p:sp>
      <p:graphicFrame>
        <p:nvGraphicFramePr>
          <p:cNvPr id="4" name="Chart 3">
            <a:extLst>
              <a:ext uri="{FF2B5EF4-FFF2-40B4-BE49-F238E27FC236}">
                <a16:creationId xmlns:a16="http://schemas.microsoft.com/office/drawing/2014/main" id="{2B909151-7A05-4F0A-B3A0-A1D4647F7E43}"/>
              </a:ext>
            </a:extLst>
          </p:cNvPr>
          <p:cNvGraphicFramePr>
            <a:graphicFrameLocks/>
          </p:cNvGraphicFramePr>
          <p:nvPr>
            <p:extLst>
              <p:ext uri="{D42A27DB-BD31-4B8C-83A1-F6EECF244321}">
                <p14:modId xmlns:p14="http://schemas.microsoft.com/office/powerpoint/2010/main" val="947756352"/>
              </p:ext>
            </p:extLst>
          </p:nvPr>
        </p:nvGraphicFramePr>
        <p:xfrm>
          <a:off x="838199" y="1981201"/>
          <a:ext cx="10415337" cy="4511674"/>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Straight Connector 4">
            <a:extLst>
              <a:ext uri="{FF2B5EF4-FFF2-40B4-BE49-F238E27FC236}">
                <a16:creationId xmlns:a16="http://schemas.microsoft.com/office/drawing/2014/main" id="{FDB462B6-28EE-4BBC-A268-D838F3A6F007}"/>
              </a:ext>
            </a:extLst>
          </p:cNvPr>
          <p:cNvCxnSpPr>
            <a:cxnSpLocks/>
          </p:cNvCxnSpPr>
          <p:nvPr/>
        </p:nvCxnSpPr>
        <p:spPr>
          <a:xfrm>
            <a:off x="1909011" y="1407698"/>
            <a:ext cx="8494294" cy="72189"/>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03E61776-72DF-4D13-B98E-6E41EE3D2916}"/>
              </a:ext>
            </a:extLst>
          </p:cNvPr>
          <p:cNvSpPr txBox="1"/>
          <p:nvPr/>
        </p:nvSpPr>
        <p:spPr>
          <a:xfrm>
            <a:off x="754370" y="1276893"/>
            <a:ext cx="946093" cy="261610"/>
          </a:xfrm>
          <a:prstGeom prst="rect">
            <a:avLst/>
          </a:prstGeom>
          <a:noFill/>
          <a:ln>
            <a:solidFill>
              <a:schemeClr val="bg1">
                <a:lumMod val="25000"/>
                <a:lumOff val="75000"/>
              </a:schemeClr>
            </a:solidFill>
          </a:ln>
        </p:spPr>
        <p:txBody>
          <a:bodyPr wrap="square" rtlCol="0">
            <a:spAutoFit/>
          </a:bodyPr>
          <a:lstStyle/>
          <a:p>
            <a:r>
              <a:rPr lang="en-US" sz="1100" b="1" dirty="0">
                <a:solidFill>
                  <a:schemeClr val="bg1">
                    <a:lumMod val="25000"/>
                    <a:lumOff val="75000"/>
                  </a:schemeClr>
                </a:solidFill>
              </a:rPr>
              <a:t>Goal:  832</a:t>
            </a:r>
          </a:p>
        </p:txBody>
      </p:sp>
      <p:sp>
        <p:nvSpPr>
          <p:cNvPr id="7" name="TextBox 6">
            <a:extLst>
              <a:ext uri="{FF2B5EF4-FFF2-40B4-BE49-F238E27FC236}">
                <a16:creationId xmlns:a16="http://schemas.microsoft.com/office/drawing/2014/main" id="{93235651-614C-4793-B3D2-4B21ABAA08DC}"/>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spTree>
    <p:extLst>
      <p:ext uri="{BB962C8B-B14F-4D97-AF65-F5344CB8AC3E}">
        <p14:creationId xmlns:p14="http://schemas.microsoft.com/office/powerpoint/2010/main" val="3264528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5EF6A-411D-4BF6-B16E-6AC05EA89E70}"/>
              </a:ext>
            </a:extLst>
          </p:cNvPr>
          <p:cNvSpPr>
            <a:spLocks noGrp="1"/>
          </p:cNvSpPr>
          <p:nvPr>
            <p:ph type="title"/>
          </p:nvPr>
        </p:nvSpPr>
        <p:spPr/>
        <p:txBody>
          <a:bodyPr/>
          <a:lstStyle/>
          <a:p>
            <a:r>
              <a:rPr lang="en-US" dirty="0"/>
              <a:t>Student Completion: time to completion</a:t>
            </a:r>
          </a:p>
        </p:txBody>
      </p:sp>
      <p:graphicFrame>
        <p:nvGraphicFramePr>
          <p:cNvPr id="3" name="Chart 2">
            <a:extLst>
              <a:ext uri="{FF2B5EF4-FFF2-40B4-BE49-F238E27FC236}">
                <a16:creationId xmlns:a16="http://schemas.microsoft.com/office/drawing/2014/main" id="{595A2EC8-73C6-4547-8C38-DC0718EC1D69}"/>
              </a:ext>
            </a:extLst>
          </p:cNvPr>
          <p:cNvGraphicFramePr>
            <a:graphicFrameLocks/>
          </p:cNvGraphicFramePr>
          <p:nvPr>
            <p:extLst>
              <p:ext uri="{D42A27DB-BD31-4B8C-83A1-F6EECF244321}">
                <p14:modId xmlns:p14="http://schemas.microsoft.com/office/powerpoint/2010/main" val="2492900214"/>
              </p:ext>
            </p:extLst>
          </p:nvPr>
        </p:nvGraphicFramePr>
        <p:xfrm>
          <a:off x="352424" y="1933575"/>
          <a:ext cx="5038725" cy="3362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3C995B89-2AF5-4B65-AE90-8D9457FE50CA}"/>
              </a:ext>
            </a:extLst>
          </p:cNvPr>
          <p:cNvGraphicFramePr>
            <a:graphicFrameLocks/>
          </p:cNvGraphicFramePr>
          <p:nvPr>
            <p:extLst>
              <p:ext uri="{D42A27DB-BD31-4B8C-83A1-F6EECF244321}">
                <p14:modId xmlns:p14="http://schemas.microsoft.com/office/powerpoint/2010/main" val="3575391196"/>
              </p:ext>
            </p:extLst>
          </p:nvPr>
        </p:nvGraphicFramePr>
        <p:xfrm>
          <a:off x="5762624" y="2733675"/>
          <a:ext cx="5981701" cy="336232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7E4D6A64-2ED1-43A2-A492-85D768178F0B}"/>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spTree>
    <p:extLst>
      <p:ext uri="{BB962C8B-B14F-4D97-AF65-F5344CB8AC3E}">
        <p14:creationId xmlns:p14="http://schemas.microsoft.com/office/powerpoint/2010/main" val="756378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2A369-798F-46B3-B45E-9B50E6AB528E}"/>
              </a:ext>
            </a:extLst>
          </p:cNvPr>
          <p:cNvSpPr>
            <a:spLocks noGrp="1"/>
          </p:cNvSpPr>
          <p:nvPr>
            <p:ph type="title"/>
          </p:nvPr>
        </p:nvSpPr>
        <p:spPr/>
        <p:txBody>
          <a:bodyPr/>
          <a:lstStyle/>
          <a:p>
            <a:r>
              <a:rPr lang="en-US" dirty="0"/>
              <a:t>Student Completion:  # of online programs</a:t>
            </a:r>
          </a:p>
        </p:txBody>
      </p:sp>
      <p:graphicFrame>
        <p:nvGraphicFramePr>
          <p:cNvPr id="4" name="Chart 3">
            <a:extLst>
              <a:ext uri="{FF2B5EF4-FFF2-40B4-BE49-F238E27FC236}">
                <a16:creationId xmlns:a16="http://schemas.microsoft.com/office/drawing/2014/main" id="{A28E1045-7E98-441F-9A2E-0855D6AE2005}"/>
              </a:ext>
            </a:extLst>
          </p:cNvPr>
          <p:cNvGraphicFramePr>
            <a:graphicFrameLocks/>
          </p:cNvGraphicFramePr>
          <p:nvPr>
            <p:extLst>
              <p:ext uri="{D42A27DB-BD31-4B8C-83A1-F6EECF244321}">
                <p14:modId xmlns:p14="http://schemas.microsoft.com/office/powerpoint/2010/main" val="4274518822"/>
              </p:ext>
            </p:extLst>
          </p:nvPr>
        </p:nvGraphicFramePr>
        <p:xfrm>
          <a:off x="1291389" y="1917033"/>
          <a:ext cx="9224211" cy="41709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2224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5EF6A-411D-4BF6-B16E-6AC05EA89E70}"/>
              </a:ext>
            </a:extLst>
          </p:cNvPr>
          <p:cNvSpPr>
            <a:spLocks noGrp="1"/>
          </p:cNvSpPr>
          <p:nvPr>
            <p:ph type="title"/>
          </p:nvPr>
        </p:nvSpPr>
        <p:spPr/>
        <p:txBody>
          <a:bodyPr/>
          <a:lstStyle/>
          <a:p>
            <a:r>
              <a:rPr lang="en-US" dirty="0"/>
              <a:t>Student Completion:  transfers</a:t>
            </a:r>
          </a:p>
        </p:txBody>
      </p:sp>
      <p:graphicFrame>
        <p:nvGraphicFramePr>
          <p:cNvPr id="3" name="Chart 2">
            <a:extLst>
              <a:ext uri="{FF2B5EF4-FFF2-40B4-BE49-F238E27FC236}">
                <a16:creationId xmlns:a16="http://schemas.microsoft.com/office/drawing/2014/main" id="{83E064A1-8015-47EA-A9EB-965539AB3D77}"/>
              </a:ext>
            </a:extLst>
          </p:cNvPr>
          <p:cNvGraphicFramePr>
            <a:graphicFrameLocks/>
          </p:cNvGraphicFramePr>
          <p:nvPr>
            <p:extLst>
              <p:ext uri="{D42A27DB-BD31-4B8C-83A1-F6EECF244321}">
                <p14:modId xmlns:p14="http://schemas.microsoft.com/office/powerpoint/2010/main" val="1405540003"/>
              </p:ext>
            </p:extLst>
          </p:nvPr>
        </p:nvGraphicFramePr>
        <p:xfrm>
          <a:off x="1876425" y="1895475"/>
          <a:ext cx="7962900" cy="4076699"/>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a:extLst>
              <a:ext uri="{FF2B5EF4-FFF2-40B4-BE49-F238E27FC236}">
                <a16:creationId xmlns:a16="http://schemas.microsoft.com/office/drawing/2014/main" id="{7DA25743-5BF7-4D08-A8CF-4EACEEFB66C6}"/>
              </a:ext>
            </a:extLst>
          </p:cNvPr>
          <p:cNvCxnSpPr>
            <a:cxnSpLocks/>
          </p:cNvCxnSpPr>
          <p:nvPr/>
        </p:nvCxnSpPr>
        <p:spPr>
          <a:xfrm>
            <a:off x="1909011" y="2322098"/>
            <a:ext cx="8494294" cy="72189"/>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8AF8E36-B275-4223-ABA5-D64D62DBED2B}"/>
              </a:ext>
            </a:extLst>
          </p:cNvPr>
          <p:cNvSpPr txBox="1"/>
          <p:nvPr/>
        </p:nvSpPr>
        <p:spPr>
          <a:xfrm>
            <a:off x="754370" y="2191293"/>
            <a:ext cx="946093" cy="261610"/>
          </a:xfrm>
          <a:prstGeom prst="rect">
            <a:avLst/>
          </a:prstGeom>
          <a:noFill/>
          <a:ln>
            <a:solidFill>
              <a:schemeClr val="bg1">
                <a:lumMod val="25000"/>
                <a:lumOff val="75000"/>
              </a:schemeClr>
            </a:solidFill>
          </a:ln>
        </p:spPr>
        <p:txBody>
          <a:bodyPr wrap="square" rtlCol="0">
            <a:spAutoFit/>
          </a:bodyPr>
          <a:lstStyle/>
          <a:p>
            <a:r>
              <a:rPr lang="en-US" sz="1100" b="1" dirty="0">
                <a:solidFill>
                  <a:schemeClr val="bg1">
                    <a:lumMod val="25000"/>
                    <a:lumOff val="75000"/>
                  </a:schemeClr>
                </a:solidFill>
              </a:rPr>
              <a:t>Goal: 468</a:t>
            </a:r>
          </a:p>
        </p:txBody>
      </p:sp>
      <p:sp>
        <p:nvSpPr>
          <p:cNvPr id="6" name="TextBox 5">
            <a:extLst>
              <a:ext uri="{FF2B5EF4-FFF2-40B4-BE49-F238E27FC236}">
                <a16:creationId xmlns:a16="http://schemas.microsoft.com/office/drawing/2014/main" id="{AE84693D-E590-4EC9-9B90-C03BB6760D84}"/>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spTree>
    <p:extLst>
      <p:ext uri="{BB962C8B-B14F-4D97-AF65-F5344CB8AC3E}">
        <p14:creationId xmlns:p14="http://schemas.microsoft.com/office/powerpoint/2010/main" val="1253416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3735087-3451-4787-BA4C-4CEB039B7663}"/>
              </a:ext>
            </a:extLst>
          </p:cNvPr>
          <p:cNvGraphicFramePr>
            <a:graphicFrameLocks noGrp="1"/>
          </p:cNvGraphicFramePr>
          <p:nvPr>
            <p:extLst>
              <p:ext uri="{D42A27DB-BD31-4B8C-83A1-F6EECF244321}">
                <p14:modId xmlns:p14="http://schemas.microsoft.com/office/powerpoint/2010/main" val="4233093829"/>
              </p:ext>
            </p:extLst>
          </p:nvPr>
        </p:nvGraphicFramePr>
        <p:xfrm>
          <a:off x="419100" y="412263"/>
          <a:ext cx="11334750" cy="6033473"/>
        </p:xfrm>
        <a:graphic>
          <a:graphicData uri="http://schemas.openxmlformats.org/drawingml/2006/table">
            <a:tbl>
              <a:tblPr/>
              <a:tblGrid>
                <a:gridCol w="5940184">
                  <a:extLst>
                    <a:ext uri="{9D8B030D-6E8A-4147-A177-3AD203B41FA5}">
                      <a16:colId xmlns:a16="http://schemas.microsoft.com/office/drawing/2014/main" val="335911252"/>
                    </a:ext>
                  </a:extLst>
                </a:gridCol>
                <a:gridCol w="1184516">
                  <a:extLst>
                    <a:ext uri="{9D8B030D-6E8A-4147-A177-3AD203B41FA5}">
                      <a16:colId xmlns:a16="http://schemas.microsoft.com/office/drawing/2014/main" val="4234630523"/>
                    </a:ext>
                  </a:extLst>
                </a:gridCol>
                <a:gridCol w="1066477">
                  <a:extLst>
                    <a:ext uri="{9D8B030D-6E8A-4147-A177-3AD203B41FA5}">
                      <a16:colId xmlns:a16="http://schemas.microsoft.com/office/drawing/2014/main" val="2465783030"/>
                    </a:ext>
                  </a:extLst>
                </a:gridCol>
                <a:gridCol w="836217">
                  <a:extLst>
                    <a:ext uri="{9D8B030D-6E8A-4147-A177-3AD203B41FA5}">
                      <a16:colId xmlns:a16="http://schemas.microsoft.com/office/drawing/2014/main" val="1126008641"/>
                    </a:ext>
                  </a:extLst>
                </a:gridCol>
                <a:gridCol w="580901">
                  <a:extLst>
                    <a:ext uri="{9D8B030D-6E8A-4147-A177-3AD203B41FA5}">
                      <a16:colId xmlns:a16="http://schemas.microsoft.com/office/drawing/2014/main" val="26527501"/>
                    </a:ext>
                  </a:extLst>
                </a:gridCol>
                <a:gridCol w="612030">
                  <a:extLst>
                    <a:ext uri="{9D8B030D-6E8A-4147-A177-3AD203B41FA5}">
                      <a16:colId xmlns:a16="http://schemas.microsoft.com/office/drawing/2014/main" val="3746375258"/>
                    </a:ext>
                  </a:extLst>
                </a:gridCol>
                <a:gridCol w="514350">
                  <a:extLst>
                    <a:ext uri="{9D8B030D-6E8A-4147-A177-3AD203B41FA5}">
                      <a16:colId xmlns:a16="http://schemas.microsoft.com/office/drawing/2014/main" val="3929910470"/>
                    </a:ext>
                  </a:extLst>
                </a:gridCol>
                <a:gridCol w="600075">
                  <a:extLst>
                    <a:ext uri="{9D8B030D-6E8A-4147-A177-3AD203B41FA5}">
                      <a16:colId xmlns:a16="http://schemas.microsoft.com/office/drawing/2014/main" val="3776533207"/>
                    </a:ext>
                  </a:extLst>
                </a:gridCol>
              </a:tblGrid>
              <a:tr h="563217">
                <a:tc>
                  <a:txBody>
                    <a:bodyPr/>
                    <a:lstStyle/>
                    <a:p>
                      <a:pPr algn="l" fontAlgn="ctr"/>
                      <a:r>
                        <a:rPr lang="en-US" sz="1100" b="1" i="0" u="none" strike="noStrike" dirty="0">
                          <a:solidFill>
                            <a:srgbClr val="FFFFFF"/>
                          </a:solidFill>
                          <a:effectLst/>
                          <a:latin typeface="Calibri" panose="020F0502020204030204" pitchFamily="34" charset="0"/>
                        </a:rPr>
                        <a:t>Guided Pathway Metric</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100" b="1" i="0" u="none" strike="noStrike">
                          <a:solidFill>
                            <a:srgbClr val="000000"/>
                          </a:solidFill>
                          <a:effectLst/>
                          <a:latin typeface="Calibri" panose="020F0502020204030204" pitchFamily="34" charset="0"/>
                        </a:rPr>
                        <a:t>Goal</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EDE7"/>
                    </a:solidFill>
                  </a:tcPr>
                </a:tc>
                <a:tc>
                  <a:txBody>
                    <a:bodyPr/>
                    <a:lstStyle/>
                    <a:p>
                      <a:pPr algn="ctr" fontAlgn="ctr"/>
                      <a:r>
                        <a:rPr lang="en-US" sz="1100" b="1" i="0" u="none" strike="noStrike">
                          <a:solidFill>
                            <a:srgbClr val="000000"/>
                          </a:solidFill>
                          <a:effectLst/>
                          <a:latin typeface="Calibri" panose="020F0502020204030204" pitchFamily="34" charset="0"/>
                        </a:rPr>
                        <a:t>Fall 2020 Institution-Set Standard</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EDE7"/>
                    </a:solidFill>
                  </a:tcPr>
                </a:tc>
                <a:tc>
                  <a:txBody>
                    <a:bodyPr/>
                    <a:lstStyle/>
                    <a:p>
                      <a:pPr algn="ctr" fontAlgn="ctr"/>
                      <a:r>
                        <a:rPr lang="en-US" sz="1100" b="1" i="0" u="none" strike="noStrike">
                          <a:solidFill>
                            <a:srgbClr val="FFFFFF"/>
                          </a:solidFill>
                          <a:effectLst/>
                          <a:latin typeface="Calibri" panose="020F0502020204030204" pitchFamily="34" charset="0"/>
                        </a:rPr>
                        <a:t>2021-2022‡</a:t>
                      </a:r>
                    </a:p>
                  </a:txBody>
                  <a:tcPr marL="6611" marR="6611" marT="6611" marB="0" anchor="ctr">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100" b="1" i="0" u="none" strike="noStrike">
                          <a:solidFill>
                            <a:srgbClr val="FFFFFF"/>
                          </a:solidFill>
                          <a:effectLst/>
                          <a:latin typeface="Calibri" panose="020F0502020204030204" pitchFamily="34" charset="0"/>
                        </a:rPr>
                        <a:t>2020-21‡</a:t>
                      </a:r>
                    </a:p>
                  </a:txBody>
                  <a:tcPr marL="6611" marR="6611" marT="6611"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100" b="1" i="0" u="none" strike="noStrike">
                          <a:solidFill>
                            <a:srgbClr val="FFFFFF"/>
                          </a:solidFill>
                          <a:effectLst/>
                          <a:latin typeface="Calibri" panose="020F0502020204030204" pitchFamily="34" charset="0"/>
                        </a:rPr>
                        <a:t>2019-20‡</a:t>
                      </a:r>
                    </a:p>
                  </a:txBody>
                  <a:tcPr marL="6611" marR="6611" marT="6611"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100" b="1" i="0" u="none" strike="noStrike">
                          <a:solidFill>
                            <a:srgbClr val="FFFFFF"/>
                          </a:solidFill>
                          <a:effectLst/>
                          <a:latin typeface="Calibri" panose="020F0502020204030204" pitchFamily="34" charset="0"/>
                        </a:rPr>
                        <a:t>2018-19</a:t>
                      </a:r>
                    </a:p>
                  </a:txBody>
                  <a:tcPr marL="6611" marR="6611" marT="6611"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100" b="1" i="0" u="none" strike="noStrike" dirty="0">
                          <a:solidFill>
                            <a:srgbClr val="FFFFFF"/>
                          </a:solidFill>
                          <a:effectLst/>
                          <a:latin typeface="Calibri" panose="020F0502020204030204" pitchFamily="34" charset="0"/>
                        </a:rPr>
                        <a:t>2017-18</a:t>
                      </a:r>
                    </a:p>
                  </a:txBody>
                  <a:tcPr marL="6611" marR="6611" marT="6611"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extLst>
                  <a:ext uri="{0D108BD9-81ED-4DB2-BD59-A6C34878D82A}">
                    <a16:rowId xmlns:a16="http://schemas.microsoft.com/office/drawing/2014/main" val="1026007028"/>
                  </a:ext>
                </a:extLst>
              </a:tr>
              <a:tr h="341891">
                <a:tc>
                  <a:txBody>
                    <a:bodyPr/>
                    <a:lstStyle/>
                    <a:p>
                      <a:pPr algn="l" fontAlgn="b"/>
                      <a:r>
                        <a:rPr lang="en-US" sz="1100" b="0" i="0" u="none" strike="noStrike" dirty="0">
                          <a:solidFill>
                            <a:srgbClr val="000000"/>
                          </a:solidFill>
                          <a:effectLst/>
                          <a:latin typeface="Calibri" panose="020F0502020204030204" pitchFamily="34" charset="0"/>
                        </a:rPr>
                        <a:t># of Home Campus students</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5,486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5,774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4178156717"/>
                  </a:ext>
                </a:extLst>
              </a:tr>
              <a:tr h="341891">
                <a:tc>
                  <a:txBody>
                    <a:bodyPr/>
                    <a:lstStyle/>
                    <a:p>
                      <a:pPr algn="l" fontAlgn="b"/>
                      <a:r>
                        <a:rPr lang="en-US" sz="1100" b="0" i="0" u="none" strike="noStrike" dirty="0">
                          <a:solidFill>
                            <a:srgbClr val="000000"/>
                          </a:solidFill>
                          <a:effectLst/>
                          <a:latin typeface="Calibri" panose="020F0502020204030204" pitchFamily="34" charset="0"/>
                        </a:rPr>
                        <a:t># of Home Campus students in an Interest Area</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3,426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4,695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657793566"/>
                  </a:ext>
                </a:extLst>
              </a:tr>
              <a:tr h="341891">
                <a:tc>
                  <a:txBody>
                    <a:bodyPr/>
                    <a:lstStyle/>
                    <a:p>
                      <a:pPr algn="l" fontAlgn="b"/>
                      <a:r>
                        <a:rPr lang="en-US" sz="1100" b="0" i="0" u="none" strike="noStrike" dirty="0">
                          <a:solidFill>
                            <a:srgbClr val="000000"/>
                          </a:solidFill>
                          <a:effectLst/>
                          <a:latin typeface="Calibri" panose="020F0502020204030204" pitchFamily="34" charset="0"/>
                        </a:rPr>
                        <a:t># of students in Art, Design, and Performance</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479</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748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2589833285"/>
                  </a:ext>
                </a:extLst>
              </a:tr>
              <a:tr h="341891">
                <a:tc>
                  <a:txBody>
                    <a:bodyPr/>
                    <a:lstStyle/>
                    <a:p>
                      <a:pPr algn="l" fontAlgn="b"/>
                      <a:r>
                        <a:rPr lang="en-US" sz="1100" b="0" i="0" u="none" strike="noStrike" dirty="0">
                          <a:solidFill>
                            <a:srgbClr val="000000"/>
                          </a:solidFill>
                          <a:effectLst/>
                          <a:latin typeface="Calibri" panose="020F0502020204030204" pitchFamily="34" charset="0"/>
                        </a:rPr>
                        <a:t># of students in Business</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791</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900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238497094"/>
                  </a:ext>
                </a:extLst>
              </a:tr>
              <a:tr h="341891">
                <a:tc>
                  <a:txBody>
                    <a:bodyPr/>
                    <a:lstStyle/>
                    <a:p>
                      <a:pPr algn="l" fontAlgn="b"/>
                      <a:r>
                        <a:rPr lang="en-US" sz="1100" b="0" i="0" u="none" strike="noStrike" dirty="0">
                          <a:solidFill>
                            <a:srgbClr val="000000"/>
                          </a:solidFill>
                          <a:effectLst/>
                          <a:latin typeface="Calibri" panose="020F0502020204030204" pitchFamily="34" charset="0"/>
                        </a:rPr>
                        <a:t># of students in Human Behavior and Culture</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1,002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1,556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310327440"/>
                  </a:ext>
                </a:extLst>
              </a:tr>
              <a:tr h="341891">
                <a:tc>
                  <a:txBody>
                    <a:bodyPr/>
                    <a:lstStyle/>
                    <a:p>
                      <a:pPr algn="l" fontAlgn="b"/>
                      <a:r>
                        <a:rPr lang="en-US" sz="1100" b="0" i="0" u="none" strike="noStrike" dirty="0">
                          <a:solidFill>
                            <a:srgbClr val="000000"/>
                          </a:solidFill>
                          <a:effectLst/>
                          <a:latin typeface="Calibri" panose="020F0502020204030204" pitchFamily="34" charset="0"/>
                        </a:rPr>
                        <a:t># of students in Science and Health</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1,224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1,592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000132060"/>
                  </a:ext>
                </a:extLst>
              </a:tr>
              <a:tr h="341891">
                <a:tc>
                  <a:txBody>
                    <a:bodyPr/>
                    <a:lstStyle/>
                    <a:p>
                      <a:pPr algn="l" fontAlgn="b"/>
                      <a:r>
                        <a:rPr lang="en-US" sz="1100" b="0" i="0" u="none" strike="noStrike" dirty="0">
                          <a:solidFill>
                            <a:srgbClr val="000000"/>
                          </a:solidFill>
                          <a:effectLst/>
                          <a:latin typeface="Calibri" panose="020F0502020204030204" pitchFamily="34" charset="0"/>
                        </a:rPr>
                        <a:t># of students Undecided/University Transfer</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2,574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1,266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4032475663"/>
                  </a:ext>
                </a:extLst>
              </a:tr>
              <a:tr h="341891">
                <a:tc>
                  <a:txBody>
                    <a:bodyPr/>
                    <a:lstStyle/>
                    <a:p>
                      <a:pPr algn="l" fontAlgn="b"/>
                      <a:r>
                        <a:rPr lang="en-US" sz="1100" b="0" i="0" u="none" strike="noStrike" dirty="0">
                          <a:solidFill>
                            <a:srgbClr val="000000"/>
                          </a:solidFill>
                          <a:effectLst/>
                          <a:latin typeface="Calibri" panose="020F0502020204030204" pitchFamily="34" charset="0"/>
                        </a:rPr>
                        <a:t>% supported by ONLY success teams</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29.9%</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35.9%</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245695030"/>
                  </a:ext>
                </a:extLst>
              </a:tr>
              <a:tr h="341891">
                <a:tc>
                  <a:txBody>
                    <a:bodyPr/>
                    <a:lstStyle/>
                    <a:p>
                      <a:pPr algn="l" fontAlgn="b"/>
                      <a:r>
                        <a:rPr lang="en-US" sz="1100" b="0" i="0" u="none" strike="noStrike" dirty="0">
                          <a:solidFill>
                            <a:srgbClr val="000000"/>
                          </a:solidFill>
                          <a:effectLst/>
                          <a:latin typeface="Calibri" panose="020F0502020204030204" pitchFamily="34" charset="0"/>
                        </a:rPr>
                        <a:t># of students served by Success Teams or Special Programs</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3,051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3,598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2130651761"/>
                  </a:ext>
                </a:extLst>
              </a:tr>
              <a:tr h="341891">
                <a:tc>
                  <a:txBody>
                    <a:bodyPr/>
                    <a:lstStyle/>
                    <a:p>
                      <a:pPr algn="l" fontAlgn="b"/>
                      <a:r>
                        <a:rPr lang="en-US" sz="1100" b="0" i="0" u="none" strike="noStrike" dirty="0">
                          <a:solidFill>
                            <a:srgbClr val="000000"/>
                          </a:solidFill>
                          <a:effectLst/>
                          <a:latin typeface="Calibri" panose="020F0502020204030204" pitchFamily="34" charset="0"/>
                        </a:rPr>
                        <a:t>% of all students supported by Success Teams or Special Programs</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a:solidFill>
                            <a:srgbClr val="000000"/>
                          </a:solidFill>
                          <a:effectLst/>
                          <a:latin typeface="Calibri" panose="020F0502020204030204" pitchFamily="34" charset="0"/>
                        </a:rPr>
                        <a:t>55.6%</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62.3%</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847210788"/>
                  </a:ext>
                </a:extLst>
              </a:tr>
              <a:tr h="341891">
                <a:tc>
                  <a:txBody>
                    <a:bodyPr/>
                    <a:lstStyle/>
                    <a:p>
                      <a:pPr algn="l" fontAlgn="b"/>
                      <a:r>
                        <a:rPr lang="en-US" sz="1100" b="0" i="1" u="none" strike="noStrike" dirty="0">
                          <a:solidFill>
                            <a:srgbClr val="000000"/>
                          </a:solidFill>
                          <a:effectLst/>
                          <a:latin typeface="Calibri" panose="020F0502020204030204" pitchFamily="34" charset="0"/>
                        </a:rPr>
                        <a:t># of students participating in non-curricular career exploration (COOP Ed, Field trips, Job Shadows, Internships)</a:t>
                      </a:r>
                      <a:r>
                        <a:rPr lang="en-US" sz="1100" b="0" i="1" u="none" strike="noStrike" dirty="0">
                          <a:solidFill>
                            <a:srgbClr val="FF0000"/>
                          </a:solidFill>
                          <a:effectLst/>
                          <a:latin typeface="Calibri" panose="020F0502020204030204" pitchFamily="34" charset="0"/>
                        </a:rPr>
                        <a:t> (only Coop listed here as other data is not available or not tracked centrally)</a:t>
                      </a:r>
                      <a:endParaRPr lang="en-US" sz="1100" b="0" i="1" u="none" strike="noStrike" dirty="0">
                        <a:solidFill>
                          <a:srgbClr val="000000"/>
                        </a:solidFill>
                        <a:effectLst/>
                        <a:latin typeface="Calibri" panose="020F0502020204030204" pitchFamily="34" charset="0"/>
                      </a:endParaRP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dirty="0">
                          <a:solidFill>
                            <a:srgbClr val="000000"/>
                          </a:solidFill>
                          <a:effectLst/>
                          <a:latin typeface="Calibri" panose="020F0502020204030204" pitchFamily="34" charset="0"/>
                        </a:rPr>
                        <a:t>77</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84</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235</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214</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176</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979410171"/>
                  </a:ext>
                </a:extLst>
              </a:tr>
              <a:tr h="341891">
                <a:tc>
                  <a:txBody>
                    <a:bodyPr/>
                    <a:lstStyle/>
                    <a:p>
                      <a:pPr algn="l" fontAlgn="b"/>
                      <a:r>
                        <a:rPr lang="en-US" sz="1100" b="0" i="1" u="none" strike="noStrike" dirty="0">
                          <a:solidFill>
                            <a:srgbClr val="000000"/>
                          </a:solidFill>
                          <a:effectLst/>
                          <a:latin typeface="Calibri" panose="020F0502020204030204" pitchFamily="34" charset="0"/>
                        </a:rPr>
                        <a:t>% of students "touched" by outreach who apply/enroll – </a:t>
                      </a:r>
                      <a:r>
                        <a:rPr lang="en-US" sz="1100" b="0" i="1" u="none" strike="noStrike" dirty="0">
                          <a:solidFill>
                            <a:srgbClr val="FF0000"/>
                          </a:solidFill>
                          <a:effectLst/>
                          <a:latin typeface="Calibri" panose="020F0502020204030204" pitchFamily="34" charset="0"/>
                        </a:rPr>
                        <a:t>difficult to operationalize this metric</a:t>
                      </a:r>
                      <a:endParaRPr lang="en-US" sz="1100" b="0" i="1" u="none" strike="noStrike" dirty="0">
                        <a:solidFill>
                          <a:srgbClr val="000000"/>
                        </a:solidFill>
                        <a:effectLst/>
                        <a:latin typeface="Calibri" panose="020F0502020204030204" pitchFamily="34" charset="0"/>
                      </a:endParaRP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123750441"/>
                  </a:ext>
                </a:extLst>
              </a:tr>
              <a:tr h="341891">
                <a:tc>
                  <a:txBody>
                    <a:bodyPr/>
                    <a:lstStyle/>
                    <a:p>
                      <a:pPr algn="l" fontAlgn="b"/>
                      <a:r>
                        <a:rPr lang="en-US" sz="1100" b="0" i="1" u="none" strike="noStrike" dirty="0">
                          <a:solidFill>
                            <a:srgbClr val="000000"/>
                          </a:solidFill>
                          <a:effectLst/>
                          <a:latin typeface="Calibri" panose="020F0502020204030204" pitchFamily="34" charset="0"/>
                        </a:rPr>
                        <a:t>% of first-time students participating in First Year Experience programs</a:t>
                      </a: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a:solidFill>
                            <a:srgbClr val="000000"/>
                          </a:solidFill>
                          <a:effectLst/>
                          <a:latin typeface="Calibri" panose="020F0502020204030204" pitchFamily="34" charset="0"/>
                        </a:rPr>
                        <a:t>5.0%</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5.4%</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3.7%</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2957144677"/>
                  </a:ext>
                </a:extLst>
              </a:tr>
              <a:tr h="341891">
                <a:tc>
                  <a:txBody>
                    <a:bodyPr/>
                    <a:lstStyle/>
                    <a:p>
                      <a:pPr algn="l" fontAlgn="b"/>
                      <a:r>
                        <a:rPr lang="en-US" sz="1100" b="0" i="1" u="none" strike="noStrike" dirty="0">
                          <a:solidFill>
                            <a:srgbClr val="000000"/>
                          </a:solidFill>
                          <a:effectLst/>
                          <a:latin typeface="Calibri" panose="020F0502020204030204" pitchFamily="34" charset="0"/>
                        </a:rPr>
                        <a:t>% of Transfer Seeking Students supported by the Transfer Center, University Center and/or Success Teams or Affinity Groups  </a:t>
                      </a:r>
                      <a:r>
                        <a:rPr lang="en-US" sz="1100" b="0" i="1" u="none" strike="noStrike" dirty="0">
                          <a:solidFill>
                            <a:srgbClr val="FF0000"/>
                          </a:solidFill>
                          <a:effectLst/>
                          <a:latin typeface="Calibri" panose="020F0502020204030204" pitchFamily="34" charset="0"/>
                        </a:rPr>
                        <a:t>(revise?)</a:t>
                      </a:r>
                      <a:endParaRPr lang="en-US" sz="1100" b="0" i="1" u="none" strike="noStrike" dirty="0">
                        <a:solidFill>
                          <a:srgbClr val="000000"/>
                        </a:solidFill>
                        <a:effectLst/>
                        <a:latin typeface="Calibri" panose="020F0502020204030204" pitchFamily="34" charset="0"/>
                      </a:endParaRP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a:solidFill>
                            <a:srgbClr val="000000"/>
                          </a:solidFill>
                          <a:effectLst/>
                          <a:latin typeface="Calibri" panose="020F0502020204030204" pitchFamily="34" charset="0"/>
                        </a:rPr>
                        <a:t>100%</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2048470316"/>
                  </a:ext>
                </a:extLst>
              </a:tr>
              <a:tr h="341891">
                <a:tc>
                  <a:txBody>
                    <a:bodyPr/>
                    <a:lstStyle/>
                    <a:p>
                      <a:pPr algn="l" fontAlgn="b"/>
                      <a:r>
                        <a:rPr lang="en-US" sz="1100" b="0" i="1" u="none" strike="noStrike" dirty="0">
                          <a:solidFill>
                            <a:srgbClr val="000000"/>
                          </a:solidFill>
                          <a:effectLst/>
                          <a:latin typeface="Calibri" panose="020F0502020204030204" pitchFamily="34" charset="0"/>
                        </a:rPr>
                        <a:t>% of Transfer Seeking Students supported by the Success Teams or Affinity Groups </a:t>
                      </a:r>
                      <a:r>
                        <a:rPr lang="en-US" sz="1100" b="0" i="1" u="none" strike="noStrike" dirty="0">
                          <a:solidFill>
                            <a:srgbClr val="FF0000"/>
                          </a:solidFill>
                          <a:effectLst/>
                          <a:latin typeface="Calibri" panose="020F0502020204030204" pitchFamily="34" charset="0"/>
                        </a:rPr>
                        <a:t>(revise?)</a:t>
                      </a:r>
                      <a:endParaRPr lang="en-US" sz="1100" b="0" i="1" u="none" strike="noStrike" dirty="0">
                        <a:solidFill>
                          <a:srgbClr val="000000"/>
                        </a:solidFill>
                        <a:effectLst/>
                        <a:latin typeface="Calibri" panose="020F0502020204030204" pitchFamily="34" charset="0"/>
                      </a:endParaRP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065489833"/>
                  </a:ext>
                </a:extLst>
              </a:tr>
              <a:tr h="341891">
                <a:tc>
                  <a:txBody>
                    <a:bodyPr/>
                    <a:lstStyle/>
                    <a:p>
                      <a:pPr algn="l" fontAlgn="b"/>
                      <a:r>
                        <a:rPr lang="en-US" sz="1100" b="0" i="1" u="none" strike="noStrike" dirty="0">
                          <a:solidFill>
                            <a:srgbClr val="000000"/>
                          </a:solidFill>
                          <a:effectLst/>
                          <a:latin typeface="Calibri" panose="020F0502020204030204" pitchFamily="34" charset="0"/>
                        </a:rPr>
                        <a:t>% of Transfer Seeking Students supported by the Transfer Center, University Center </a:t>
                      </a:r>
                      <a:r>
                        <a:rPr lang="en-US" sz="1100" b="0" i="1" u="none" strike="noStrike" dirty="0">
                          <a:solidFill>
                            <a:srgbClr val="FF0000"/>
                          </a:solidFill>
                          <a:effectLst/>
                          <a:latin typeface="Calibri" panose="020F0502020204030204" pitchFamily="34" charset="0"/>
                        </a:rPr>
                        <a:t>(revise?)</a:t>
                      </a:r>
                      <a:endParaRPr lang="en-US" sz="1100" b="0" i="1" u="none" strike="noStrike" dirty="0">
                        <a:solidFill>
                          <a:srgbClr val="000000"/>
                        </a:solidFill>
                        <a:effectLst/>
                        <a:latin typeface="Calibri" panose="020F0502020204030204" pitchFamily="34" charset="0"/>
                      </a:endParaRPr>
                    </a:p>
                  </a:txBody>
                  <a:tcPr marL="6611" marR="6611" marT="661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100" b="0" i="0" u="none" strike="noStrike">
                          <a:solidFill>
                            <a:srgbClr val="000000"/>
                          </a:solidFill>
                          <a:effectLst/>
                          <a:latin typeface="Calibri" panose="020F0502020204030204" pitchFamily="34" charset="0"/>
                        </a:rPr>
                        <a:t>100%</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611" marR="6611" marT="6611"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441578793"/>
                  </a:ext>
                </a:extLst>
              </a:tr>
            </a:tbl>
          </a:graphicData>
        </a:graphic>
      </p:graphicFrame>
    </p:spTree>
    <p:extLst>
      <p:ext uri="{BB962C8B-B14F-4D97-AF65-F5344CB8AC3E}">
        <p14:creationId xmlns:p14="http://schemas.microsoft.com/office/powerpoint/2010/main" val="1096597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96EC8-A4C6-4709-AE8B-17D46F8CDDE0}"/>
              </a:ext>
            </a:extLst>
          </p:cNvPr>
          <p:cNvSpPr>
            <a:spLocks noGrp="1"/>
          </p:cNvSpPr>
          <p:nvPr>
            <p:ph type="title"/>
          </p:nvPr>
        </p:nvSpPr>
        <p:spPr/>
        <p:txBody>
          <a:bodyPr/>
          <a:lstStyle/>
          <a:p>
            <a:r>
              <a:rPr lang="en-US" dirty="0"/>
              <a:t>Student Employment Outcomes</a:t>
            </a:r>
          </a:p>
        </p:txBody>
      </p:sp>
      <p:graphicFrame>
        <p:nvGraphicFramePr>
          <p:cNvPr id="4" name="Chart 3">
            <a:extLst>
              <a:ext uri="{FF2B5EF4-FFF2-40B4-BE49-F238E27FC236}">
                <a16:creationId xmlns:a16="http://schemas.microsoft.com/office/drawing/2014/main" id="{F907DDEE-41A9-4F5B-96A1-2F188BADAF81}"/>
              </a:ext>
            </a:extLst>
          </p:cNvPr>
          <p:cNvGraphicFramePr>
            <a:graphicFrameLocks/>
          </p:cNvGraphicFramePr>
          <p:nvPr>
            <p:extLst>
              <p:ext uri="{D42A27DB-BD31-4B8C-83A1-F6EECF244321}">
                <p14:modId xmlns:p14="http://schemas.microsoft.com/office/powerpoint/2010/main" val="2448062432"/>
              </p:ext>
            </p:extLst>
          </p:nvPr>
        </p:nvGraphicFramePr>
        <p:xfrm>
          <a:off x="1238250" y="1690689"/>
          <a:ext cx="8563476" cy="4381248"/>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Straight Connector 4">
            <a:extLst>
              <a:ext uri="{FF2B5EF4-FFF2-40B4-BE49-F238E27FC236}">
                <a16:creationId xmlns:a16="http://schemas.microsoft.com/office/drawing/2014/main" id="{311C1CC3-6455-4959-B3D9-C5EC63EC5220}"/>
              </a:ext>
            </a:extLst>
          </p:cNvPr>
          <p:cNvCxnSpPr>
            <a:cxnSpLocks/>
          </p:cNvCxnSpPr>
          <p:nvPr/>
        </p:nvCxnSpPr>
        <p:spPr>
          <a:xfrm>
            <a:off x="1909011" y="5360071"/>
            <a:ext cx="7700210" cy="0"/>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6D40ED4-8B12-4752-8832-54FB6DBB00B7}"/>
              </a:ext>
            </a:extLst>
          </p:cNvPr>
          <p:cNvSpPr txBox="1"/>
          <p:nvPr/>
        </p:nvSpPr>
        <p:spPr>
          <a:xfrm>
            <a:off x="754370" y="5229266"/>
            <a:ext cx="946093" cy="261610"/>
          </a:xfrm>
          <a:prstGeom prst="rect">
            <a:avLst/>
          </a:prstGeom>
          <a:noFill/>
          <a:ln>
            <a:solidFill>
              <a:schemeClr val="bg1">
                <a:lumMod val="25000"/>
                <a:lumOff val="75000"/>
              </a:schemeClr>
            </a:solidFill>
          </a:ln>
        </p:spPr>
        <p:txBody>
          <a:bodyPr wrap="square" rtlCol="0">
            <a:spAutoFit/>
          </a:bodyPr>
          <a:lstStyle/>
          <a:p>
            <a:r>
              <a:rPr lang="en-US" sz="1100" b="1" dirty="0">
                <a:solidFill>
                  <a:schemeClr val="bg1">
                    <a:lumMod val="25000"/>
                    <a:lumOff val="75000"/>
                  </a:schemeClr>
                </a:solidFill>
              </a:rPr>
              <a:t>Goal: 89%</a:t>
            </a:r>
          </a:p>
        </p:txBody>
      </p:sp>
      <p:sp>
        <p:nvSpPr>
          <p:cNvPr id="9" name="TextBox 8">
            <a:extLst>
              <a:ext uri="{FF2B5EF4-FFF2-40B4-BE49-F238E27FC236}">
                <a16:creationId xmlns:a16="http://schemas.microsoft.com/office/drawing/2014/main" id="{5C4607A3-3E28-4058-A787-16441446AD21}"/>
              </a:ext>
            </a:extLst>
          </p:cNvPr>
          <p:cNvSpPr txBox="1"/>
          <p:nvPr/>
        </p:nvSpPr>
        <p:spPr>
          <a:xfrm>
            <a:off x="0" y="6642556"/>
            <a:ext cx="3595856" cy="215444"/>
          </a:xfrm>
          <a:prstGeom prst="rect">
            <a:avLst/>
          </a:prstGeom>
          <a:noFill/>
        </p:spPr>
        <p:txBody>
          <a:bodyPr wrap="none" rtlCol="0">
            <a:spAutoFit/>
          </a:bodyPr>
          <a:lstStyle/>
          <a:p>
            <a:r>
              <a:rPr lang="en-US" sz="800" dirty="0"/>
              <a:t>Source:  Annual survey of Career Technical Education program graduates (CTEOS)</a:t>
            </a:r>
          </a:p>
        </p:txBody>
      </p:sp>
    </p:spTree>
    <p:extLst>
      <p:ext uri="{BB962C8B-B14F-4D97-AF65-F5344CB8AC3E}">
        <p14:creationId xmlns:p14="http://schemas.microsoft.com/office/powerpoint/2010/main" val="1741597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96EC8-A4C6-4709-AE8B-17D46F8CDDE0}"/>
              </a:ext>
            </a:extLst>
          </p:cNvPr>
          <p:cNvSpPr>
            <a:spLocks noGrp="1"/>
          </p:cNvSpPr>
          <p:nvPr>
            <p:ph type="title"/>
          </p:nvPr>
        </p:nvSpPr>
        <p:spPr/>
        <p:txBody>
          <a:bodyPr/>
          <a:lstStyle/>
          <a:p>
            <a:r>
              <a:rPr lang="en-US" dirty="0"/>
              <a:t>First-Time Cohort Dashboard</a:t>
            </a:r>
          </a:p>
        </p:txBody>
      </p:sp>
      <p:pic>
        <p:nvPicPr>
          <p:cNvPr id="4" name="Picture 3">
            <a:hlinkClick r:id="rId2"/>
            <a:extLst>
              <a:ext uri="{FF2B5EF4-FFF2-40B4-BE49-F238E27FC236}">
                <a16:creationId xmlns:a16="http://schemas.microsoft.com/office/drawing/2014/main" id="{15DFBA7C-65F7-49A8-ACEE-7B6C85529FB3}"/>
              </a:ext>
            </a:extLst>
          </p:cNvPr>
          <p:cNvPicPr>
            <a:picLocks noChangeAspect="1"/>
          </p:cNvPicPr>
          <p:nvPr/>
        </p:nvPicPr>
        <p:blipFill>
          <a:blip r:embed="rId3"/>
          <a:stretch>
            <a:fillRect/>
          </a:stretch>
        </p:blipFill>
        <p:spPr>
          <a:xfrm>
            <a:off x="972852" y="1498183"/>
            <a:ext cx="5846771" cy="5167312"/>
          </a:xfrm>
          <a:prstGeom prst="rect">
            <a:avLst/>
          </a:prstGeom>
        </p:spPr>
      </p:pic>
      <p:sp>
        <p:nvSpPr>
          <p:cNvPr id="5" name="Rectangle 4">
            <a:extLst>
              <a:ext uri="{FF2B5EF4-FFF2-40B4-BE49-F238E27FC236}">
                <a16:creationId xmlns:a16="http://schemas.microsoft.com/office/drawing/2014/main" id="{091C9BB3-9FAA-42FA-99C4-19C391E65433}"/>
              </a:ext>
            </a:extLst>
          </p:cNvPr>
          <p:cNvSpPr/>
          <p:nvPr/>
        </p:nvSpPr>
        <p:spPr>
          <a:xfrm>
            <a:off x="7403433" y="3105834"/>
            <a:ext cx="4371474" cy="646331"/>
          </a:xfrm>
          <a:prstGeom prst="rect">
            <a:avLst/>
          </a:prstGeom>
        </p:spPr>
        <p:txBody>
          <a:bodyPr wrap="square">
            <a:spAutoFit/>
          </a:bodyPr>
          <a:lstStyle/>
          <a:p>
            <a:r>
              <a:rPr lang="en-US" dirty="0"/>
              <a:t>https://canadacollege.edu/prie/dashboards/scorecard-enrollment.php</a:t>
            </a:r>
          </a:p>
        </p:txBody>
      </p:sp>
    </p:spTree>
    <p:extLst>
      <p:ext uri="{BB962C8B-B14F-4D97-AF65-F5344CB8AC3E}">
        <p14:creationId xmlns:p14="http://schemas.microsoft.com/office/powerpoint/2010/main" val="352654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0DC5F-8D59-4D4A-A04B-CD8CFE0B4991}"/>
              </a:ext>
            </a:extLst>
          </p:cNvPr>
          <p:cNvSpPr>
            <a:spLocks noGrp="1"/>
          </p:cNvSpPr>
          <p:nvPr>
            <p:ph type="title"/>
          </p:nvPr>
        </p:nvSpPr>
        <p:spPr/>
        <p:txBody>
          <a:bodyPr/>
          <a:lstStyle/>
          <a:p>
            <a:r>
              <a:rPr lang="en-US" dirty="0"/>
              <a:t>What are “institution-set standards”?</a:t>
            </a:r>
          </a:p>
        </p:txBody>
      </p:sp>
      <p:sp>
        <p:nvSpPr>
          <p:cNvPr id="3" name="Content Placeholder 2">
            <a:extLst>
              <a:ext uri="{FF2B5EF4-FFF2-40B4-BE49-F238E27FC236}">
                <a16:creationId xmlns:a16="http://schemas.microsoft.com/office/drawing/2014/main" id="{B89B9ED0-73AA-4C58-8793-7A5E19133B6F}"/>
              </a:ext>
            </a:extLst>
          </p:cNvPr>
          <p:cNvSpPr>
            <a:spLocks noGrp="1"/>
          </p:cNvSpPr>
          <p:nvPr>
            <p:ph idx="1"/>
          </p:nvPr>
        </p:nvSpPr>
        <p:spPr/>
        <p:txBody>
          <a:bodyPr/>
          <a:lstStyle/>
          <a:p>
            <a:pPr marL="0" indent="0">
              <a:buNone/>
            </a:pPr>
            <a:r>
              <a:rPr lang="en-US" dirty="0"/>
              <a:t>ACCJC Standard I.B.3 states: “The institution establishes institution-set standards for student achievement, appropriate to its mission, assesses how well it is achieving them in pursuit of continuous improvement, and publishes this information.”</a:t>
            </a:r>
          </a:p>
          <a:p>
            <a:pPr marL="0" indent="0">
              <a:buNone/>
            </a:pPr>
            <a:endParaRPr lang="en-US" dirty="0"/>
          </a:p>
          <a:p>
            <a:pPr lvl="1"/>
            <a:r>
              <a:rPr lang="en-US" b="1" u="sng" dirty="0"/>
              <a:t>Standards</a:t>
            </a:r>
            <a:r>
              <a:rPr lang="en-US" dirty="0"/>
              <a:t> are the “floor” or minimum acceptable outcome</a:t>
            </a:r>
          </a:p>
          <a:p>
            <a:pPr lvl="1"/>
            <a:endParaRPr lang="en-US" dirty="0"/>
          </a:p>
          <a:p>
            <a:pPr lvl="1"/>
            <a:r>
              <a:rPr lang="en-US" b="1" u="sng" dirty="0"/>
              <a:t>Goals</a:t>
            </a:r>
            <a:r>
              <a:rPr lang="en-US" dirty="0"/>
              <a:t> are what we are stretching or aspiring to achieve</a:t>
            </a:r>
            <a:br>
              <a:rPr lang="en-US" dirty="0"/>
            </a:br>
            <a:endParaRPr lang="en-US" dirty="0"/>
          </a:p>
        </p:txBody>
      </p:sp>
    </p:spTree>
    <p:extLst>
      <p:ext uri="{BB962C8B-B14F-4D97-AF65-F5344CB8AC3E}">
        <p14:creationId xmlns:p14="http://schemas.microsoft.com/office/powerpoint/2010/main" val="13705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F64B3-FA93-4234-96B4-07C44B66B626}"/>
              </a:ext>
            </a:extLst>
          </p:cNvPr>
          <p:cNvSpPr>
            <a:spLocks noGrp="1"/>
          </p:cNvSpPr>
          <p:nvPr>
            <p:ph type="title"/>
          </p:nvPr>
        </p:nvSpPr>
        <p:spPr/>
        <p:txBody>
          <a:bodyPr/>
          <a:lstStyle/>
          <a:p>
            <a:r>
              <a:rPr lang="en-US" dirty="0"/>
              <a:t>College Scorecard Elements</a:t>
            </a:r>
          </a:p>
        </p:txBody>
      </p:sp>
      <p:sp>
        <p:nvSpPr>
          <p:cNvPr id="3" name="Content Placeholder 2">
            <a:extLst>
              <a:ext uri="{FF2B5EF4-FFF2-40B4-BE49-F238E27FC236}">
                <a16:creationId xmlns:a16="http://schemas.microsoft.com/office/drawing/2014/main" id="{61F25AF6-7779-471A-B751-1511795188CB}"/>
              </a:ext>
            </a:extLst>
          </p:cNvPr>
          <p:cNvSpPr>
            <a:spLocks noGrp="1"/>
          </p:cNvSpPr>
          <p:nvPr>
            <p:ph idx="1"/>
          </p:nvPr>
        </p:nvSpPr>
        <p:spPr>
          <a:xfrm>
            <a:off x="4550734" y="1825625"/>
            <a:ext cx="5346405" cy="4351338"/>
          </a:xfrm>
        </p:spPr>
        <p:txBody>
          <a:bodyPr/>
          <a:lstStyle/>
          <a:p>
            <a:pPr>
              <a:buFont typeface="Wingdings" panose="05000000000000000000" pitchFamily="2" charset="2"/>
              <a:buChar char="ü"/>
            </a:pPr>
            <a:r>
              <a:rPr lang="en-US" dirty="0"/>
              <a:t>Enrollment Management</a:t>
            </a:r>
          </a:p>
          <a:p>
            <a:pPr>
              <a:buFont typeface="Wingdings" panose="05000000000000000000" pitchFamily="2" charset="2"/>
              <a:buChar char="ü"/>
            </a:pPr>
            <a:r>
              <a:rPr lang="en-US" dirty="0"/>
              <a:t>Student Momentum</a:t>
            </a:r>
          </a:p>
          <a:p>
            <a:pPr>
              <a:buFont typeface="Wingdings" panose="05000000000000000000" pitchFamily="2" charset="2"/>
              <a:buChar char="ü"/>
            </a:pPr>
            <a:r>
              <a:rPr lang="en-US" dirty="0"/>
              <a:t>Student Completion</a:t>
            </a:r>
          </a:p>
          <a:p>
            <a:pPr>
              <a:buFont typeface="Wingdings" panose="05000000000000000000" pitchFamily="2" charset="2"/>
              <a:buChar char="ü"/>
            </a:pPr>
            <a:r>
              <a:rPr lang="en-US" dirty="0"/>
              <a:t>Guided Pathways</a:t>
            </a:r>
          </a:p>
          <a:p>
            <a:pPr>
              <a:buFont typeface="Wingdings" panose="05000000000000000000" pitchFamily="2" charset="2"/>
              <a:buChar char="ü"/>
            </a:pPr>
            <a:r>
              <a:rPr lang="en-US" dirty="0"/>
              <a:t>Students Employment Outcomes</a:t>
            </a:r>
          </a:p>
          <a:p>
            <a:pPr>
              <a:buFont typeface="Wingdings" panose="05000000000000000000" pitchFamily="2" charset="2"/>
              <a:buChar char="ü"/>
            </a:pPr>
            <a:endParaRPr lang="en-US" dirty="0"/>
          </a:p>
        </p:txBody>
      </p:sp>
      <p:pic>
        <p:nvPicPr>
          <p:cNvPr id="1026" name="Picture 2" descr="Image result for clip art scorecard">
            <a:extLst>
              <a:ext uri="{FF2B5EF4-FFF2-40B4-BE49-F238E27FC236}">
                <a16:creationId xmlns:a16="http://schemas.microsoft.com/office/drawing/2014/main" id="{DAD1CB84-5A69-4F34-BA72-75CE42895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362" y="1825625"/>
            <a:ext cx="2697235" cy="2697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931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F64B3-FA93-4234-96B4-07C44B66B626}"/>
              </a:ext>
            </a:extLst>
          </p:cNvPr>
          <p:cNvSpPr>
            <a:spLocks noGrp="1"/>
          </p:cNvSpPr>
          <p:nvPr>
            <p:ph type="title"/>
          </p:nvPr>
        </p:nvSpPr>
        <p:spPr/>
        <p:txBody>
          <a:bodyPr/>
          <a:lstStyle/>
          <a:p>
            <a:r>
              <a:rPr lang="en-US" dirty="0"/>
              <a:t>College Scorecard Update Needed?</a:t>
            </a:r>
          </a:p>
        </p:txBody>
      </p:sp>
      <p:sp>
        <p:nvSpPr>
          <p:cNvPr id="3" name="Content Placeholder 2">
            <a:extLst>
              <a:ext uri="{FF2B5EF4-FFF2-40B4-BE49-F238E27FC236}">
                <a16:creationId xmlns:a16="http://schemas.microsoft.com/office/drawing/2014/main" id="{61F25AF6-7779-471A-B751-1511795188CB}"/>
              </a:ext>
            </a:extLst>
          </p:cNvPr>
          <p:cNvSpPr>
            <a:spLocks noGrp="1"/>
          </p:cNvSpPr>
          <p:nvPr>
            <p:ph idx="1"/>
          </p:nvPr>
        </p:nvSpPr>
        <p:spPr>
          <a:xfrm>
            <a:off x="4558755" y="1690688"/>
            <a:ext cx="6999582" cy="4351338"/>
          </a:xfrm>
        </p:spPr>
        <p:txBody>
          <a:bodyPr/>
          <a:lstStyle/>
          <a:p>
            <a:pPr marL="0" indent="0">
              <a:buNone/>
            </a:pPr>
            <a:r>
              <a:rPr lang="en-US" dirty="0"/>
              <a:t>Metrics derived from:</a:t>
            </a:r>
          </a:p>
          <a:p>
            <a:pPr marL="0" indent="0">
              <a:buNone/>
            </a:pPr>
            <a:endParaRPr lang="en-US" sz="1400" dirty="0"/>
          </a:p>
          <a:p>
            <a:pPr>
              <a:buFont typeface="Wingdings" panose="05000000000000000000" pitchFamily="2" charset="2"/>
              <a:buChar char="ü"/>
            </a:pPr>
            <a:r>
              <a:rPr lang="en-US" sz="1800" dirty="0"/>
              <a:t>Accreditation requirements</a:t>
            </a:r>
          </a:p>
          <a:p>
            <a:pPr>
              <a:buFont typeface="Wingdings" panose="05000000000000000000" pitchFamily="2" charset="2"/>
              <a:buChar char="ü"/>
            </a:pPr>
            <a:r>
              <a:rPr lang="en-US" sz="1800" dirty="0"/>
              <a:t>Chancellor’s Vision for Success</a:t>
            </a:r>
          </a:p>
          <a:p>
            <a:pPr>
              <a:buFont typeface="Calibri" panose="020F0502020204030204" pitchFamily="34" charset="0"/>
              <a:buChar char="?"/>
            </a:pPr>
            <a:r>
              <a:rPr lang="en-US" sz="1800" dirty="0"/>
              <a:t>2019-22 Student Equity Plan (which was just updated</a:t>
            </a:r>
          </a:p>
          <a:p>
            <a:pPr>
              <a:buFont typeface="Calibri" panose="020F0502020204030204" pitchFamily="34" charset="0"/>
              <a:buChar char="?"/>
            </a:pPr>
            <a:r>
              <a:rPr lang="en-US" sz="1800" dirty="0"/>
              <a:t>2020-23 Strategic Enrollment Management Plan (which we are in the process of updating)</a:t>
            </a:r>
          </a:p>
          <a:p>
            <a:pPr>
              <a:buFont typeface="Calibri" panose="020F0502020204030204" pitchFamily="34" charset="0"/>
              <a:buChar char="?"/>
            </a:pPr>
            <a:r>
              <a:rPr lang="en-US" sz="1800" dirty="0"/>
              <a:t>Metrics proposed and adopted in Fall 2020 which are difficult to operationalize/measure or might be reconsidered</a:t>
            </a:r>
          </a:p>
        </p:txBody>
      </p:sp>
      <p:pic>
        <p:nvPicPr>
          <p:cNvPr id="1026" name="Picture 2" descr="Image result for clip art scorecard">
            <a:extLst>
              <a:ext uri="{FF2B5EF4-FFF2-40B4-BE49-F238E27FC236}">
                <a16:creationId xmlns:a16="http://schemas.microsoft.com/office/drawing/2014/main" id="{DAD1CB84-5A69-4F34-BA72-75CE42895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362" y="1825625"/>
            <a:ext cx="2697235" cy="2697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422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08BCE-44CC-42EB-9599-457D654CDC72}"/>
              </a:ext>
            </a:extLst>
          </p:cNvPr>
          <p:cNvSpPr>
            <a:spLocks noGrp="1"/>
          </p:cNvSpPr>
          <p:nvPr>
            <p:ph type="title"/>
          </p:nvPr>
        </p:nvSpPr>
        <p:spPr/>
        <p:txBody>
          <a:bodyPr/>
          <a:lstStyle/>
          <a:p>
            <a:r>
              <a:rPr lang="en-US" dirty="0"/>
              <a:t>Enrollment Management</a:t>
            </a:r>
          </a:p>
        </p:txBody>
      </p:sp>
      <p:graphicFrame>
        <p:nvGraphicFramePr>
          <p:cNvPr id="4" name="Chart 3">
            <a:extLst>
              <a:ext uri="{FF2B5EF4-FFF2-40B4-BE49-F238E27FC236}">
                <a16:creationId xmlns:a16="http://schemas.microsoft.com/office/drawing/2014/main" id="{87E4E446-BCAD-4C7D-B86D-993D89D7FF3B}"/>
              </a:ext>
            </a:extLst>
          </p:cNvPr>
          <p:cNvGraphicFramePr>
            <a:graphicFrameLocks/>
          </p:cNvGraphicFramePr>
          <p:nvPr>
            <p:extLst>
              <p:ext uri="{D42A27DB-BD31-4B8C-83A1-F6EECF244321}">
                <p14:modId xmlns:p14="http://schemas.microsoft.com/office/powerpoint/2010/main" val="3410569425"/>
              </p:ext>
            </p:extLst>
          </p:nvPr>
        </p:nvGraphicFramePr>
        <p:xfrm>
          <a:off x="243243" y="1637423"/>
          <a:ext cx="5592726" cy="47421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7B964063-056C-43E8-975B-713B36C933B4}"/>
              </a:ext>
            </a:extLst>
          </p:cNvPr>
          <p:cNvGraphicFramePr>
            <a:graphicFrameLocks/>
          </p:cNvGraphicFramePr>
          <p:nvPr>
            <p:extLst>
              <p:ext uri="{D42A27DB-BD31-4B8C-83A1-F6EECF244321}">
                <p14:modId xmlns:p14="http://schemas.microsoft.com/office/powerpoint/2010/main" val="902075464"/>
              </p:ext>
            </p:extLst>
          </p:nvPr>
        </p:nvGraphicFramePr>
        <p:xfrm>
          <a:off x="6160168" y="1637423"/>
          <a:ext cx="6103087" cy="3583154"/>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Connector 6">
            <a:extLst>
              <a:ext uri="{FF2B5EF4-FFF2-40B4-BE49-F238E27FC236}">
                <a16:creationId xmlns:a16="http://schemas.microsoft.com/office/drawing/2014/main" id="{47F07EDB-8D26-42B6-8C9E-39CEF5C72984}"/>
              </a:ext>
            </a:extLst>
          </p:cNvPr>
          <p:cNvCxnSpPr/>
          <p:nvPr/>
        </p:nvCxnSpPr>
        <p:spPr>
          <a:xfrm>
            <a:off x="1108025" y="2637507"/>
            <a:ext cx="4727944" cy="0"/>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A3130555-CCDD-4830-9D73-A88568D84605}"/>
              </a:ext>
            </a:extLst>
          </p:cNvPr>
          <p:cNvSpPr txBox="1"/>
          <p:nvPr/>
        </p:nvSpPr>
        <p:spPr>
          <a:xfrm>
            <a:off x="55401" y="2510549"/>
            <a:ext cx="946093" cy="261610"/>
          </a:xfrm>
          <a:prstGeom prst="rect">
            <a:avLst/>
          </a:prstGeom>
          <a:noFill/>
          <a:ln>
            <a:solidFill>
              <a:schemeClr val="bg1">
                <a:lumMod val="25000"/>
                <a:lumOff val="75000"/>
              </a:schemeClr>
            </a:solidFill>
          </a:ln>
        </p:spPr>
        <p:txBody>
          <a:bodyPr wrap="none" rtlCol="0">
            <a:spAutoFit/>
          </a:bodyPr>
          <a:lstStyle/>
          <a:p>
            <a:r>
              <a:rPr lang="en-US" sz="1100" b="1" dirty="0">
                <a:solidFill>
                  <a:schemeClr val="bg1">
                    <a:lumMod val="25000"/>
                    <a:lumOff val="75000"/>
                  </a:schemeClr>
                </a:solidFill>
              </a:rPr>
              <a:t>Goal:  11,124</a:t>
            </a:r>
          </a:p>
        </p:txBody>
      </p:sp>
      <p:cxnSp>
        <p:nvCxnSpPr>
          <p:cNvPr id="9" name="Straight Connector 8">
            <a:extLst>
              <a:ext uri="{FF2B5EF4-FFF2-40B4-BE49-F238E27FC236}">
                <a16:creationId xmlns:a16="http://schemas.microsoft.com/office/drawing/2014/main" id="{A2E51CDE-E69C-4928-B11F-5F842F52637E}"/>
              </a:ext>
            </a:extLst>
          </p:cNvPr>
          <p:cNvCxnSpPr/>
          <p:nvPr/>
        </p:nvCxnSpPr>
        <p:spPr>
          <a:xfrm>
            <a:off x="7024950" y="2226382"/>
            <a:ext cx="4727944" cy="0"/>
          </a:xfrm>
          <a:prstGeom prst="line">
            <a:avLst/>
          </a:prstGeom>
          <a:ln w="28575">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7994F55-A553-474E-9B98-127CA2BE2A7A}"/>
              </a:ext>
            </a:extLst>
          </p:cNvPr>
          <p:cNvSpPr txBox="1"/>
          <p:nvPr/>
        </p:nvSpPr>
        <p:spPr>
          <a:xfrm>
            <a:off x="5972326" y="2099424"/>
            <a:ext cx="739305" cy="261610"/>
          </a:xfrm>
          <a:prstGeom prst="rect">
            <a:avLst/>
          </a:prstGeom>
          <a:noFill/>
          <a:ln>
            <a:solidFill>
              <a:schemeClr val="bg1">
                <a:lumMod val="50000"/>
                <a:lumOff val="50000"/>
              </a:schemeClr>
            </a:solidFill>
          </a:ln>
        </p:spPr>
        <p:txBody>
          <a:bodyPr wrap="none" rtlCol="0">
            <a:spAutoFit/>
          </a:bodyPr>
          <a:lstStyle/>
          <a:p>
            <a:r>
              <a:rPr lang="en-US" sz="1100" b="1" dirty="0">
                <a:solidFill>
                  <a:schemeClr val="bg1">
                    <a:lumMod val="25000"/>
                    <a:lumOff val="75000"/>
                  </a:schemeClr>
                </a:solidFill>
              </a:rPr>
              <a:t>Goal:  9.8</a:t>
            </a:r>
          </a:p>
        </p:txBody>
      </p:sp>
      <p:sp>
        <p:nvSpPr>
          <p:cNvPr id="11" name="TextBox 10">
            <a:extLst>
              <a:ext uri="{FF2B5EF4-FFF2-40B4-BE49-F238E27FC236}">
                <a16:creationId xmlns:a16="http://schemas.microsoft.com/office/drawing/2014/main" id="{E28F1F97-E81E-46BB-B9DF-4F37B2C2DFC4}"/>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cxnSp>
        <p:nvCxnSpPr>
          <p:cNvPr id="6" name="Straight Connector 5">
            <a:extLst>
              <a:ext uri="{FF2B5EF4-FFF2-40B4-BE49-F238E27FC236}">
                <a16:creationId xmlns:a16="http://schemas.microsoft.com/office/drawing/2014/main" id="{EAD1B1CC-00F7-46A8-9BBF-956A883D7730}"/>
              </a:ext>
            </a:extLst>
          </p:cNvPr>
          <p:cNvCxnSpPr/>
          <p:nvPr/>
        </p:nvCxnSpPr>
        <p:spPr>
          <a:xfrm>
            <a:off x="5903495" y="1690688"/>
            <a:ext cx="0" cy="4413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F1354177-D7DB-4BBA-B98F-60AED46994E3}"/>
              </a:ext>
            </a:extLst>
          </p:cNvPr>
          <p:cNvSpPr txBox="1"/>
          <p:nvPr/>
        </p:nvSpPr>
        <p:spPr>
          <a:xfrm>
            <a:off x="7843707" y="5624870"/>
            <a:ext cx="2626040" cy="338554"/>
          </a:xfrm>
          <a:prstGeom prst="rect">
            <a:avLst/>
          </a:prstGeom>
          <a:noFill/>
        </p:spPr>
        <p:txBody>
          <a:bodyPr wrap="none" rtlCol="0">
            <a:spAutoFit/>
          </a:bodyPr>
          <a:lstStyle/>
          <a:p>
            <a:r>
              <a:rPr lang="en-US" sz="1600" dirty="0"/>
              <a:t>Fall 2022:  8.3 avg units taken</a:t>
            </a:r>
          </a:p>
        </p:txBody>
      </p:sp>
    </p:spTree>
    <p:extLst>
      <p:ext uri="{BB962C8B-B14F-4D97-AF65-F5344CB8AC3E}">
        <p14:creationId xmlns:p14="http://schemas.microsoft.com/office/powerpoint/2010/main" val="406710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0C49E-3620-4C9D-8CE6-393564BF8233}"/>
              </a:ext>
            </a:extLst>
          </p:cNvPr>
          <p:cNvSpPr>
            <a:spLocks noGrp="1"/>
          </p:cNvSpPr>
          <p:nvPr>
            <p:ph type="title"/>
          </p:nvPr>
        </p:nvSpPr>
        <p:spPr/>
        <p:txBody>
          <a:bodyPr/>
          <a:lstStyle/>
          <a:p>
            <a:r>
              <a:rPr lang="en-US" dirty="0"/>
              <a:t>Home Campus Students</a:t>
            </a:r>
          </a:p>
        </p:txBody>
      </p:sp>
      <p:graphicFrame>
        <p:nvGraphicFramePr>
          <p:cNvPr id="4" name="Chart 3">
            <a:extLst>
              <a:ext uri="{FF2B5EF4-FFF2-40B4-BE49-F238E27FC236}">
                <a16:creationId xmlns:a16="http://schemas.microsoft.com/office/drawing/2014/main" id="{77D37F4E-5B37-4421-B50F-8BA92D742FC4}"/>
              </a:ext>
            </a:extLst>
          </p:cNvPr>
          <p:cNvGraphicFramePr>
            <a:graphicFrameLocks/>
          </p:cNvGraphicFramePr>
          <p:nvPr>
            <p:extLst>
              <p:ext uri="{D42A27DB-BD31-4B8C-83A1-F6EECF244321}">
                <p14:modId xmlns:p14="http://schemas.microsoft.com/office/powerpoint/2010/main" val="2573060507"/>
              </p:ext>
            </p:extLst>
          </p:nvPr>
        </p:nvGraphicFramePr>
        <p:xfrm>
          <a:off x="906379" y="2061411"/>
          <a:ext cx="10447421" cy="428324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39B87233-A0C7-4C58-B39C-CE33AF9F0BD6}"/>
              </a:ext>
            </a:extLst>
          </p:cNvPr>
          <p:cNvSpPr txBox="1"/>
          <p:nvPr/>
        </p:nvSpPr>
        <p:spPr>
          <a:xfrm>
            <a:off x="0" y="6588417"/>
            <a:ext cx="6306535" cy="215444"/>
          </a:xfrm>
          <a:prstGeom prst="rect">
            <a:avLst/>
          </a:prstGeom>
          <a:noFill/>
        </p:spPr>
        <p:txBody>
          <a:bodyPr wrap="none" rtlCol="0">
            <a:spAutoFit/>
          </a:bodyPr>
          <a:lstStyle/>
          <a:p>
            <a:r>
              <a:rPr lang="en-US" sz="800" dirty="0"/>
              <a:t>Note:  Home campus is defined as a student with the goal of earning a degree, certificate, transfer, or completing their educational goal at Cañada.</a:t>
            </a:r>
            <a:endParaRPr lang="en-US" sz="1200" dirty="0"/>
          </a:p>
        </p:txBody>
      </p:sp>
    </p:spTree>
    <p:extLst>
      <p:ext uri="{BB962C8B-B14F-4D97-AF65-F5344CB8AC3E}">
        <p14:creationId xmlns:p14="http://schemas.microsoft.com/office/powerpoint/2010/main" val="78782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08BCE-44CC-42EB-9599-457D654CDC72}"/>
              </a:ext>
            </a:extLst>
          </p:cNvPr>
          <p:cNvSpPr>
            <a:spLocks noGrp="1"/>
          </p:cNvSpPr>
          <p:nvPr>
            <p:ph type="title"/>
          </p:nvPr>
        </p:nvSpPr>
        <p:spPr/>
        <p:txBody>
          <a:bodyPr/>
          <a:lstStyle/>
          <a:p>
            <a:r>
              <a:rPr lang="en-US" dirty="0"/>
              <a:t>Enrollment Management</a:t>
            </a:r>
          </a:p>
        </p:txBody>
      </p:sp>
      <p:graphicFrame>
        <p:nvGraphicFramePr>
          <p:cNvPr id="3" name="Chart 2">
            <a:extLst>
              <a:ext uri="{FF2B5EF4-FFF2-40B4-BE49-F238E27FC236}">
                <a16:creationId xmlns:a16="http://schemas.microsoft.com/office/drawing/2014/main" id="{0A866C1D-6D2C-486D-8A84-3B103B1039E4}"/>
              </a:ext>
            </a:extLst>
          </p:cNvPr>
          <p:cNvGraphicFramePr>
            <a:graphicFrameLocks/>
          </p:cNvGraphicFramePr>
          <p:nvPr>
            <p:extLst>
              <p:ext uri="{D42A27DB-BD31-4B8C-83A1-F6EECF244321}">
                <p14:modId xmlns:p14="http://schemas.microsoft.com/office/powerpoint/2010/main" val="470173850"/>
              </p:ext>
            </p:extLst>
          </p:nvPr>
        </p:nvGraphicFramePr>
        <p:xfrm>
          <a:off x="838200" y="1443788"/>
          <a:ext cx="10400414" cy="5245769"/>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a:extLst>
              <a:ext uri="{FF2B5EF4-FFF2-40B4-BE49-F238E27FC236}">
                <a16:creationId xmlns:a16="http://schemas.microsoft.com/office/drawing/2014/main" id="{4AA6E461-1174-4733-89E4-CA5D69270BF3}"/>
              </a:ext>
            </a:extLst>
          </p:cNvPr>
          <p:cNvCxnSpPr>
            <a:cxnSpLocks/>
          </p:cNvCxnSpPr>
          <p:nvPr/>
        </p:nvCxnSpPr>
        <p:spPr>
          <a:xfrm>
            <a:off x="1436888" y="5420806"/>
            <a:ext cx="2966670" cy="0"/>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0552635-3E64-47DE-AEDC-22C4FE7B0061}"/>
              </a:ext>
            </a:extLst>
          </p:cNvPr>
          <p:cNvSpPr txBox="1"/>
          <p:nvPr/>
        </p:nvSpPr>
        <p:spPr>
          <a:xfrm>
            <a:off x="384264" y="5293848"/>
            <a:ext cx="946093" cy="261610"/>
          </a:xfrm>
          <a:prstGeom prst="rect">
            <a:avLst/>
          </a:prstGeom>
          <a:noFill/>
          <a:ln>
            <a:solidFill>
              <a:schemeClr val="bg1">
                <a:lumMod val="25000"/>
                <a:lumOff val="75000"/>
              </a:schemeClr>
            </a:solidFill>
          </a:ln>
        </p:spPr>
        <p:txBody>
          <a:bodyPr wrap="square" rtlCol="0">
            <a:spAutoFit/>
          </a:bodyPr>
          <a:lstStyle/>
          <a:p>
            <a:pPr algn="ctr"/>
            <a:r>
              <a:rPr lang="en-US" sz="1100" b="1" dirty="0">
                <a:solidFill>
                  <a:schemeClr val="bg1">
                    <a:lumMod val="25000"/>
                    <a:lumOff val="75000"/>
                  </a:schemeClr>
                </a:solidFill>
              </a:rPr>
              <a:t>Goal:  109</a:t>
            </a:r>
          </a:p>
        </p:txBody>
      </p:sp>
      <p:cxnSp>
        <p:nvCxnSpPr>
          <p:cNvPr id="8" name="Straight Connector 7">
            <a:extLst>
              <a:ext uri="{FF2B5EF4-FFF2-40B4-BE49-F238E27FC236}">
                <a16:creationId xmlns:a16="http://schemas.microsoft.com/office/drawing/2014/main" id="{07156465-C587-459D-B89B-13113217F35F}"/>
              </a:ext>
            </a:extLst>
          </p:cNvPr>
          <p:cNvCxnSpPr>
            <a:cxnSpLocks/>
          </p:cNvCxnSpPr>
          <p:nvPr/>
        </p:nvCxnSpPr>
        <p:spPr>
          <a:xfrm>
            <a:off x="5006264" y="4073274"/>
            <a:ext cx="2966670" cy="0"/>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F911602-5B42-4F2C-9CDF-5E3007C1600F}"/>
              </a:ext>
            </a:extLst>
          </p:cNvPr>
          <p:cNvSpPr txBox="1"/>
          <p:nvPr/>
        </p:nvSpPr>
        <p:spPr>
          <a:xfrm>
            <a:off x="3953640" y="3946316"/>
            <a:ext cx="946093" cy="261610"/>
          </a:xfrm>
          <a:prstGeom prst="rect">
            <a:avLst/>
          </a:prstGeom>
          <a:noFill/>
          <a:ln>
            <a:solidFill>
              <a:schemeClr val="bg1">
                <a:lumMod val="25000"/>
                <a:lumOff val="75000"/>
              </a:schemeClr>
            </a:solidFill>
          </a:ln>
        </p:spPr>
        <p:txBody>
          <a:bodyPr wrap="square" rtlCol="0">
            <a:spAutoFit/>
          </a:bodyPr>
          <a:lstStyle/>
          <a:p>
            <a:pPr algn="ctr"/>
            <a:r>
              <a:rPr lang="en-US" sz="1100" b="1" dirty="0">
                <a:solidFill>
                  <a:schemeClr val="bg1">
                    <a:lumMod val="25000"/>
                    <a:lumOff val="75000"/>
                  </a:schemeClr>
                </a:solidFill>
              </a:rPr>
              <a:t>Goal:  525</a:t>
            </a:r>
          </a:p>
        </p:txBody>
      </p:sp>
      <p:cxnSp>
        <p:nvCxnSpPr>
          <p:cNvPr id="10" name="Straight Connector 9">
            <a:extLst>
              <a:ext uri="{FF2B5EF4-FFF2-40B4-BE49-F238E27FC236}">
                <a16:creationId xmlns:a16="http://schemas.microsoft.com/office/drawing/2014/main" id="{BCC9A6ED-5608-441E-867F-F782CDB33AB9}"/>
              </a:ext>
            </a:extLst>
          </p:cNvPr>
          <p:cNvCxnSpPr>
            <a:cxnSpLocks/>
          </p:cNvCxnSpPr>
          <p:nvPr/>
        </p:nvCxnSpPr>
        <p:spPr>
          <a:xfrm>
            <a:off x="8038224" y="2220408"/>
            <a:ext cx="2966670" cy="0"/>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D69C92C-63B1-41A1-90CF-5DCC7552CDB0}"/>
              </a:ext>
            </a:extLst>
          </p:cNvPr>
          <p:cNvSpPr txBox="1"/>
          <p:nvPr/>
        </p:nvSpPr>
        <p:spPr>
          <a:xfrm>
            <a:off x="6985600" y="2093450"/>
            <a:ext cx="946093" cy="261610"/>
          </a:xfrm>
          <a:prstGeom prst="rect">
            <a:avLst/>
          </a:prstGeom>
          <a:noFill/>
          <a:ln>
            <a:solidFill>
              <a:schemeClr val="bg1">
                <a:lumMod val="25000"/>
                <a:lumOff val="75000"/>
              </a:schemeClr>
            </a:solidFill>
          </a:ln>
        </p:spPr>
        <p:txBody>
          <a:bodyPr wrap="square" rtlCol="0">
            <a:spAutoFit/>
          </a:bodyPr>
          <a:lstStyle/>
          <a:p>
            <a:pPr algn="ctr"/>
            <a:r>
              <a:rPr lang="en-US" sz="1100" b="1" dirty="0">
                <a:solidFill>
                  <a:schemeClr val="bg1">
                    <a:lumMod val="25000"/>
                    <a:lumOff val="75000"/>
                  </a:schemeClr>
                </a:solidFill>
              </a:rPr>
              <a:t>Goal:  1.196</a:t>
            </a:r>
          </a:p>
        </p:txBody>
      </p:sp>
      <p:sp>
        <p:nvSpPr>
          <p:cNvPr id="12" name="TextBox 11">
            <a:extLst>
              <a:ext uri="{FF2B5EF4-FFF2-40B4-BE49-F238E27FC236}">
                <a16:creationId xmlns:a16="http://schemas.microsoft.com/office/drawing/2014/main" id="{A6C80EB6-23F7-407B-B515-01943EDC115B}"/>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spTree>
    <p:extLst>
      <p:ext uri="{BB962C8B-B14F-4D97-AF65-F5344CB8AC3E}">
        <p14:creationId xmlns:p14="http://schemas.microsoft.com/office/powerpoint/2010/main" val="1351832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08BCE-44CC-42EB-9599-457D654CDC72}"/>
              </a:ext>
            </a:extLst>
          </p:cNvPr>
          <p:cNvSpPr>
            <a:spLocks noGrp="1"/>
          </p:cNvSpPr>
          <p:nvPr>
            <p:ph type="title"/>
          </p:nvPr>
        </p:nvSpPr>
        <p:spPr/>
        <p:txBody>
          <a:bodyPr/>
          <a:lstStyle/>
          <a:p>
            <a:r>
              <a:rPr lang="en-US" dirty="0"/>
              <a:t>Enrollment Management</a:t>
            </a:r>
          </a:p>
        </p:txBody>
      </p:sp>
      <p:cxnSp>
        <p:nvCxnSpPr>
          <p:cNvPr id="4" name="Straight Connector 3">
            <a:extLst>
              <a:ext uri="{FF2B5EF4-FFF2-40B4-BE49-F238E27FC236}">
                <a16:creationId xmlns:a16="http://schemas.microsoft.com/office/drawing/2014/main" id="{902B4FA4-7131-4E7B-A51C-37A7AD251E06}"/>
              </a:ext>
            </a:extLst>
          </p:cNvPr>
          <p:cNvCxnSpPr>
            <a:cxnSpLocks/>
          </p:cNvCxnSpPr>
          <p:nvPr/>
        </p:nvCxnSpPr>
        <p:spPr>
          <a:xfrm>
            <a:off x="1611169" y="3038556"/>
            <a:ext cx="4392088" cy="13957"/>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3EB1F51-796D-40EE-B281-445B9ABC4155}"/>
              </a:ext>
            </a:extLst>
          </p:cNvPr>
          <p:cNvSpPr txBox="1"/>
          <p:nvPr/>
        </p:nvSpPr>
        <p:spPr>
          <a:xfrm>
            <a:off x="119075" y="2921708"/>
            <a:ext cx="772969" cy="261610"/>
          </a:xfrm>
          <a:prstGeom prst="rect">
            <a:avLst/>
          </a:prstGeom>
          <a:noFill/>
          <a:ln>
            <a:solidFill>
              <a:schemeClr val="bg1">
                <a:lumMod val="25000"/>
                <a:lumOff val="75000"/>
              </a:schemeClr>
            </a:solidFill>
          </a:ln>
        </p:spPr>
        <p:txBody>
          <a:bodyPr wrap="none" rtlCol="0">
            <a:spAutoFit/>
          </a:bodyPr>
          <a:lstStyle/>
          <a:p>
            <a:r>
              <a:rPr lang="en-US" sz="1100" b="1" dirty="0">
                <a:solidFill>
                  <a:schemeClr val="bg1">
                    <a:lumMod val="25000"/>
                    <a:lumOff val="75000"/>
                  </a:schemeClr>
                </a:solidFill>
              </a:rPr>
              <a:t>Goal:  387</a:t>
            </a:r>
          </a:p>
        </p:txBody>
      </p:sp>
      <p:graphicFrame>
        <p:nvGraphicFramePr>
          <p:cNvPr id="7" name="Chart 6">
            <a:extLst>
              <a:ext uri="{FF2B5EF4-FFF2-40B4-BE49-F238E27FC236}">
                <a16:creationId xmlns:a16="http://schemas.microsoft.com/office/drawing/2014/main" id="{B4D515F4-B24E-4659-8D2D-26B95569FC06}"/>
              </a:ext>
            </a:extLst>
          </p:cNvPr>
          <p:cNvGraphicFramePr>
            <a:graphicFrameLocks/>
          </p:cNvGraphicFramePr>
          <p:nvPr>
            <p:extLst>
              <p:ext uri="{D42A27DB-BD31-4B8C-83A1-F6EECF244321}">
                <p14:modId xmlns:p14="http://schemas.microsoft.com/office/powerpoint/2010/main" val="1980060689"/>
              </p:ext>
            </p:extLst>
          </p:nvPr>
        </p:nvGraphicFramePr>
        <p:xfrm>
          <a:off x="7852612" y="480565"/>
          <a:ext cx="3986463" cy="2093871"/>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a:extLst>
              <a:ext uri="{FF2B5EF4-FFF2-40B4-BE49-F238E27FC236}">
                <a16:creationId xmlns:a16="http://schemas.microsoft.com/office/drawing/2014/main" id="{70BA19AA-4AB1-4372-8A7F-4C043755CCD4}"/>
              </a:ext>
            </a:extLst>
          </p:cNvPr>
          <p:cNvCxnSpPr>
            <a:cxnSpLocks/>
          </p:cNvCxnSpPr>
          <p:nvPr/>
        </p:nvCxnSpPr>
        <p:spPr>
          <a:xfrm>
            <a:off x="7853741" y="1137573"/>
            <a:ext cx="3913144" cy="0"/>
          </a:xfrm>
          <a:prstGeom prst="line">
            <a:avLst/>
          </a:prstGeom>
          <a:ln w="28575">
            <a:solidFill>
              <a:schemeClr val="bg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3A9FC20-997C-41E4-8895-3FDAA3F27E80}"/>
              </a:ext>
            </a:extLst>
          </p:cNvPr>
          <p:cNvSpPr txBox="1"/>
          <p:nvPr/>
        </p:nvSpPr>
        <p:spPr>
          <a:xfrm>
            <a:off x="6736949" y="1010615"/>
            <a:ext cx="946093" cy="261610"/>
          </a:xfrm>
          <a:prstGeom prst="rect">
            <a:avLst/>
          </a:prstGeom>
          <a:noFill/>
          <a:ln>
            <a:solidFill>
              <a:schemeClr val="bg1">
                <a:lumMod val="25000"/>
                <a:lumOff val="75000"/>
              </a:schemeClr>
            </a:solidFill>
          </a:ln>
        </p:spPr>
        <p:txBody>
          <a:bodyPr wrap="square" rtlCol="0">
            <a:spAutoFit/>
          </a:bodyPr>
          <a:lstStyle/>
          <a:p>
            <a:pPr algn="ctr"/>
            <a:r>
              <a:rPr lang="en-US" sz="1100" b="1" dirty="0">
                <a:solidFill>
                  <a:schemeClr val="bg1">
                    <a:lumMod val="25000"/>
                    <a:lumOff val="75000"/>
                  </a:schemeClr>
                </a:solidFill>
              </a:rPr>
              <a:t>Goal: 125</a:t>
            </a:r>
          </a:p>
        </p:txBody>
      </p:sp>
      <p:sp>
        <p:nvSpPr>
          <p:cNvPr id="11" name="TextBox 10">
            <a:extLst>
              <a:ext uri="{FF2B5EF4-FFF2-40B4-BE49-F238E27FC236}">
                <a16:creationId xmlns:a16="http://schemas.microsoft.com/office/drawing/2014/main" id="{169EA0EF-F7C8-4FE2-99BF-F876368E58B6}"/>
              </a:ext>
            </a:extLst>
          </p:cNvPr>
          <p:cNvSpPr txBox="1"/>
          <p:nvPr/>
        </p:nvSpPr>
        <p:spPr>
          <a:xfrm>
            <a:off x="7925931" y="2769779"/>
            <a:ext cx="3913144" cy="830997"/>
          </a:xfrm>
          <a:prstGeom prst="rect">
            <a:avLst/>
          </a:prstGeom>
          <a:noFill/>
        </p:spPr>
        <p:txBody>
          <a:bodyPr wrap="square" rtlCol="0">
            <a:spAutoFit/>
          </a:bodyPr>
          <a:lstStyle/>
          <a:p>
            <a:r>
              <a:rPr lang="en-US" sz="1600" dirty="0"/>
              <a:t>In our EMP and new MOU with Sequoia Union HSD, we have a new goal of doubling the size of Middle College to 206 by 2027.</a:t>
            </a:r>
          </a:p>
        </p:txBody>
      </p:sp>
      <p:sp>
        <p:nvSpPr>
          <p:cNvPr id="12" name="Rectangle 11">
            <a:extLst>
              <a:ext uri="{FF2B5EF4-FFF2-40B4-BE49-F238E27FC236}">
                <a16:creationId xmlns:a16="http://schemas.microsoft.com/office/drawing/2014/main" id="{1B67C1DB-198B-4C91-B7DC-4B4C4724D358}"/>
              </a:ext>
            </a:extLst>
          </p:cNvPr>
          <p:cNvSpPr/>
          <p:nvPr/>
        </p:nvSpPr>
        <p:spPr>
          <a:xfrm>
            <a:off x="7789573" y="480565"/>
            <a:ext cx="4046387" cy="32125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Chart 12">
            <a:extLst>
              <a:ext uri="{FF2B5EF4-FFF2-40B4-BE49-F238E27FC236}">
                <a16:creationId xmlns:a16="http://schemas.microsoft.com/office/drawing/2014/main" id="{616757D5-7DC3-4B7C-9ABC-1322F7831979}"/>
              </a:ext>
            </a:extLst>
          </p:cNvPr>
          <p:cNvGraphicFramePr>
            <a:graphicFrameLocks/>
          </p:cNvGraphicFramePr>
          <p:nvPr>
            <p:extLst>
              <p:ext uri="{D42A27DB-BD31-4B8C-83A1-F6EECF244321}">
                <p14:modId xmlns:p14="http://schemas.microsoft.com/office/powerpoint/2010/main" val="2333873664"/>
              </p:ext>
            </p:extLst>
          </p:nvPr>
        </p:nvGraphicFramePr>
        <p:xfrm>
          <a:off x="838200" y="1919052"/>
          <a:ext cx="5165057" cy="4164057"/>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27C6B372-4FAA-4090-801E-1EDD5F03F54F}"/>
              </a:ext>
            </a:extLst>
          </p:cNvPr>
          <p:cNvSpPr txBox="1"/>
          <p:nvPr/>
        </p:nvSpPr>
        <p:spPr>
          <a:xfrm>
            <a:off x="6341725" y="4154906"/>
            <a:ext cx="5103190" cy="1477328"/>
          </a:xfrm>
          <a:prstGeom prst="rect">
            <a:avLst/>
          </a:prstGeom>
          <a:noFill/>
        </p:spPr>
        <p:txBody>
          <a:bodyPr wrap="square" rtlCol="0">
            <a:spAutoFit/>
          </a:bodyPr>
          <a:lstStyle/>
          <a:p>
            <a:r>
              <a:rPr lang="en-US" dirty="0"/>
              <a:t>Our EMP calls for increasing dual enrollment opportunities for high school students (133 enrolled in Fall 2022!) and tripling the number of high school students on campus during the summer and on Saturdays during the academic year by 2027.</a:t>
            </a:r>
          </a:p>
        </p:txBody>
      </p:sp>
      <p:sp>
        <p:nvSpPr>
          <p:cNvPr id="14" name="TextBox 13">
            <a:extLst>
              <a:ext uri="{FF2B5EF4-FFF2-40B4-BE49-F238E27FC236}">
                <a16:creationId xmlns:a16="http://schemas.microsoft.com/office/drawing/2014/main" id="{DD4E4DA5-A52F-4569-802A-557900152F3E}"/>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spTree>
    <p:extLst>
      <p:ext uri="{BB962C8B-B14F-4D97-AF65-F5344CB8AC3E}">
        <p14:creationId xmlns:p14="http://schemas.microsoft.com/office/powerpoint/2010/main" val="2176192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9" grpId="0" animBg="1"/>
      <p:bldP spid="11" grpId="0"/>
      <p:bldP spid="12" grpId="0" animBg="1"/>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08BCE-44CC-42EB-9599-457D654CDC72}"/>
              </a:ext>
            </a:extLst>
          </p:cNvPr>
          <p:cNvSpPr>
            <a:spLocks noGrp="1"/>
          </p:cNvSpPr>
          <p:nvPr>
            <p:ph type="title"/>
          </p:nvPr>
        </p:nvSpPr>
        <p:spPr/>
        <p:txBody>
          <a:bodyPr/>
          <a:lstStyle/>
          <a:p>
            <a:r>
              <a:rPr lang="en-US" dirty="0"/>
              <a:t>Student Momentum:  Persistence</a:t>
            </a:r>
          </a:p>
        </p:txBody>
      </p:sp>
      <p:graphicFrame>
        <p:nvGraphicFramePr>
          <p:cNvPr id="5" name="Chart 4">
            <a:extLst>
              <a:ext uri="{FF2B5EF4-FFF2-40B4-BE49-F238E27FC236}">
                <a16:creationId xmlns:a16="http://schemas.microsoft.com/office/drawing/2014/main" id="{491C27A7-FDC1-4065-9467-E914955469C7}"/>
              </a:ext>
            </a:extLst>
          </p:cNvPr>
          <p:cNvGraphicFramePr>
            <a:graphicFrameLocks/>
          </p:cNvGraphicFramePr>
          <p:nvPr>
            <p:extLst>
              <p:ext uri="{D42A27DB-BD31-4B8C-83A1-F6EECF244321}">
                <p14:modId xmlns:p14="http://schemas.microsoft.com/office/powerpoint/2010/main" val="853704086"/>
              </p:ext>
            </p:extLst>
          </p:nvPr>
        </p:nvGraphicFramePr>
        <p:xfrm>
          <a:off x="838199" y="1690689"/>
          <a:ext cx="9853863" cy="480218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63C47EB3-81DD-43F7-951E-05748644DFDD}"/>
              </a:ext>
            </a:extLst>
          </p:cNvPr>
          <p:cNvSpPr txBox="1"/>
          <p:nvPr/>
        </p:nvSpPr>
        <p:spPr>
          <a:xfrm>
            <a:off x="116752" y="6642556"/>
            <a:ext cx="2395207" cy="215444"/>
          </a:xfrm>
          <a:prstGeom prst="rect">
            <a:avLst/>
          </a:prstGeom>
          <a:noFill/>
        </p:spPr>
        <p:txBody>
          <a:bodyPr wrap="none" rtlCol="0">
            <a:spAutoFit/>
          </a:bodyPr>
          <a:lstStyle/>
          <a:p>
            <a:r>
              <a:rPr lang="en-US" sz="800" dirty="0"/>
              <a:t>‡ indicates years affected by the COVID-19 pandemic</a:t>
            </a:r>
          </a:p>
        </p:txBody>
      </p:sp>
      <p:cxnSp>
        <p:nvCxnSpPr>
          <p:cNvPr id="7" name="Straight Connector 6">
            <a:extLst>
              <a:ext uri="{FF2B5EF4-FFF2-40B4-BE49-F238E27FC236}">
                <a16:creationId xmlns:a16="http://schemas.microsoft.com/office/drawing/2014/main" id="{B1E3C05C-E630-45C6-B2AC-80F8377285AC}"/>
              </a:ext>
            </a:extLst>
          </p:cNvPr>
          <p:cNvCxnSpPr>
            <a:cxnSpLocks/>
          </p:cNvCxnSpPr>
          <p:nvPr/>
        </p:nvCxnSpPr>
        <p:spPr>
          <a:xfrm>
            <a:off x="1490411" y="2835978"/>
            <a:ext cx="9354052" cy="0"/>
          </a:xfrm>
          <a:prstGeom prst="line">
            <a:avLst/>
          </a:prstGeom>
          <a:ln w="28575">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DF1EDD8-3B35-440A-83D5-652D7C40FD66}"/>
              </a:ext>
            </a:extLst>
          </p:cNvPr>
          <p:cNvSpPr txBox="1"/>
          <p:nvPr/>
        </p:nvSpPr>
        <p:spPr>
          <a:xfrm>
            <a:off x="176461" y="2709020"/>
            <a:ext cx="1000631" cy="261610"/>
          </a:xfrm>
          <a:prstGeom prst="rect">
            <a:avLst/>
          </a:prstGeom>
          <a:noFill/>
          <a:ln>
            <a:solidFill>
              <a:schemeClr val="bg1">
                <a:lumMod val="50000"/>
                <a:lumOff val="50000"/>
              </a:schemeClr>
            </a:solidFill>
          </a:ln>
        </p:spPr>
        <p:txBody>
          <a:bodyPr wrap="square" rtlCol="0">
            <a:spAutoFit/>
          </a:bodyPr>
          <a:lstStyle/>
          <a:p>
            <a:r>
              <a:rPr lang="en-US" sz="1100" b="1" dirty="0">
                <a:solidFill>
                  <a:schemeClr val="bg1">
                    <a:lumMod val="25000"/>
                    <a:lumOff val="75000"/>
                  </a:schemeClr>
                </a:solidFill>
              </a:rPr>
              <a:t>Goal:  66%</a:t>
            </a:r>
          </a:p>
        </p:txBody>
      </p:sp>
    </p:spTree>
    <p:extLst>
      <p:ext uri="{BB962C8B-B14F-4D97-AF65-F5344CB8AC3E}">
        <p14:creationId xmlns:p14="http://schemas.microsoft.com/office/powerpoint/2010/main" val="1672085734"/>
      </p:ext>
    </p:extLst>
  </p:cSld>
  <p:clrMapOvr>
    <a:masterClrMapping/>
  </p:clrMapOvr>
</p:sld>
</file>

<file path=ppt/theme/theme1.xml><?xml version="1.0" encoding="utf-8"?>
<a:theme xmlns:a="http://schemas.openxmlformats.org/drawingml/2006/main" name="Office Theme">
  <a:themeElements>
    <a:clrScheme name="Custom 3">
      <a:dk1>
        <a:srgbClr val="006342"/>
      </a:dk1>
      <a:lt1>
        <a:sysClr val="window" lastClr="FFFFFF"/>
      </a:lt1>
      <a:dk2>
        <a:srgbClr val="A8D08D"/>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5" ma:contentTypeDescription="Create a new document." ma:contentTypeScope="" ma:versionID="900dfa885e66ede44dac9437f05f45e0">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a0393aa21a56e339b5acabf351bccbce"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3BC76E-BA80-45B6-95AD-A20524279C8A}">
  <ds:schemaRefs>
    <ds:schemaRef ds:uri="http://purl.org/dc/terms/"/>
    <ds:schemaRef ds:uri="http://purl.org/dc/elements/1.1/"/>
    <ds:schemaRef ds:uri="http://schemas.microsoft.com/office/2006/metadata/properties"/>
    <ds:schemaRef ds:uri="http://schemas.microsoft.com/office/2006/documentManagement/types"/>
    <ds:schemaRef ds:uri="2bc55ecc-363e-43e9-bfac-4ba2e86f45ee"/>
    <ds:schemaRef ds:uri="http://purl.org/dc/dcmitype/"/>
    <ds:schemaRef ds:uri="bb5bbb0b-6c89-44d7-be61-0adfe653f983"/>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4F8A09F5-4914-42E1-AEF6-A89AA9EED1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C53AEB-602E-4FDD-8338-4E32B5C596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2940</TotalTime>
  <Words>866</Words>
  <Application>Microsoft Office PowerPoint</Application>
  <PresentationFormat>Widescreen</PresentationFormat>
  <Paragraphs>216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Institution-Set Standards and College Scorecard:  review of college goals, metrics, and outcomes</vt:lpstr>
      <vt:lpstr>What are “institution-set standards”?</vt:lpstr>
      <vt:lpstr>College Scorecard Elements</vt:lpstr>
      <vt:lpstr>College Scorecard Update Needed?</vt:lpstr>
      <vt:lpstr>Enrollment Management</vt:lpstr>
      <vt:lpstr>Home Campus Students</vt:lpstr>
      <vt:lpstr>Enrollment Management</vt:lpstr>
      <vt:lpstr>Enrollment Management</vt:lpstr>
      <vt:lpstr>Student Momentum:  Persistence</vt:lpstr>
      <vt:lpstr>Student Momentum:  Course Success</vt:lpstr>
      <vt:lpstr>Disproportionately Impacted Students by Instructional Modality</vt:lpstr>
      <vt:lpstr>Student Momentum:   transfer gateway course completion</vt:lpstr>
      <vt:lpstr>Student Completion: degrees &amp; certificates</vt:lpstr>
      <vt:lpstr>Student Completion: time to completion</vt:lpstr>
      <vt:lpstr>Student Completion:  # of online programs</vt:lpstr>
      <vt:lpstr>Student Completion:  transfers</vt:lpstr>
      <vt:lpstr>PowerPoint Presentation</vt:lpstr>
      <vt:lpstr>Student Employment Outcomes</vt:lpstr>
      <vt:lpstr>First-Time Cohort Dashboard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Coach Presentation</dc:title>
  <dc:creator>Engel, Karen</dc:creator>
  <cp:lastModifiedBy>Engel, Karen</cp:lastModifiedBy>
  <cp:revision>50</cp:revision>
  <dcterms:created xsi:type="dcterms:W3CDTF">2022-11-16T01:06:50Z</dcterms:created>
  <dcterms:modified xsi:type="dcterms:W3CDTF">2023-01-12T00:59:58Z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