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24" r:id="rId3"/>
    <p:sldId id="328" r:id="rId4"/>
    <p:sldId id="334" r:id="rId5"/>
    <p:sldId id="325" r:id="rId6"/>
    <p:sldId id="315" r:id="rId7"/>
    <p:sldId id="318" r:id="rId8"/>
    <p:sldId id="331" r:id="rId9"/>
    <p:sldId id="319" r:id="rId10"/>
    <p:sldId id="321" r:id="rId11"/>
    <p:sldId id="335" r:id="rId12"/>
    <p:sldId id="320" r:id="rId13"/>
    <p:sldId id="322" r:id="rId14"/>
    <p:sldId id="329" r:id="rId15"/>
    <p:sldId id="317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33"/>
    <a:srgbClr val="FFFF99"/>
    <a:srgbClr val="00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609" autoAdjust="0"/>
    <p:restoredTop sz="94660"/>
  </p:normalViewPr>
  <p:slideViewPr>
    <p:cSldViewPr snapToGrid="0">
      <p:cViewPr varScale="1">
        <p:scale>
          <a:sx n="82" d="100"/>
          <a:sy n="82" d="100"/>
        </p:scale>
        <p:origin x="2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0912C5E-5ECA-4B7C-8FF5-B46AC71EF330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450ECB3-A3F7-4337-9F98-DFD14FAD1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72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AEC6874-87D3-4708-86B1-114C1FEE74C4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B90EF27-1900-472B-B1D5-4FBEA200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57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470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742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1067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906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6981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692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21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981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847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873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456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24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593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233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27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71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70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6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8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9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80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15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32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64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23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341C4-3268-4241-9C56-054F2F7015E6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20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tiff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3185" y="2726658"/>
            <a:ext cx="11574652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Position Proposals: </a:t>
            </a:r>
          </a:p>
          <a:p>
            <a:pPr algn="ctr"/>
            <a:endParaRPr lang="en-US" sz="800" b="1" dirty="0"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500" b="1" dirty="0"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Communications Manager </a:t>
            </a:r>
          </a:p>
          <a:p>
            <a:pPr algn="ctr"/>
            <a:r>
              <a:rPr lang="en-US" sz="4500" b="1" dirty="0"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</a:p>
          <a:p>
            <a:pPr algn="ctr"/>
            <a:r>
              <a:rPr lang="en-US" sz="4500" b="1" dirty="0"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Web &amp; Content Promotions Coordinator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FA1314-8F33-4955-BE2C-917B786340CE}"/>
              </a:ext>
            </a:extLst>
          </p:cNvPr>
          <p:cNvSpPr/>
          <p:nvPr/>
        </p:nvSpPr>
        <p:spPr>
          <a:xfrm rot="5400000">
            <a:off x="-3086129" y="3081031"/>
            <a:ext cx="6863099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8C3CA36-8AC6-47B4-9365-B3EC4FBFB9A1}"/>
              </a:ext>
            </a:extLst>
          </p:cNvPr>
          <p:cNvSpPr/>
          <p:nvPr/>
        </p:nvSpPr>
        <p:spPr>
          <a:xfrm rot="16200000" flipH="1">
            <a:off x="-548626" y="539379"/>
            <a:ext cx="1788160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39DBB2-6311-461A-8BB6-3B89C2E078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733" y="589833"/>
            <a:ext cx="3980082" cy="178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831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1B50B3-1CE7-4DDE-866C-1D20B104FB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861" y="919391"/>
            <a:ext cx="7272038" cy="5215806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518A3A-ECE0-42A2-BD7B-43096BD7B6FA}"/>
              </a:ext>
            </a:extLst>
          </p:cNvPr>
          <p:cNvSpPr/>
          <p:nvPr/>
        </p:nvSpPr>
        <p:spPr>
          <a:xfrm>
            <a:off x="366852" y="228614"/>
            <a:ext cx="11458296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704" y="323024"/>
            <a:ext cx="10515600" cy="5281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Proposed Organization Chart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29C5912D-DD36-465B-BD92-BB0220505875}"/>
              </a:ext>
            </a:extLst>
          </p:cNvPr>
          <p:cNvSpPr/>
          <p:nvPr/>
        </p:nvSpPr>
        <p:spPr>
          <a:xfrm rot="10800000" flipH="1">
            <a:off x="366852" y="228614"/>
            <a:ext cx="1788160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E1500E-AA5E-4B4B-9617-770B6DB66C06}"/>
              </a:ext>
            </a:extLst>
          </p:cNvPr>
          <p:cNvSpPr/>
          <p:nvPr/>
        </p:nvSpPr>
        <p:spPr>
          <a:xfrm>
            <a:off x="0" y="6139589"/>
            <a:ext cx="12192000" cy="718412"/>
          </a:xfrm>
          <a:prstGeom prst="rect">
            <a:avLst/>
          </a:prstGeom>
          <a:solidFill>
            <a:srgbClr val="006633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AB7C25-52AB-4112-B306-CE6B913F7A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522" y="6225730"/>
            <a:ext cx="1117460" cy="5018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663F740-D72D-4EF5-A232-42E82E89F334}"/>
              </a:ext>
            </a:extLst>
          </p:cNvPr>
          <p:cNvSpPr/>
          <p:nvPr/>
        </p:nvSpPr>
        <p:spPr>
          <a:xfrm>
            <a:off x="0" y="6063615"/>
            <a:ext cx="12192000" cy="759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7230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F63FA36-E2E6-4421-A168-F2432BBA4A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2" t="29793" r="7428" b="29793"/>
          <a:stretch/>
        </p:blipFill>
        <p:spPr>
          <a:xfrm>
            <a:off x="1" y="1556407"/>
            <a:ext cx="12192000" cy="36500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518A3A-ECE0-42A2-BD7B-43096BD7B6FA}"/>
              </a:ext>
            </a:extLst>
          </p:cNvPr>
          <p:cNvSpPr/>
          <p:nvPr/>
        </p:nvSpPr>
        <p:spPr>
          <a:xfrm>
            <a:off x="366852" y="228614"/>
            <a:ext cx="11458296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704" y="323024"/>
            <a:ext cx="10515600" cy="5281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Comparison Organization Chart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29C5912D-DD36-465B-BD92-BB0220505875}"/>
              </a:ext>
            </a:extLst>
          </p:cNvPr>
          <p:cNvSpPr/>
          <p:nvPr/>
        </p:nvSpPr>
        <p:spPr>
          <a:xfrm rot="10800000" flipH="1">
            <a:off x="366852" y="228614"/>
            <a:ext cx="1788160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E1500E-AA5E-4B4B-9617-770B6DB66C06}"/>
              </a:ext>
            </a:extLst>
          </p:cNvPr>
          <p:cNvSpPr/>
          <p:nvPr/>
        </p:nvSpPr>
        <p:spPr>
          <a:xfrm>
            <a:off x="0" y="6139589"/>
            <a:ext cx="12192000" cy="718412"/>
          </a:xfrm>
          <a:prstGeom prst="rect">
            <a:avLst/>
          </a:prstGeom>
          <a:solidFill>
            <a:srgbClr val="006633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AB7C25-52AB-4112-B306-CE6B913F7A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522" y="6225730"/>
            <a:ext cx="1117460" cy="5018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663F740-D72D-4EF5-A232-42E82E89F334}"/>
              </a:ext>
            </a:extLst>
          </p:cNvPr>
          <p:cNvSpPr/>
          <p:nvPr/>
        </p:nvSpPr>
        <p:spPr>
          <a:xfrm>
            <a:off x="0" y="6063615"/>
            <a:ext cx="12192000" cy="759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46285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ocial media icons Images - Free Download on Freepik">
            <a:extLst>
              <a:ext uri="{FF2B5EF4-FFF2-40B4-BE49-F238E27FC236}">
                <a16:creationId xmlns:a16="http://schemas.microsoft.com/office/drawing/2014/main" id="{BD34EFC4-B851-4BA2-AB9C-4853D1D81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763" y="3371898"/>
            <a:ext cx="3114551" cy="268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518A3A-ECE0-42A2-BD7B-43096BD7B6FA}"/>
              </a:ext>
            </a:extLst>
          </p:cNvPr>
          <p:cNvSpPr/>
          <p:nvPr/>
        </p:nvSpPr>
        <p:spPr>
          <a:xfrm>
            <a:off x="366852" y="228614"/>
            <a:ext cx="11458296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704" y="323024"/>
            <a:ext cx="10515600" cy="5281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Communications Manager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686" y="1144344"/>
            <a:ext cx="11193306" cy="356955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Tells the story of who we are, how we support community and why to choose Cañada College to achieve your goals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Supports the Director with a focus on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content development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for community engagement, campus stories and reports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Advances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social media and online marketing strategy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increase awareness and drive enrollment highlighting our programs and services available at Cañada College. 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Leads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digital marketing and photography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Coordinates all collegewide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translation services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Responsible for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story idea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assignments for college content partners</a:t>
            </a:r>
          </a:p>
          <a:p>
            <a:pPr>
              <a:lnSpc>
                <a:spcPct val="10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Manages student assistant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project assignments</a:t>
            </a:r>
          </a:p>
          <a:p>
            <a:pPr>
              <a:lnSpc>
                <a:spcPct val="10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Coordinates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all creative efforts 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Serves as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back-up PIO</a:t>
            </a:r>
          </a:p>
          <a:p>
            <a:pPr>
              <a:lnSpc>
                <a:spcPct val="100000"/>
              </a:lnSpc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29C5912D-DD36-465B-BD92-BB0220505875}"/>
              </a:ext>
            </a:extLst>
          </p:cNvPr>
          <p:cNvSpPr/>
          <p:nvPr/>
        </p:nvSpPr>
        <p:spPr>
          <a:xfrm rot="10800000" flipH="1">
            <a:off x="366852" y="228614"/>
            <a:ext cx="1788160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E1500E-AA5E-4B4B-9617-770B6DB66C06}"/>
              </a:ext>
            </a:extLst>
          </p:cNvPr>
          <p:cNvSpPr/>
          <p:nvPr/>
        </p:nvSpPr>
        <p:spPr>
          <a:xfrm>
            <a:off x="0" y="6139589"/>
            <a:ext cx="12192000" cy="718412"/>
          </a:xfrm>
          <a:prstGeom prst="rect">
            <a:avLst/>
          </a:prstGeom>
          <a:solidFill>
            <a:srgbClr val="006633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AB7C25-52AB-4112-B306-CE6B913F7A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522" y="6225730"/>
            <a:ext cx="1117460" cy="5018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663F740-D72D-4EF5-A232-42E82E89F334}"/>
              </a:ext>
            </a:extLst>
          </p:cNvPr>
          <p:cNvSpPr/>
          <p:nvPr/>
        </p:nvSpPr>
        <p:spPr>
          <a:xfrm>
            <a:off x="0" y="6063615"/>
            <a:ext cx="12192000" cy="759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84653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F518A3A-ECE0-42A2-BD7B-43096BD7B6FA}"/>
              </a:ext>
            </a:extLst>
          </p:cNvPr>
          <p:cNvSpPr/>
          <p:nvPr/>
        </p:nvSpPr>
        <p:spPr>
          <a:xfrm>
            <a:off x="366852" y="228614"/>
            <a:ext cx="11458296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704" y="323024"/>
            <a:ext cx="10515600" cy="5281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Web Promotions &amp; Content Coordinator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852" y="1102046"/>
            <a:ext cx="11206369" cy="4778913"/>
          </a:xfrm>
        </p:spPr>
        <p:txBody>
          <a:bodyPr>
            <a:noAutofit/>
          </a:bodyPr>
          <a:lstStyle/>
          <a:p>
            <a:pPr lv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Develops and deploys the College’s overall presence (including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content and information architecture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for the college website</a:t>
            </a:r>
          </a:p>
          <a:p>
            <a:pPr lvl="0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Daily review of web content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 all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15,500+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pages on college website, ensuring content is current, impactful, maintains accreditation standards and aligns with college mission, collegewide plans and commitment to anti-racism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Design and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manage on-campus digital monitors and signage </a:t>
            </a:r>
          </a:p>
          <a:p>
            <a:pPr lvl="0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Events Calendar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</a:p>
          <a:p>
            <a:pPr lv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Supports campus with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departmental webpage updates </a:t>
            </a:r>
          </a:p>
          <a:p>
            <a:pPr lvl="0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CRM Coordination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developing template emails for matriculation and general automated communications and K-12 CRM implementation</a:t>
            </a:r>
          </a:p>
          <a:p>
            <a:pPr lv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Provide user training &amp; documentation on Omni CMS and provide continuing support  </a:t>
            </a:r>
          </a:p>
          <a:p>
            <a:pPr lvl="0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Manage college multi-media pages 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YouTube and Flickr): upload and caption video content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Supports social media,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video and digital messaging</a:t>
            </a:r>
          </a:p>
          <a:p>
            <a:pPr marL="0" lv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29C5912D-DD36-465B-BD92-BB0220505875}"/>
              </a:ext>
            </a:extLst>
          </p:cNvPr>
          <p:cNvSpPr/>
          <p:nvPr/>
        </p:nvSpPr>
        <p:spPr>
          <a:xfrm rot="10800000" flipH="1">
            <a:off x="366852" y="228614"/>
            <a:ext cx="1788160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E1500E-AA5E-4B4B-9617-770B6DB66C06}"/>
              </a:ext>
            </a:extLst>
          </p:cNvPr>
          <p:cNvSpPr/>
          <p:nvPr/>
        </p:nvSpPr>
        <p:spPr>
          <a:xfrm>
            <a:off x="0" y="6139589"/>
            <a:ext cx="12192000" cy="718412"/>
          </a:xfrm>
          <a:prstGeom prst="rect">
            <a:avLst/>
          </a:prstGeom>
          <a:solidFill>
            <a:srgbClr val="006633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AB7C25-52AB-4112-B306-CE6B913F7A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522" y="6225730"/>
            <a:ext cx="1117460" cy="5018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663F740-D72D-4EF5-A232-42E82E89F334}"/>
              </a:ext>
            </a:extLst>
          </p:cNvPr>
          <p:cNvSpPr/>
          <p:nvPr/>
        </p:nvSpPr>
        <p:spPr>
          <a:xfrm>
            <a:off x="0" y="6063615"/>
            <a:ext cx="12192000" cy="759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490791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375A8E2-65BF-4B32-95C9-AF4BACE9DA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11" y="4294087"/>
            <a:ext cx="4465538" cy="2057400"/>
          </a:xfrm>
          <a:prstGeom prst="rect">
            <a:avLst/>
          </a:prstGeom>
        </p:spPr>
      </p:pic>
      <p:pic>
        <p:nvPicPr>
          <p:cNvPr id="3076" name="Picture 4" descr="Tell My Story (2017)">
            <a:extLst>
              <a:ext uri="{FF2B5EF4-FFF2-40B4-BE49-F238E27FC236}">
                <a16:creationId xmlns:a16="http://schemas.microsoft.com/office/drawing/2014/main" id="{D336DE4C-CD54-4D54-8F5E-ED2D85160B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8" t="6860" r="7694" b="1503"/>
          <a:stretch/>
        </p:blipFill>
        <p:spPr bwMode="auto">
          <a:xfrm>
            <a:off x="7048438" y="4238818"/>
            <a:ext cx="4338560" cy="216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518A3A-ECE0-42A2-BD7B-43096BD7B6FA}"/>
              </a:ext>
            </a:extLst>
          </p:cNvPr>
          <p:cNvSpPr/>
          <p:nvPr/>
        </p:nvSpPr>
        <p:spPr>
          <a:xfrm>
            <a:off x="366852" y="228614"/>
            <a:ext cx="11458296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704" y="323024"/>
            <a:ext cx="10515600" cy="5281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Without the Positions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10" y="1124460"/>
            <a:ext cx="11747241" cy="3778897"/>
          </a:xfrm>
        </p:spPr>
        <p:txBody>
          <a:bodyPr>
            <a:noAutofit/>
          </a:bodyPr>
          <a:lstStyle/>
          <a:p>
            <a:pPr marL="285750" indent="-285750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Without a robust staff, hard to support the entire college community </a:t>
            </a:r>
          </a:p>
          <a:p>
            <a:pPr marL="285750" indent="-285750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Missed enrollment and promotion opportunity to connect with prospective and current students to enhance awareness of programs  and services offered at Cañada College</a:t>
            </a:r>
          </a:p>
          <a:p>
            <a:pPr marL="285750" indent="-285750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Not responding to demand for more digital forms – Formstack, web and social media content, etc.</a:t>
            </a:r>
          </a:p>
          <a:p>
            <a:pPr marL="285750" indent="-285750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Work will remain primarily reactionary with minimal time for proactive, strategic marketing and communications planning to enhance our work to increase enrollment</a:t>
            </a:r>
          </a:p>
          <a:p>
            <a:pPr marL="285750" indent="-285750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Continued increased work load and turnaround time for existing campus requests</a:t>
            </a:r>
          </a:p>
          <a:p>
            <a:pPr marL="0" indent="0"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29C5912D-DD36-465B-BD92-BB0220505875}"/>
              </a:ext>
            </a:extLst>
          </p:cNvPr>
          <p:cNvSpPr/>
          <p:nvPr/>
        </p:nvSpPr>
        <p:spPr>
          <a:xfrm rot="10800000" flipH="1">
            <a:off x="366852" y="228614"/>
            <a:ext cx="1788160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E1500E-AA5E-4B4B-9617-770B6DB66C06}"/>
              </a:ext>
            </a:extLst>
          </p:cNvPr>
          <p:cNvSpPr/>
          <p:nvPr/>
        </p:nvSpPr>
        <p:spPr>
          <a:xfrm>
            <a:off x="0" y="6139589"/>
            <a:ext cx="12192000" cy="718412"/>
          </a:xfrm>
          <a:prstGeom prst="rect">
            <a:avLst/>
          </a:prstGeom>
          <a:solidFill>
            <a:srgbClr val="006633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AB7C25-52AB-4112-B306-CE6B913F7A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522" y="6225730"/>
            <a:ext cx="1117460" cy="5018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663F740-D72D-4EF5-A232-42E82E89F334}"/>
              </a:ext>
            </a:extLst>
          </p:cNvPr>
          <p:cNvSpPr/>
          <p:nvPr/>
        </p:nvSpPr>
        <p:spPr>
          <a:xfrm>
            <a:off x="0" y="6063615"/>
            <a:ext cx="12192000" cy="759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957089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86F2048-474A-46B7-97E3-DA64F038DA3B}"/>
              </a:ext>
            </a:extLst>
          </p:cNvPr>
          <p:cNvSpPr/>
          <p:nvPr/>
        </p:nvSpPr>
        <p:spPr>
          <a:xfrm>
            <a:off x="0" y="6139589"/>
            <a:ext cx="12192000" cy="718412"/>
          </a:xfrm>
          <a:prstGeom prst="rect">
            <a:avLst/>
          </a:prstGeom>
          <a:solidFill>
            <a:srgbClr val="006633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522" y="6225730"/>
            <a:ext cx="1117460" cy="50188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5C3B77E-2DDF-4A40-9775-CAFCBACDE93F}"/>
              </a:ext>
            </a:extLst>
          </p:cNvPr>
          <p:cNvSpPr/>
          <p:nvPr/>
        </p:nvSpPr>
        <p:spPr>
          <a:xfrm>
            <a:off x="0" y="6063615"/>
            <a:ext cx="12192000" cy="759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706A127-5D94-4F71-B4B9-A46D6E6F1079}"/>
              </a:ext>
            </a:extLst>
          </p:cNvPr>
          <p:cNvSpPr txBox="1">
            <a:spLocks/>
          </p:cNvSpPr>
          <p:nvPr/>
        </p:nvSpPr>
        <p:spPr>
          <a:xfrm>
            <a:off x="558017" y="3760051"/>
            <a:ext cx="4030805" cy="4824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  <a:latin typeface="Franklin Gothic Book" panose="020B0503020102020204" pitchFamily="34" charset="0"/>
              </a:rPr>
              <a:t>Sample Text in Franklin Gothic Book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  <a:latin typeface="Franklin Gothic Book" panose="020B0503020102020204" pitchFamily="34" charset="0"/>
              </a:rPr>
              <a:t>Border is in Yellow. Copy picture and right-click -&gt; replace picture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288674-5652-4181-ADEE-293606630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8927" y="85538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730393-DD8C-4E77-A34F-31D338AE68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544" y="2527199"/>
            <a:ext cx="6465562" cy="335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94948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F518A3A-ECE0-42A2-BD7B-43096BD7B6FA}"/>
              </a:ext>
            </a:extLst>
          </p:cNvPr>
          <p:cNvSpPr/>
          <p:nvPr/>
        </p:nvSpPr>
        <p:spPr>
          <a:xfrm>
            <a:off x="366852" y="228614"/>
            <a:ext cx="11458296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704" y="323024"/>
            <a:ext cx="10515600" cy="5281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The Need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476" y="1216377"/>
            <a:ext cx="11091444" cy="477891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Mitigate declining enrollment and support retention efforts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Tells the story of who we are, how we support community and why to choose Cañada College to achieve your goals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Responding to pandemic demand for more digital content and media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Expand digital marketing services to better serve campus community needs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Supports current and future needs of Cañada’s departments, programs, students and college leadership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Ensures ongoing and effective engagement with our community including prospective students, their parents, businesses, local government leaders and partner high schools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29C5912D-DD36-465B-BD92-BB0220505875}"/>
              </a:ext>
            </a:extLst>
          </p:cNvPr>
          <p:cNvSpPr/>
          <p:nvPr/>
        </p:nvSpPr>
        <p:spPr>
          <a:xfrm rot="10800000" flipH="1">
            <a:off x="366852" y="215279"/>
            <a:ext cx="1788160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E1500E-AA5E-4B4B-9617-770B6DB66C06}"/>
              </a:ext>
            </a:extLst>
          </p:cNvPr>
          <p:cNvSpPr/>
          <p:nvPr/>
        </p:nvSpPr>
        <p:spPr>
          <a:xfrm>
            <a:off x="0" y="6139589"/>
            <a:ext cx="12192000" cy="718412"/>
          </a:xfrm>
          <a:prstGeom prst="rect">
            <a:avLst/>
          </a:prstGeom>
          <a:solidFill>
            <a:srgbClr val="006633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AB7C25-52AB-4112-B306-CE6B913F7A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522" y="6225730"/>
            <a:ext cx="1117460" cy="5018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663F740-D72D-4EF5-A232-42E82E89F334}"/>
              </a:ext>
            </a:extLst>
          </p:cNvPr>
          <p:cNvSpPr/>
          <p:nvPr/>
        </p:nvSpPr>
        <p:spPr>
          <a:xfrm>
            <a:off x="0" y="6063615"/>
            <a:ext cx="12192000" cy="759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73001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63A29EB-D6A8-4421-BF01-93532012D1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518A3A-ECE0-42A2-BD7B-43096BD7B6FA}"/>
              </a:ext>
            </a:extLst>
          </p:cNvPr>
          <p:cNvSpPr/>
          <p:nvPr/>
        </p:nvSpPr>
        <p:spPr>
          <a:xfrm>
            <a:off x="366852" y="228614"/>
            <a:ext cx="11458296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704" y="323024"/>
            <a:ext cx="12095888" cy="5281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Supporting District/College Goals &amp; Strategic Initiatives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241" y="945543"/>
            <a:ext cx="11336694" cy="48389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The positions align with and supports…</a:t>
            </a:r>
          </a:p>
          <a:p>
            <a:pPr marL="0" indent="0" algn="ctr">
              <a:buNone/>
            </a:pP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Collegewide Planning</a:t>
            </a:r>
          </a:p>
          <a:p>
            <a:pPr marL="0" indent="0">
              <a:buNone/>
            </a:pP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29C5912D-DD36-465B-BD92-BB0220505875}"/>
              </a:ext>
            </a:extLst>
          </p:cNvPr>
          <p:cNvSpPr/>
          <p:nvPr/>
        </p:nvSpPr>
        <p:spPr>
          <a:xfrm rot="10800000" flipH="1">
            <a:off x="366852" y="228614"/>
            <a:ext cx="1788160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E1500E-AA5E-4B4B-9617-770B6DB66C06}"/>
              </a:ext>
            </a:extLst>
          </p:cNvPr>
          <p:cNvSpPr/>
          <p:nvPr/>
        </p:nvSpPr>
        <p:spPr>
          <a:xfrm>
            <a:off x="0" y="6139589"/>
            <a:ext cx="12192000" cy="718412"/>
          </a:xfrm>
          <a:prstGeom prst="rect">
            <a:avLst/>
          </a:prstGeom>
          <a:solidFill>
            <a:srgbClr val="006633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AB7C25-52AB-4112-B306-CE6B913F7A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522" y="6225730"/>
            <a:ext cx="1117460" cy="5018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663F740-D72D-4EF5-A232-42E82E89F334}"/>
              </a:ext>
            </a:extLst>
          </p:cNvPr>
          <p:cNvSpPr/>
          <p:nvPr/>
        </p:nvSpPr>
        <p:spPr>
          <a:xfrm>
            <a:off x="0" y="6063615"/>
            <a:ext cx="12192000" cy="759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11772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F518A3A-ECE0-42A2-BD7B-43096BD7B6FA}"/>
              </a:ext>
            </a:extLst>
          </p:cNvPr>
          <p:cNvSpPr/>
          <p:nvPr/>
        </p:nvSpPr>
        <p:spPr>
          <a:xfrm>
            <a:off x="366852" y="228614"/>
            <a:ext cx="11458296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704" y="323024"/>
            <a:ext cx="12095888" cy="5281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Supporting District/College Goals &amp; Strategic Initiatives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45" y="1005531"/>
            <a:ext cx="11173712" cy="477891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Positions align with and supports…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SMCCCD Board goals/strategic initiatives and District Strategic Plan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Free Community College (SB 893)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Focus on Strategies to Increase: Student Enrollment, Dual Enrollment and Promise Scholars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This is accomplished through…</a:t>
            </a:r>
          </a:p>
          <a:p>
            <a:pPr marL="800100" lvl="1" indent="-3429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Creation of current, engaging and attractive content for the college website, social media channels, multimedia and internal/external college communications</a:t>
            </a:r>
          </a:p>
          <a:p>
            <a:pPr lvl="0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29C5912D-DD36-465B-BD92-BB0220505875}"/>
              </a:ext>
            </a:extLst>
          </p:cNvPr>
          <p:cNvSpPr/>
          <p:nvPr/>
        </p:nvSpPr>
        <p:spPr>
          <a:xfrm rot="10800000" flipH="1">
            <a:off x="366852" y="228614"/>
            <a:ext cx="1788160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E1500E-AA5E-4B4B-9617-770B6DB66C06}"/>
              </a:ext>
            </a:extLst>
          </p:cNvPr>
          <p:cNvSpPr/>
          <p:nvPr/>
        </p:nvSpPr>
        <p:spPr>
          <a:xfrm>
            <a:off x="0" y="6139589"/>
            <a:ext cx="12192000" cy="718412"/>
          </a:xfrm>
          <a:prstGeom prst="rect">
            <a:avLst/>
          </a:prstGeom>
          <a:solidFill>
            <a:srgbClr val="006633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AB7C25-52AB-4112-B306-CE6B913F7A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522" y="6225730"/>
            <a:ext cx="1117460" cy="5018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663F740-D72D-4EF5-A232-42E82E89F334}"/>
              </a:ext>
            </a:extLst>
          </p:cNvPr>
          <p:cNvSpPr/>
          <p:nvPr/>
        </p:nvSpPr>
        <p:spPr>
          <a:xfrm>
            <a:off x="0" y="6063615"/>
            <a:ext cx="12192000" cy="759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9572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F518A3A-ECE0-42A2-BD7B-43096BD7B6FA}"/>
              </a:ext>
            </a:extLst>
          </p:cNvPr>
          <p:cNvSpPr/>
          <p:nvPr/>
        </p:nvSpPr>
        <p:spPr>
          <a:xfrm>
            <a:off x="366852" y="228614"/>
            <a:ext cx="11458296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790" y="309948"/>
            <a:ext cx="10515600" cy="5281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Supporting District/College Goals &amp; Strategic Initiatives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623" y="1479935"/>
            <a:ext cx="10869671" cy="33393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Aligns with several EMP Community Connections goals to strategic initiatives: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1.1 -- Make Registration Easier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3.1 -- Update marketing and outreach to be culturally informed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3.2 -- Reach new community members in N. Fair Oaks, Belle Haven, and East Palo Alto, especially BIPOC communities </a:t>
            </a: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3.3 -- Utilize relevant social media and websites to ensure we reach a diverse, inclusive audience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3.4 -- Increase dual enrollment opportunities for high school students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29C5912D-DD36-465B-BD92-BB0220505875}"/>
              </a:ext>
            </a:extLst>
          </p:cNvPr>
          <p:cNvSpPr/>
          <p:nvPr/>
        </p:nvSpPr>
        <p:spPr>
          <a:xfrm rot="10800000" flipH="1">
            <a:off x="366852" y="228614"/>
            <a:ext cx="1788160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E1500E-AA5E-4B4B-9617-770B6DB66C06}"/>
              </a:ext>
            </a:extLst>
          </p:cNvPr>
          <p:cNvSpPr/>
          <p:nvPr/>
        </p:nvSpPr>
        <p:spPr>
          <a:xfrm>
            <a:off x="0" y="6139589"/>
            <a:ext cx="12192000" cy="718412"/>
          </a:xfrm>
          <a:prstGeom prst="rect">
            <a:avLst/>
          </a:prstGeom>
          <a:solidFill>
            <a:srgbClr val="006633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AB7C25-52AB-4112-B306-CE6B913F7A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522" y="6225730"/>
            <a:ext cx="1117460" cy="5018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663F740-D72D-4EF5-A232-42E82E89F334}"/>
              </a:ext>
            </a:extLst>
          </p:cNvPr>
          <p:cNvSpPr/>
          <p:nvPr/>
        </p:nvSpPr>
        <p:spPr>
          <a:xfrm>
            <a:off x="0" y="6063615"/>
            <a:ext cx="12192000" cy="759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37424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F518A3A-ECE0-42A2-BD7B-43096BD7B6FA}"/>
              </a:ext>
            </a:extLst>
          </p:cNvPr>
          <p:cNvSpPr/>
          <p:nvPr/>
        </p:nvSpPr>
        <p:spPr>
          <a:xfrm>
            <a:off x="366852" y="228614"/>
            <a:ext cx="11458296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816" y="343254"/>
            <a:ext cx="10515600" cy="52810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18+ New &amp; Expanded Programs/Services Over 5 Years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6981" y="919390"/>
            <a:ext cx="4594076" cy="477891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Guided Pathways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Basic Needs</a:t>
            </a:r>
          </a:p>
          <a:p>
            <a:pPr lvl="0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SparkPoint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Promise Scholars Program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Free College Initiative/SB 893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CRM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Strong Workforce 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Career Education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ESO Adelante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Umoja</a:t>
            </a:r>
          </a:p>
          <a:p>
            <a:pPr marL="0" lv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29C5912D-DD36-465B-BD92-BB0220505875}"/>
              </a:ext>
            </a:extLst>
          </p:cNvPr>
          <p:cNvSpPr/>
          <p:nvPr/>
        </p:nvSpPr>
        <p:spPr>
          <a:xfrm rot="10800000" flipH="1">
            <a:off x="366852" y="228614"/>
            <a:ext cx="1788160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E1500E-AA5E-4B4B-9617-770B6DB66C06}"/>
              </a:ext>
            </a:extLst>
          </p:cNvPr>
          <p:cNvSpPr/>
          <p:nvPr/>
        </p:nvSpPr>
        <p:spPr>
          <a:xfrm>
            <a:off x="0" y="6139589"/>
            <a:ext cx="12192000" cy="718412"/>
          </a:xfrm>
          <a:prstGeom prst="rect">
            <a:avLst/>
          </a:prstGeom>
          <a:solidFill>
            <a:srgbClr val="006633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AB7C25-52AB-4112-B306-CE6B913F7A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522" y="6225730"/>
            <a:ext cx="1117460" cy="5018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663F740-D72D-4EF5-A232-42E82E89F334}"/>
              </a:ext>
            </a:extLst>
          </p:cNvPr>
          <p:cNvSpPr/>
          <p:nvPr/>
        </p:nvSpPr>
        <p:spPr>
          <a:xfrm>
            <a:off x="0" y="6063615"/>
            <a:ext cx="12192000" cy="759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774F00-1A14-4666-A502-E058B06A0310}"/>
              </a:ext>
            </a:extLst>
          </p:cNvPr>
          <p:cNvSpPr/>
          <p:nvPr/>
        </p:nvSpPr>
        <p:spPr>
          <a:xfrm>
            <a:off x="5603027" y="1281914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DREAM Center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Dual Enrollment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CARES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Project Change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Expansion of services in the Wellness Center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Expansion of the service in the Learning Center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New Buildings (B1 &amp; B23) with increased digital technology/wayfinding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Special event support and marketing- program and collegewide</a:t>
            </a:r>
          </a:p>
        </p:txBody>
      </p:sp>
    </p:spTree>
    <p:extLst>
      <p:ext uri="{BB962C8B-B14F-4D97-AF65-F5344CB8AC3E}">
        <p14:creationId xmlns:p14="http://schemas.microsoft.com/office/powerpoint/2010/main" val="426010712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5518588-3746-4752-9CDA-8E631AE174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658" y="3353287"/>
            <a:ext cx="8135079" cy="20776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518A3A-ECE0-42A2-BD7B-43096BD7B6FA}"/>
              </a:ext>
            </a:extLst>
          </p:cNvPr>
          <p:cNvSpPr/>
          <p:nvPr/>
        </p:nvSpPr>
        <p:spPr>
          <a:xfrm>
            <a:off x="366852" y="228614"/>
            <a:ext cx="11458296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696" y="309948"/>
            <a:ext cx="10515600" cy="5281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Increase of Campus Community Service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785" y="1517966"/>
            <a:ext cx="10724592" cy="47789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94% increase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 overall marketing requests from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2019 vs 2022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specifically:</a:t>
            </a:r>
          </a:p>
          <a:p>
            <a:pPr lvl="0"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121%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increase in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web support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78%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increase in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communications assistance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29C5912D-DD36-465B-BD92-BB0220505875}"/>
              </a:ext>
            </a:extLst>
          </p:cNvPr>
          <p:cNvSpPr/>
          <p:nvPr/>
        </p:nvSpPr>
        <p:spPr>
          <a:xfrm rot="10800000" flipH="1">
            <a:off x="366852" y="228614"/>
            <a:ext cx="1788160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E1500E-AA5E-4B4B-9617-770B6DB66C06}"/>
              </a:ext>
            </a:extLst>
          </p:cNvPr>
          <p:cNvSpPr/>
          <p:nvPr/>
        </p:nvSpPr>
        <p:spPr>
          <a:xfrm>
            <a:off x="0" y="6139589"/>
            <a:ext cx="12192000" cy="718412"/>
          </a:xfrm>
          <a:prstGeom prst="rect">
            <a:avLst/>
          </a:prstGeom>
          <a:solidFill>
            <a:srgbClr val="006633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AB7C25-52AB-4112-B306-CE6B913F7A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522" y="6225730"/>
            <a:ext cx="1117460" cy="5018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663F740-D72D-4EF5-A232-42E82E89F334}"/>
              </a:ext>
            </a:extLst>
          </p:cNvPr>
          <p:cNvSpPr/>
          <p:nvPr/>
        </p:nvSpPr>
        <p:spPr>
          <a:xfrm>
            <a:off x="0" y="6063615"/>
            <a:ext cx="12192000" cy="759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DD7D15-DC61-43BD-B386-DE1CA484A6CD}"/>
              </a:ext>
            </a:extLst>
          </p:cNvPr>
          <p:cNvSpPr/>
          <p:nvPr/>
        </p:nvSpPr>
        <p:spPr>
          <a:xfrm>
            <a:off x="593118" y="4747470"/>
            <a:ext cx="113270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23%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of requestors from the college community asked to speak with someone from the Marketing Department regarding their project.</a:t>
            </a:r>
          </a:p>
        </p:txBody>
      </p:sp>
    </p:spTree>
    <p:extLst>
      <p:ext uri="{BB962C8B-B14F-4D97-AF65-F5344CB8AC3E}">
        <p14:creationId xmlns:p14="http://schemas.microsoft.com/office/powerpoint/2010/main" val="207959260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13">
            <a:extLst>
              <a:ext uri="{FF2B5EF4-FFF2-40B4-BE49-F238E27FC236}">
                <a16:creationId xmlns:a16="http://schemas.microsoft.com/office/drawing/2014/main" id="{0486CCA3-ACAC-442A-9084-C5185AEA2B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96" y="1499111"/>
            <a:ext cx="10448883" cy="501364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518A3A-ECE0-42A2-BD7B-43096BD7B6FA}"/>
              </a:ext>
            </a:extLst>
          </p:cNvPr>
          <p:cNvSpPr/>
          <p:nvPr/>
        </p:nvSpPr>
        <p:spPr>
          <a:xfrm>
            <a:off x="366852" y="228614"/>
            <a:ext cx="11458296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696" y="309948"/>
            <a:ext cx="10515600" cy="5281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Increase of Campus Community Service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765" y="1116661"/>
            <a:ext cx="10823814" cy="47638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Requests from January 1 – November 1, 2022:</a:t>
            </a:r>
          </a:p>
          <a:p>
            <a:pPr marL="0" indent="0"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29C5912D-DD36-465B-BD92-BB0220505875}"/>
              </a:ext>
            </a:extLst>
          </p:cNvPr>
          <p:cNvSpPr/>
          <p:nvPr/>
        </p:nvSpPr>
        <p:spPr>
          <a:xfrm rot="10800000" flipH="1">
            <a:off x="366852" y="228614"/>
            <a:ext cx="1788160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E1500E-AA5E-4B4B-9617-770B6DB66C06}"/>
              </a:ext>
            </a:extLst>
          </p:cNvPr>
          <p:cNvSpPr/>
          <p:nvPr/>
        </p:nvSpPr>
        <p:spPr>
          <a:xfrm>
            <a:off x="0" y="6139589"/>
            <a:ext cx="12192000" cy="718412"/>
          </a:xfrm>
          <a:prstGeom prst="rect">
            <a:avLst/>
          </a:prstGeom>
          <a:solidFill>
            <a:srgbClr val="006633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AB7C25-52AB-4112-B306-CE6B913F7A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522" y="6225730"/>
            <a:ext cx="1117460" cy="5018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663F740-D72D-4EF5-A232-42E82E89F334}"/>
              </a:ext>
            </a:extLst>
          </p:cNvPr>
          <p:cNvSpPr/>
          <p:nvPr/>
        </p:nvSpPr>
        <p:spPr>
          <a:xfrm>
            <a:off x="0" y="6063615"/>
            <a:ext cx="12192000" cy="759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53948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F518A3A-ECE0-42A2-BD7B-43096BD7B6FA}"/>
              </a:ext>
            </a:extLst>
          </p:cNvPr>
          <p:cNvSpPr/>
          <p:nvPr/>
        </p:nvSpPr>
        <p:spPr>
          <a:xfrm>
            <a:off x="366852" y="228614"/>
            <a:ext cx="11458296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704" y="323024"/>
            <a:ext cx="10515600" cy="5281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Proposed Positions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712" y="1697757"/>
            <a:ext cx="10724592" cy="4778913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Communications Manager 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ctr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$91k—116k salary range + benefits</a:t>
            </a:r>
          </a:p>
          <a:p>
            <a:pPr marL="457200" lvl="1" indent="0" algn="ctr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5+ years of experience</a:t>
            </a:r>
          </a:p>
          <a:p>
            <a:pPr marL="0" lvl="0" indent="0" algn="ctr"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Promotions &amp; Web Content Coordinator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(CSEA represented)</a:t>
            </a:r>
          </a:p>
          <a:p>
            <a:pPr marL="457200" lvl="1" indent="0" algn="ctr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$75k – 96k salary range + benefits</a:t>
            </a:r>
          </a:p>
          <a:p>
            <a:pPr marL="457200" lvl="1" indent="0" algn="ctr"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29C5912D-DD36-465B-BD92-BB0220505875}"/>
              </a:ext>
            </a:extLst>
          </p:cNvPr>
          <p:cNvSpPr/>
          <p:nvPr/>
        </p:nvSpPr>
        <p:spPr>
          <a:xfrm rot="10800000" flipH="1">
            <a:off x="366852" y="228614"/>
            <a:ext cx="1788160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E1500E-AA5E-4B4B-9617-770B6DB66C06}"/>
              </a:ext>
            </a:extLst>
          </p:cNvPr>
          <p:cNvSpPr/>
          <p:nvPr/>
        </p:nvSpPr>
        <p:spPr>
          <a:xfrm>
            <a:off x="0" y="6139589"/>
            <a:ext cx="12192000" cy="718412"/>
          </a:xfrm>
          <a:prstGeom prst="rect">
            <a:avLst/>
          </a:prstGeom>
          <a:solidFill>
            <a:srgbClr val="006633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AB7C25-52AB-4112-B306-CE6B913F7A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522" y="6225730"/>
            <a:ext cx="1117460" cy="5018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663F740-D72D-4EF5-A232-42E82E89F334}"/>
              </a:ext>
            </a:extLst>
          </p:cNvPr>
          <p:cNvSpPr/>
          <p:nvPr/>
        </p:nvSpPr>
        <p:spPr>
          <a:xfrm>
            <a:off x="0" y="6063615"/>
            <a:ext cx="12192000" cy="759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01443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5807</TotalTime>
  <Words>812</Words>
  <Application>Microsoft Office PowerPoint</Application>
  <PresentationFormat>Widescreen</PresentationFormat>
  <Paragraphs>110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Franklin Gothic Book</vt:lpstr>
      <vt:lpstr>Office Theme</vt:lpstr>
      <vt:lpstr>PowerPoint Presentation</vt:lpstr>
      <vt:lpstr>The Need</vt:lpstr>
      <vt:lpstr>Supporting District/College Goals &amp; Strategic Initiatives</vt:lpstr>
      <vt:lpstr>Supporting District/College Goals &amp; Strategic Initiatives</vt:lpstr>
      <vt:lpstr>Supporting District/College Goals &amp; Strategic Initiatives</vt:lpstr>
      <vt:lpstr>18+ New &amp; Expanded Programs/Services Over 5 Years</vt:lpstr>
      <vt:lpstr>Increase of Campus Community Service Needs</vt:lpstr>
      <vt:lpstr>Increase of Campus Community Service Needs</vt:lpstr>
      <vt:lpstr>Proposed Positions</vt:lpstr>
      <vt:lpstr>Proposed Organization Chart</vt:lpstr>
      <vt:lpstr>Comparison Organization Chart</vt:lpstr>
      <vt:lpstr>Communications Manager</vt:lpstr>
      <vt:lpstr>Web Promotions &amp; Content Coordinator</vt:lpstr>
      <vt:lpstr>Without the Positions</vt:lpstr>
      <vt:lpstr>PowerPoint Presentation</vt:lpstr>
    </vt:vector>
  </TitlesOfParts>
  <Company>SMCCD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Rodriguez, Megan</dc:creator>
  <cp:lastModifiedBy>Rodriguez Antone, Megan</cp:lastModifiedBy>
  <cp:revision>195</cp:revision>
  <cp:lastPrinted>2016-06-13T15:20:29Z</cp:lastPrinted>
  <dcterms:created xsi:type="dcterms:W3CDTF">2015-08-26T22:52:00Z</dcterms:created>
  <dcterms:modified xsi:type="dcterms:W3CDTF">2022-11-15T18:45:39Z</dcterms:modified>
</cp:coreProperties>
</file>