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325" r:id="rId6"/>
    <p:sldId id="333" r:id="rId7"/>
    <p:sldId id="331" r:id="rId8"/>
    <p:sldId id="330" r:id="rId9"/>
    <p:sldId id="332" r:id="rId10"/>
    <p:sldId id="329"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33"/>
    <a:srgbClr val="FFFF99"/>
    <a:srgbClr val="00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03" autoAdjust="0"/>
    <p:restoredTop sz="93690" autoAdjust="0"/>
  </p:normalViewPr>
  <p:slideViewPr>
    <p:cSldViewPr snapToGrid="0">
      <p:cViewPr>
        <p:scale>
          <a:sx n="60" d="100"/>
          <a:sy n="60" d="100"/>
        </p:scale>
        <p:origin x="980"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912C5E-5ECA-4B7C-8FF5-B46AC71EF330}" type="datetimeFigureOut">
              <a:rPr lang="en-US" smtClean="0"/>
              <a:t>11/15/2022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50ECB3-A3F7-4337-9F98-DFD14FAD1FE3}" type="slidenum">
              <a:rPr lang="en-US" smtClean="0"/>
              <a:t>‹#›</a:t>
            </a:fld>
            <a:endParaRPr lang="en-US"/>
          </a:p>
        </p:txBody>
      </p:sp>
    </p:spTree>
    <p:extLst>
      <p:ext uri="{BB962C8B-B14F-4D97-AF65-F5344CB8AC3E}">
        <p14:creationId xmlns:p14="http://schemas.microsoft.com/office/powerpoint/2010/main" val="465772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EC6874-87D3-4708-86B1-114C1FEE74C4}" type="datetimeFigureOut">
              <a:rPr lang="en-US" smtClean="0"/>
              <a:t>11/15/2022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90EF27-1900-472B-B1D5-4FBEA200263F}" type="slidenum">
              <a:rPr lang="en-US" smtClean="0"/>
              <a:t>‹#›</a:t>
            </a:fld>
            <a:endParaRPr lang="en-US"/>
          </a:p>
        </p:txBody>
      </p:sp>
    </p:spTree>
    <p:extLst>
      <p:ext uri="{BB962C8B-B14F-4D97-AF65-F5344CB8AC3E}">
        <p14:creationId xmlns:p14="http://schemas.microsoft.com/office/powerpoint/2010/main" val="387925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Cultural Center needs leadership but they can’t be the end all be all</a:t>
            </a:r>
          </a:p>
          <a:p>
            <a:r>
              <a:rPr lang="en-US" dirty="0"/>
              <a:t>Must not be the sole space/people leading for equity &amp; antiracism</a:t>
            </a:r>
          </a:p>
          <a:p>
            <a:r>
              <a:rPr lang="en-US" dirty="0"/>
              <a:t>Must be a space to center joy, BIPOC, LGBTQIA+, and other minoritized stories of success</a:t>
            </a:r>
          </a:p>
        </p:txBody>
      </p:sp>
      <p:sp>
        <p:nvSpPr>
          <p:cNvPr id="4" name="Slide Number Placeholder 3"/>
          <p:cNvSpPr>
            <a:spLocks noGrp="1"/>
          </p:cNvSpPr>
          <p:nvPr>
            <p:ph type="sldNum" sz="quarter" idx="5"/>
          </p:nvPr>
        </p:nvSpPr>
        <p:spPr/>
        <p:txBody>
          <a:bodyPr/>
          <a:lstStyle/>
          <a:p>
            <a:fld id="{1B90EF27-1900-472B-B1D5-4FBEA200263F}" type="slidenum">
              <a:rPr lang="en-US" smtClean="0"/>
              <a:t>6</a:t>
            </a:fld>
            <a:endParaRPr lang="en-US"/>
          </a:p>
        </p:txBody>
      </p:sp>
    </p:spTree>
    <p:extLst>
      <p:ext uri="{BB962C8B-B14F-4D97-AF65-F5344CB8AC3E}">
        <p14:creationId xmlns:p14="http://schemas.microsoft.com/office/powerpoint/2010/main" val="161518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C341C4-3268-4241-9C56-054F2F7015E6}"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77722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20977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1177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6293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C341C4-3268-4241-9C56-054F2F7015E6}" type="datetimeFigureOut">
              <a:rPr lang="en-US" smtClean="0"/>
              <a:t>11/15/2022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92518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341C4-3268-4241-9C56-054F2F7015E6}" type="datetimeFigureOut">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37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C341C4-3268-4241-9C56-054F2F7015E6}" type="datetimeFigureOut">
              <a:rPr lang="en-US" smtClean="0"/>
              <a:t>11/15/2022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21338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C341C4-3268-4241-9C56-054F2F7015E6}" type="datetimeFigureOut">
              <a:rPr lang="en-US" smtClean="0"/>
              <a:t>11/15/2022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6711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341C4-3268-4241-9C56-054F2F7015E6}" type="datetimeFigureOut">
              <a:rPr lang="en-US" smtClean="0"/>
              <a:t>11/15/2022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3183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16026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11/15/2022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52832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341C4-3268-4241-9C56-054F2F7015E6}" type="datetimeFigureOut">
              <a:rPr lang="en-US" smtClean="0"/>
              <a:t>11/15/2022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E41E-F334-4083-80DF-E3288B8CA3FD}" type="slidenum">
              <a:rPr lang="en-US" smtClean="0"/>
              <a:t>‹#›</a:t>
            </a:fld>
            <a:endParaRPr lang="en-US"/>
          </a:p>
        </p:txBody>
      </p:sp>
    </p:spTree>
    <p:extLst>
      <p:ext uri="{BB962C8B-B14F-4D97-AF65-F5344CB8AC3E}">
        <p14:creationId xmlns:p14="http://schemas.microsoft.com/office/powerpoint/2010/main" val="3957320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6352" y="4602347"/>
            <a:ext cx="11252199" cy="953613"/>
          </a:xfrm>
          <a:prstGeom prst="rect">
            <a:avLst/>
          </a:prstGeom>
          <a:noFill/>
        </p:spPr>
        <p:txBody>
          <a:bodyPr wrap="square" rtlCol="0">
            <a:spAutoFit/>
          </a:bodyPr>
          <a:lstStyle/>
          <a:p>
            <a:r>
              <a:rPr lang="en-US" sz="5500" b="1" dirty="0">
                <a:latin typeface="Garamond" panose="02020404030301010803" pitchFamily="18" charset="0"/>
              </a:rPr>
              <a:t>Position: Director of Equity</a:t>
            </a:r>
          </a:p>
        </p:txBody>
      </p:sp>
      <p:sp>
        <p:nvSpPr>
          <p:cNvPr id="5" name="Rectangle 4">
            <a:extLst>
              <a:ext uri="{FF2B5EF4-FFF2-40B4-BE49-F238E27FC236}">
                <a16:creationId xmlns:a16="http://schemas.microsoft.com/office/drawing/2014/main" id="{7CFA1314-8F33-4955-BE2C-917B786340CE}"/>
              </a:ext>
            </a:extLst>
          </p:cNvPr>
          <p:cNvSpPr/>
          <p:nvPr/>
        </p:nvSpPr>
        <p:spPr>
          <a:xfrm rot="5400000">
            <a:off x="-3086129" y="3081031"/>
            <a:ext cx="6863099"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 name="Rectangle 8">
            <a:extLst>
              <a:ext uri="{FF2B5EF4-FFF2-40B4-BE49-F238E27FC236}">
                <a16:creationId xmlns:a16="http://schemas.microsoft.com/office/drawing/2014/main" id="{E427F1B6-B5E8-443C-B43C-D19FEB5E0FCE}"/>
              </a:ext>
            </a:extLst>
          </p:cNvPr>
          <p:cNvSpPr/>
          <p:nvPr/>
        </p:nvSpPr>
        <p:spPr>
          <a:xfrm rot="5400000">
            <a:off x="-2254053" y="3908923"/>
            <a:ext cx="5786981" cy="102734"/>
          </a:xfrm>
          <a:prstGeom prst="rect">
            <a:avLst/>
          </a:prstGeom>
          <a:solidFill>
            <a:srgbClr val="FFCC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
          </a:p>
        </p:txBody>
      </p:sp>
      <p:sp>
        <p:nvSpPr>
          <p:cNvPr id="6" name="Rectangle 9">
            <a:extLst>
              <a:ext uri="{FF2B5EF4-FFF2-40B4-BE49-F238E27FC236}">
                <a16:creationId xmlns:a16="http://schemas.microsoft.com/office/drawing/2014/main" id="{48C3CA36-8AC6-47B4-9365-B3EC4FBFB9A1}"/>
              </a:ext>
            </a:extLst>
          </p:cNvPr>
          <p:cNvSpPr/>
          <p:nvPr/>
        </p:nvSpPr>
        <p:spPr>
          <a:xfrm rot="16200000" flipH="1">
            <a:off x="-548626" y="539379"/>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pic>
        <p:nvPicPr>
          <p:cNvPr id="7" name="Picture 6">
            <a:extLst>
              <a:ext uri="{FF2B5EF4-FFF2-40B4-BE49-F238E27FC236}">
                <a16:creationId xmlns:a16="http://schemas.microsoft.com/office/drawing/2014/main" id="{4839DBB2-6311-461A-8BB6-3B89C2E078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86989" y="340584"/>
            <a:ext cx="4428504" cy="1988962"/>
          </a:xfrm>
          <a:prstGeom prst="rect">
            <a:avLst/>
          </a:prstGeom>
        </p:spPr>
      </p:pic>
      <p:sp>
        <p:nvSpPr>
          <p:cNvPr id="8" name="TextBox 7">
            <a:extLst>
              <a:ext uri="{FF2B5EF4-FFF2-40B4-BE49-F238E27FC236}">
                <a16:creationId xmlns:a16="http://schemas.microsoft.com/office/drawing/2014/main" id="{CED26B12-0F61-4F71-BA2F-2AC9680C93C9}"/>
              </a:ext>
            </a:extLst>
          </p:cNvPr>
          <p:cNvSpPr txBox="1"/>
          <p:nvPr/>
        </p:nvSpPr>
        <p:spPr>
          <a:xfrm>
            <a:off x="796352" y="5574641"/>
            <a:ext cx="11252199" cy="630942"/>
          </a:xfrm>
          <a:prstGeom prst="rect">
            <a:avLst/>
          </a:prstGeom>
          <a:noFill/>
        </p:spPr>
        <p:txBody>
          <a:bodyPr wrap="square" rtlCol="0">
            <a:spAutoFit/>
          </a:bodyPr>
          <a:lstStyle/>
          <a:p>
            <a:r>
              <a:rPr lang="en-US" sz="3500" b="1" dirty="0">
                <a:solidFill>
                  <a:schemeClr val="accent6">
                    <a:lumMod val="50000"/>
                  </a:schemeClr>
                </a:solidFill>
                <a:latin typeface="Franklin Gothic Book" panose="020B0503020102020204" pitchFamily="34" charset="0"/>
              </a:rPr>
              <a:t>Requested by:  Office of Vice President of Student Services</a:t>
            </a:r>
          </a:p>
        </p:txBody>
      </p:sp>
      <p:sp>
        <p:nvSpPr>
          <p:cNvPr id="10" name="TextBox 9">
            <a:extLst>
              <a:ext uri="{FF2B5EF4-FFF2-40B4-BE49-F238E27FC236}">
                <a16:creationId xmlns:a16="http://schemas.microsoft.com/office/drawing/2014/main" id="{AB432A39-691F-4E1E-872A-4E05A021166B}"/>
              </a:ext>
            </a:extLst>
          </p:cNvPr>
          <p:cNvSpPr txBox="1"/>
          <p:nvPr/>
        </p:nvSpPr>
        <p:spPr>
          <a:xfrm>
            <a:off x="690805" y="2850743"/>
            <a:ext cx="11252199" cy="1200329"/>
          </a:xfrm>
          <a:prstGeom prst="rect">
            <a:avLst/>
          </a:prstGeom>
          <a:noFill/>
        </p:spPr>
        <p:txBody>
          <a:bodyPr wrap="square" rtlCol="0">
            <a:spAutoFit/>
          </a:bodyPr>
          <a:lstStyle/>
          <a:p>
            <a:pPr algn="ctr"/>
            <a:r>
              <a:rPr lang="en-US" sz="2400" b="1" spc="600" dirty="0">
                <a:solidFill>
                  <a:schemeClr val="tx1">
                    <a:lumMod val="65000"/>
                    <a:lumOff val="35000"/>
                  </a:schemeClr>
                </a:solidFill>
                <a:latin typeface="Franklin Gothic Book" panose="020B0503020102020204" pitchFamily="34" charset="0"/>
              </a:rPr>
              <a:t>Program Review</a:t>
            </a:r>
          </a:p>
          <a:p>
            <a:pPr algn="ctr"/>
            <a:r>
              <a:rPr lang="en-US" sz="2400" b="1" spc="600" dirty="0">
                <a:solidFill>
                  <a:schemeClr val="tx1">
                    <a:lumMod val="65000"/>
                    <a:lumOff val="35000"/>
                  </a:schemeClr>
                </a:solidFill>
                <a:latin typeface="Franklin Gothic Book" panose="020B0503020102020204" pitchFamily="34" charset="0"/>
              </a:rPr>
              <a:t>New Position Request Presentation </a:t>
            </a:r>
          </a:p>
          <a:p>
            <a:pPr algn="ctr"/>
            <a:r>
              <a:rPr lang="en-US" sz="2400" b="1" spc="600" dirty="0">
                <a:solidFill>
                  <a:schemeClr val="tx1">
                    <a:lumMod val="65000"/>
                    <a:lumOff val="35000"/>
                  </a:schemeClr>
                </a:solidFill>
                <a:latin typeface="Franklin Gothic Book" panose="020B0503020102020204" pitchFamily="34" charset="0"/>
              </a:rPr>
              <a:t>TEMPLATE</a:t>
            </a:r>
          </a:p>
        </p:txBody>
      </p:sp>
    </p:spTree>
    <p:extLst>
      <p:ext uri="{BB962C8B-B14F-4D97-AF65-F5344CB8AC3E}">
        <p14:creationId xmlns:p14="http://schemas.microsoft.com/office/powerpoint/2010/main" val="198883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ABD45-8BB5-41E8-AC3E-B33183A2DCC4}"/>
              </a:ext>
            </a:extLst>
          </p:cNvPr>
          <p:cNvSpPr>
            <a:spLocks noGrp="1"/>
          </p:cNvSpPr>
          <p:nvPr>
            <p:ph type="title"/>
          </p:nvPr>
        </p:nvSpPr>
        <p:spPr/>
        <p:txBody>
          <a:bodyPr/>
          <a:lstStyle/>
          <a:p>
            <a:r>
              <a:rPr lang="en-US" dirty="0"/>
              <a:t>Broader Mandates &amp; Initiatives: State-level</a:t>
            </a:r>
          </a:p>
        </p:txBody>
      </p:sp>
      <p:sp>
        <p:nvSpPr>
          <p:cNvPr id="3" name="Content Placeholder 2">
            <a:extLst>
              <a:ext uri="{FF2B5EF4-FFF2-40B4-BE49-F238E27FC236}">
                <a16:creationId xmlns:a16="http://schemas.microsoft.com/office/drawing/2014/main" id="{FD89679F-7DB2-46E3-8961-022EF43238A8}"/>
              </a:ext>
            </a:extLst>
          </p:cNvPr>
          <p:cNvSpPr>
            <a:spLocks noGrp="1"/>
          </p:cNvSpPr>
          <p:nvPr>
            <p:ph idx="1"/>
          </p:nvPr>
        </p:nvSpPr>
        <p:spPr>
          <a:xfrm>
            <a:off x="838200" y="1825625"/>
            <a:ext cx="10515600" cy="4667250"/>
          </a:xfrm>
        </p:spPr>
        <p:txBody>
          <a:bodyPr>
            <a:normAutofit/>
          </a:bodyPr>
          <a:lstStyle/>
          <a:p>
            <a:pPr marL="0" indent="0">
              <a:buNone/>
            </a:pPr>
            <a:r>
              <a:rPr lang="en-US" dirty="0"/>
              <a:t>CCCCO Vision for Success</a:t>
            </a:r>
          </a:p>
          <a:p>
            <a:pPr marL="0" indent="0">
              <a:buNone/>
            </a:pPr>
            <a:r>
              <a:rPr lang="en-US" dirty="0"/>
              <a:t>Diversity, Equity, Inclusion, Accessibility and Antiracism</a:t>
            </a:r>
          </a:p>
          <a:p>
            <a:pPr marL="0" indent="0">
              <a:buNone/>
            </a:pPr>
            <a:r>
              <a:rPr lang="en-US" dirty="0"/>
              <a:t>2020 Call to Action</a:t>
            </a:r>
          </a:p>
          <a:p>
            <a:pPr marL="0" indent="0">
              <a:buNone/>
            </a:pPr>
            <a:endParaRPr lang="en-US" dirty="0"/>
          </a:p>
          <a:p>
            <a:pPr marL="914400" lvl="2" indent="0">
              <a:buNone/>
            </a:pPr>
            <a:r>
              <a:rPr lang="en-US" sz="2400" i="1" dirty="0"/>
              <a:t>“Combined, the actions listed above exhibit a system-wide commitment and call to action to enact policies and procedures that will dismantle systemic racism and advance diversity, equity, and inclusion. Although progress has been made, there is more work ahead to transform our structures, and policies, as well as to secure the additional resources that are needed.”</a:t>
            </a:r>
          </a:p>
          <a:p>
            <a:pPr marL="3657600" lvl="8" indent="0">
              <a:buNone/>
            </a:pPr>
            <a:r>
              <a:rPr lang="en-US" sz="2000" i="1" dirty="0"/>
              <a:t>		</a:t>
            </a:r>
          </a:p>
          <a:p>
            <a:pPr marL="3657600" lvl="8" indent="0">
              <a:buNone/>
            </a:pPr>
            <a:r>
              <a:rPr lang="en-US" sz="2000" i="1" dirty="0"/>
              <a:t>		CCCCO Call to Action – November 9, 2020</a:t>
            </a:r>
          </a:p>
        </p:txBody>
      </p:sp>
    </p:spTree>
    <p:extLst>
      <p:ext uri="{BB962C8B-B14F-4D97-AF65-F5344CB8AC3E}">
        <p14:creationId xmlns:p14="http://schemas.microsoft.com/office/powerpoint/2010/main" val="3316361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ABD45-8BB5-41E8-AC3E-B33183A2DCC4}"/>
              </a:ext>
            </a:extLst>
          </p:cNvPr>
          <p:cNvSpPr>
            <a:spLocks noGrp="1"/>
          </p:cNvSpPr>
          <p:nvPr>
            <p:ph type="title"/>
          </p:nvPr>
        </p:nvSpPr>
        <p:spPr/>
        <p:txBody>
          <a:bodyPr/>
          <a:lstStyle/>
          <a:p>
            <a:r>
              <a:rPr lang="en-US" dirty="0"/>
              <a:t>Broader Mandates &amp; Initiatives: College-level</a:t>
            </a:r>
          </a:p>
        </p:txBody>
      </p:sp>
      <p:sp>
        <p:nvSpPr>
          <p:cNvPr id="3" name="Content Placeholder 2">
            <a:extLst>
              <a:ext uri="{FF2B5EF4-FFF2-40B4-BE49-F238E27FC236}">
                <a16:creationId xmlns:a16="http://schemas.microsoft.com/office/drawing/2014/main" id="{FD89679F-7DB2-46E3-8961-022EF43238A8}"/>
              </a:ext>
            </a:extLst>
          </p:cNvPr>
          <p:cNvSpPr>
            <a:spLocks noGrp="1"/>
          </p:cNvSpPr>
          <p:nvPr>
            <p:ph idx="1"/>
          </p:nvPr>
        </p:nvSpPr>
        <p:spPr/>
        <p:txBody>
          <a:bodyPr>
            <a:normAutofit fontScale="92500" lnSpcReduction="10000"/>
          </a:bodyPr>
          <a:lstStyle/>
          <a:p>
            <a:pPr marL="0" indent="0">
              <a:buNone/>
            </a:pPr>
            <a:r>
              <a:rPr lang="en-US" dirty="0"/>
              <a:t>2022-2027 EMP Strategic Initiatives</a:t>
            </a:r>
          </a:p>
          <a:p>
            <a:pPr lvl="1"/>
            <a:r>
              <a:rPr lang="en-US" dirty="0"/>
              <a:t>EMP Strategic Initiative 1.1 – strengthen and scale student affinity programs</a:t>
            </a:r>
          </a:p>
          <a:p>
            <a:pPr lvl="1"/>
            <a:r>
              <a:rPr lang="en-US" dirty="0"/>
              <a:t>EMP Strategic Initiative 2.2 – increase the use of equity-minded curriculum</a:t>
            </a:r>
          </a:p>
          <a:p>
            <a:pPr lvl="1"/>
            <a:r>
              <a:rPr lang="en-US" dirty="0"/>
              <a:t>EMP Strategic Initiative 2.6 – improve faculty and staff hiring practices to ensure a     diverse pool of applicants</a:t>
            </a:r>
          </a:p>
          <a:p>
            <a:pPr lvl="1"/>
            <a:r>
              <a:rPr lang="en-US" dirty="0"/>
              <a:t>EMP Strategic Initiative 2.8 – provide regular PD that includes implicit bias and antiracism training every 2 </a:t>
            </a:r>
            <a:r>
              <a:rPr lang="en-US" dirty="0" err="1"/>
              <a:t>yrs</a:t>
            </a:r>
            <a:endParaRPr lang="en-US" dirty="0"/>
          </a:p>
          <a:p>
            <a:pPr lvl="1"/>
            <a:r>
              <a:rPr lang="en-US" dirty="0"/>
              <a:t>EMP Strategic Initiative 2.9 – implement a campus-wide bias incident reporting system</a:t>
            </a:r>
          </a:p>
          <a:p>
            <a:pPr lvl="1"/>
            <a:r>
              <a:rPr lang="en-US" b="1" dirty="0"/>
              <a:t>EMP Strategic Initiative 2.11 – develop the College Cultural Center</a:t>
            </a:r>
          </a:p>
          <a:p>
            <a:pPr lvl="1"/>
            <a:r>
              <a:rPr lang="en-US" dirty="0"/>
              <a:t>EMP Strategic Initiative 2.12 – identify and address equity gaps in Program Review</a:t>
            </a:r>
          </a:p>
          <a:p>
            <a:pPr lvl="1"/>
            <a:r>
              <a:rPr lang="en-US" dirty="0"/>
              <a:t>EMP Strategic Initiative 3.1 – updated marketing and outreach to be culturally informed</a:t>
            </a:r>
          </a:p>
          <a:p>
            <a:pPr lvl="1"/>
            <a:endParaRPr lang="en-US" dirty="0"/>
          </a:p>
          <a:p>
            <a:pPr lvl="1"/>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649811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C30F2-AE3D-42AA-9109-87E8B254C236}"/>
              </a:ext>
            </a:extLst>
          </p:cNvPr>
          <p:cNvSpPr>
            <a:spLocks noGrp="1"/>
          </p:cNvSpPr>
          <p:nvPr>
            <p:ph type="title"/>
          </p:nvPr>
        </p:nvSpPr>
        <p:spPr/>
        <p:txBody>
          <a:bodyPr/>
          <a:lstStyle/>
          <a:p>
            <a:pPr algn="r"/>
            <a:r>
              <a:rPr lang="en-US" dirty="0"/>
              <a:t>Why? </a:t>
            </a:r>
          </a:p>
        </p:txBody>
      </p:sp>
      <p:sp>
        <p:nvSpPr>
          <p:cNvPr id="3" name="Content Placeholder 2">
            <a:extLst>
              <a:ext uri="{FF2B5EF4-FFF2-40B4-BE49-F238E27FC236}">
                <a16:creationId xmlns:a16="http://schemas.microsoft.com/office/drawing/2014/main" id="{94BFBC82-FD66-49FC-9C2E-93C665F41916}"/>
              </a:ext>
            </a:extLst>
          </p:cNvPr>
          <p:cNvSpPr>
            <a:spLocks noGrp="1"/>
          </p:cNvSpPr>
          <p:nvPr>
            <p:ph idx="1"/>
          </p:nvPr>
        </p:nvSpPr>
        <p:spPr/>
        <p:txBody>
          <a:bodyPr>
            <a:normAutofit fontScale="92500" lnSpcReduction="10000"/>
          </a:bodyPr>
          <a:lstStyle/>
          <a:p>
            <a:pPr marL="0" indent="0">
              <a:buNone/>
            </a:pPr>
            <a:r>
              <a:rPr lang="en-US" dirty="0"/>
              <a:t>College Value: Cultural Empathy </a:t>
            </a:r>
          </a:p>
          <a:p>
            <a:pPr marL="457200" lvl="1" indent="0">
              <a:buNone/>
            </a:pPr>
            <a:r>
              <a:rPr lang="en-US" i="1" dirty="0"/>
              <a:t>“…Cañada College values empathy, understanding and respect for cultural differences and similarities within, among and between groups. Cañada College seeks to honor diversity, mitigate implicit bias, and promote empathy in a manner that acknowledges power imbalances and supports all community members in achieving their educational and professional goals." </a:t>
            </a:r>
          </a:p>
          <a:p>
            <a:endParaRPr lang="en-US" dirty="0"/>
          </a:p>
          <a:p>
            <a:pPr marL="0" indent="0">
              <a:buNone/>
            </a:pPr>
            <a:r>
              <a:rPr lang="en-US" dirty="0"/>
              <a:t>The Cultural Center Director will further deepen these tenets of the College's mission, vision, and values through strategic leadership . . . anchored by a framework of Critical Race Theory with a focus on enhancing and scaling strategies, mindsets, and interventions that center equity, antiracism, and social justice. </a:t>
            </a:r>
          </a:p>
        </p:txBody>
      </p:sp>
    </p:spTree>
    <p:extLst>
      <p:ext uri="{BB962C8B-B14F-4D97-AF65-F5344CB8AC3E}">
        <p14:creationId xmlns:p14="http://schemas.microsoft.com/office/powerpoint/2010/main" val="2812504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ABD45-8BB5-41E8-AC3E-B33183A2DCC4}"/>
              </a:ext>
            </a:extLst>
          </p:cNvPr>
          <p:cNvSpPr>
            <a:spLocks noGrp="1"/>
          </p:cNvSpPr>
          <p:nvPr>
            <p:ph type="title"/>
          </p:nvPr>
        </p:nvSpPr>
        <p:spPr/>
        <p:txBody>
          <a:bodyPr/>
          <a:lstStyle/>
          <a:p>
            <a:pPr algn="r"/>
            <a:r>
              <a:rPr lang="en-US" dirty="0"/>
              <a:t>Critical Roles &amp; Responsibilities</a:t>
            </a:r>
            <a:br>
              <a:rPr lang="en-US" dirty="0"/>
            </a:br>
            <a:r>
              <a:rPr lang="en-US" i="1" dirty="0"/>
              <a:t>Director of Equity</a:t>
            </a:r>
          </a:p>
        </p:txBody>
      </p:sp>
      <p:sp>
        <p:nvSpPr>
          <p:cNvPr id="3" name="Content Placeholder 2">
            <a:extLst>
              <a:ext uri="{FF2B5EF4-FFF2-40B4-BE49-F238E27FC236}">
                <a16:creationId xmlns:a16="http://schemas.microsoft.com/office/drawing/2014/main" id="{FD89679F-7DB2-46E3-8961-022EF43238A8}"/>
              </a:ext>
            </a:extLst>
          </p:cNvPr>
          <p:cNvSpPr>
            <a:spLocks noGrp="1"/>
          </p:cNvSpPr>
          <p:nvPr>
            <p:ph idx="1"/>
          </p:nvPr>
        </p:nvSpPr>
        <p:spPr>
          <a:xfrm>
            <a:off x="838200" y="1825625"/>
            <a:ext cx="10515600" cy="4667250"/>
          </a:xfrm>
        </p:spPr>
        <p:txBody>
          <a:bodyPr>
            <a:normAutofit fontScale="92500" lnSpcReduction="10000"/>
          </a:bodyPr>
          <a:lstStyle/>
          <a:p>
            <a:r>
              <a:rPr lang="en-US" sz="2000" b="1" dirty="0"/>
              <a:t>provide leadership support for College cultural center personnel, ambassadors, programs, events, and workshops, including extensions of DHSI and AANAPISI grants and projects</a:t>
            </a:r>
          </a:p>
          <a:p>
            <a:r>
              <a:rPr lang="en-US" sz="2000" b="1" dirty="0"/>
              <a:t>lead and collaborate on College goals, projects, councils, and initiatives to build a stronger culture of equity and antiracism (EAPC/ACES, District/College Antiracism Councils, equity audits, campus climate surveys and assessments, etc.)</a:t>
            </a:r>
          </a:p>
          <a:p>
            <a:pPr>
              <a:buFont typeface="Arial" panose="020B0604020202020204" pitchFamily="34" charset="0"/>
              <a:buChar char="•"/>
            </a:pPr>
            <a:r>
              <a:rPr lang="en-US" sz="2000" dirty="0">
                <a:solidFill>
                  <a:srgbClr val="000000"/>
                </a:solidFill>
                <a:effectLst/>
              </a:rPr>
              <a:t>provide sustained equity and antiracism focused professional development for students, faculty, staff, and administrators</a:t>
            </a:r>
            <a:endParaRPr lang="en-US" sz="2000" dirty="0">
              <a:effectLst/>
            </a:endParaRPr>
          </a:p>
          <a:p>
            <a:pPr>
              <a:buFont typeface="Arial" panose="020B0604020202020204" pitchFamily="34" charset="0"/>
              <a:buChar char="•"/>
            </a:pPr>
            <a:r>
              <a:rPr lang="en-US" sz="2000" dirty="0">
                <a:solidFill>
                  <a:srgbClr val="000000"/>
                </a:solidFill>
                <a:effectLst/>
              </a:rPr>
              <a:t>develop a clear vision and framework for equity and antiracism at our college and for coordinating and evaluating antiracist and equity-minded programs and trainings across the college</a:t>
            </a:r>
            <a:endParaRPr lang="en-US" sz="2000" dirty="0">
              <a:effectLst/>
            </a:endParaRPr>
          </a:p>
          <a:p>
            <a:pPr>
              <a:buFont typeface="Arial" panose="020B0604020202020204" pitchFamily="34" charset="0"/>
              <a:buChar char="•"/>
            </a:pPr>
            <a:r>
              <a:rPr lang="en-US" sz="2000" b="1" dirty="0">
                <a:solidFill>
                  <a:srgbClr val="000000"/>
                </a:solidFill>
                <a:effectLst/>
              </a:rPr>
              <a:t>lead and collaborate on all local, regional, State, and Federal reports and strategic plans for </a:t>
            </a:r>
            <a:r>
              <a:rPr lang="en-US" sz="2000" b="1" dirty="0">
                <a:solidFill>
                  <a:srgbClr val="000000"/>
                </a:solidFill>
              </a:rPr>
              <a:t>e</a:t>
            </a:r>
            <a:r>
              <a:rPr lang="en-US" sz="2000" b="1" dirty="0">
                <a:solidFill>
                  <a:srgbClr val="000000"/>
                </a:solidFill>
                <a:effectLst/>
              </a:rPr>
              <a:t>quity, antiracism, and justice as outlined in local and Statewide integrated and strategic plans (and beyond)</a:t>
            </a:r>
            <a:endParaRPr lang="en-US" sz="2000" b="1" dirty="0">
              <a:effectLst/>
            </a:endParaRPr>
          </a:p>
          <a:p>
            <a:pPr>
              <a:buFont typeface="Arial" panose="020B0604020202020204" pitchFamily="34" charset="0"/>
              <a:buChar char="•"/>
            </a:pPr>
            <a:r>
              <a:rPr lang="en-US" sz="2000" dirty="0">
                <a:solidFill>
                  <a:srgbClr val="000000"/>
                </a:solidFill>
                <a:effectLst/>
              </a:rPr>
              <a:t>collaborate with Skyline College Dean of Equity and College of San Mateo Director of Equity on development and promotion of districtwide initiatives related to equity and antiracism</a:t>
            </a:r>
            <a:endParaRPr lang="en-US" sz="2000" dirty="0">
              <a:effectLst/>
            </a:endParaRPr>
          </a:p>
          <a:p>
            <a:pPr>
              <a:buFont typeface="Arial" panose="020B0604020202020204" pitchFamily="34" charset="0"/>
              <a:buChar char="•"/>
            </a:pPr>
            <a:r>
              <a:rPr lang="en-US" sz="2000" dirty="0">
                <a:solidFill>
                  <a:srgbClr val="000000"/>
                </a:solidFill>
                <a:effectLst/>
              </a:rPr>
              <a:t>de</a:t>
            </a:r>
            <a:r>
              <a:rPr lang="en-US" sz="2000" b="1" dirty="0">
                <a:solidFill>
                  <a:srgbClr val="000000"/>
                </a:solidFill>
                <a:effectLst/>
              </a:rPr>
              <a:t>velop and sustain contemporary knowledge and awareness of current trends and practices in the field of equity, antiracism, social justice, and culturally relevant pedagogies via participation in professional organizations, relevant workshops, and conferences</a:t>
            </a:r>
            <a:endParaRPr lang="en-US" sz="2000" b="1" dirty="0"/>
          </a:p>
        </p:txBody>
      </p:sp>
    </p:spTree>
    <p:extLst>
      <p:ext uri="{BB962C8B-B14F-4D97-AF65-F5344CB8AC3E}">
        <p14:creationId xmlns:p14="http://schemas.microsoft.com/office/powerpoint/2010/main" val="1228013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B6578-E931-4A09-966D-0E9BA208F8DF}"/>
              </a:ext>
            </a:extLst>
          </p:cNvPr>
          <p:cNvSpPr>
            <a:spLocks noGrp="1"/>
          </p:cNvSpPr>
          <p:nvPr>
            <p:ph type="title"/>
          </p:nvPr>
        </p:nvSpPr>
        <p:spPr>
          <a:xfrm>
            <a:off x="838200" y="539015"/>
            <a:ext cx="10515600" cy="1325563"/>
          </a:xfrm>
        </p:spPr>
        <p:txBody>
          <a:bodyPr/>
          <a:lstStyle/>
          <a:p>
            <a:r>
              <a:rPr lang="en-US" b="1" dirty="0">
                <a:solidFill>
                  <a:srgbClr val="00B050"/>
                </a:solidFill>
              </a:rPr>
              <a:t>With</a:t>
            </a:r>
            <a:r>
              <a:rPr lang="en-US" dirty="0"/>
              <a:t> a Director . . . </a:t>
            </a:r>
          </a:p>
        </p:txBody>
      </p:sp>
      <p:sp>
        <p:nvSpPr>
          <p:cNvPr id="3" name="Content Placeholder 2">
            <a:extLst>
              <a:ext uri="{FF2B5EF4-FFF2-40B4-BE49-F238E27FC236}">
                <a16:creationId xmlns:a16="http://schemas.microsoft.com/office/drawing/2014/main" id="{C05415CD-B7CF-400D-8E40-EA8D998DA406}"/>
              </a:ext>
            </a:extLst>
          </p:cNvPr>
          <p:cNvSpPr>
            <a:spLocks noGrp="1"/>
          </p:cNvSpPr>
          <p:nvPr>
            <p:ph idx="1"/>
          </p:nvPr>
        </p:nvSpPr>
        <p:spPr>
          <a:xfrm>
            <a:off x="838200" y="1872114"/>
            <a:ext cx="10515600" cy="1905802"/>
          </a:xfrm>
        </p:spPr>
        <p:txBody>
          <a:bodyPr>
            <a:normAutofit/>
          </a:bodyPr>
          <a:lstStyle/>
          <a:p>
            <a:pPr marL="0" indent="0">
              <a:buNone/>
            </a:pPr>
            <a:r>
              <a:rPr lang="en-US" sz="1800" dirty="0">
                <a:solidFill>
                  <a:srgbClr val="404040"/>
                </a:solidFill>
                <a:effectLst/>
              </a:rPr>
              <a:t>Cañada College has been leading conversations and strategic planning around equity and antiracism without a specific College leader who is hired to advance the college's commitment to equity and antiracism. This position will anchor our foundational work in equity and antiracism at the college by strengthening existing practices and systems for equity-minded and antiracist teaching, learning and service. </a:t>
            </a:r>
            <a:r>
              <a:rPr lang="en-US" sz="1800" b="1" dirty="0">
                <a:solidFill>
                  <a:srgbClr val="404040"/>
                </a:solidFill>
                <a:effectLst/>
              </a:rPr>
              <a:t>This position will </a:t>
            </a:r>
            <a:r>
              <a:rPr lang="en-US" sz="1800" b="1" dirty="0">
                <a:effectLst/>
              </a:rPr>
              <a:t>help to scale our best practices and create richer dialogue, collaborations, and coalitions for equity, antiracism, and justice initiatives at the College</a:t>
            </a:r>
            <a:r>
              <a:rPr lang="en-US" sz="1800" dirty="0">
                <a:solidFill>
                  <a:srgbClr val="404040"/>
                </a:solidFill>
                <a:effectLst/>
              </a:rPr>
              <a:t>. </a:t>
            </a:r>
          </a:p>
          <a:p>
            <a:endParaRPr lang="en-US" sz="1800" dirty="0">
              <a:solidFill>
                <a:srgbClr val="404040"/>
              </a:solidFill>
            </a:endParaRPr>
          </a:p>
        </p:txBody>
      </p:sp>
      <p:sp>
        <p:nvSpPr>
          <p:cNvPr id="4" name="Title 1">
            <a:extLst>
              <a:ext uri="{FF2B5EF4-FFF2-40B4-BE49-F238E27FC236}">
                <a16:creationId xmlns:a16="http://schemas.microsoft.com/office/drawing/2014/main" id="{8D78D1E1-E1E0-4EBF-A059-CAF05D7E5430}"/>
              </a:ext>
            </a:extLst>
          </p:cNvPr>
          <p:cNvSpPr txBox="1">
            <a:spLocks/>
          </p:cNvSpPr>
          <p:nvPr/>
        </p:nvSpPr>
        <p:spPr>
          <a:xfrm>
            <a:off x="751573" y="377791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rgbClr val="FFCC33"/>
                </a:solidFill>
              </a:rPr>
              <a:t>Without</a:t>
            </a:r>
            <a:r>
              <a:rPr lang="en-US" dirty="0"/>
              <a:t> a Director . . . </a:t>
            </a:r>
          </a:p>
        </p:txBody>
      </p:sp>
      <p:sp>
        <p:nvSpPr>
          <p:cNvPr id="6" name="TextBox 5">
            <a:extLst>
              <a:ext uri="{FF2B5EF4-FFF2-40B4-BE49-F238E27FC236}">
                <a16:creationId xmlns:a16="http://schemas.microsoft.com/office/drawing/2014/main" id="{31C2EF77-F6DA-46D4-81C8-DBE37A4620D5}"/>
              </a:ext>
            </a:extLst>
          </p:cNvPr>
          <p:cNvSpPr txBox="1"/>
          <p:nvPr/>
        </p:nvSpPr>
        <p:spPr>
          <a:xfrm>
            <a:off x="838200" y="4932271"/>
            <a:ext cx="10515600" cy="923330"/>
          </a:xfrm>
          <a:prstGeom prst="rect">
            <a:avLst/>
          </a:prstGeom>
          <a:noFill/>
        </p:spPr>
        <p:txBody>
          <a:bodyPr wrap="square">
            <a:spAutoFit/>
          </a:bodyPr>
          <a:lstStyle/>
          <a:p>
            <a:r>
              <a:rPr lang="en-US" dirty="0"/>
              <a:t>College leadership around equity, antiracism, and justice will be shared across committees, councils, and college leaders in different spaces of the college. Additional attention will be lent to strategic coordination across unique groups to ensure consistency with equity and antiracism initiatives.</a:t>
            </a:r>
          </a:p>
        </p:txBody>
      </p:sp>
      <p:sp>
        <p:nvSpPr>
          <p:cNvPr id="8" name="TextBox 7">
            <a:extLst>
              <a:ext uri="{FF2B5EF4-FFF2-40B4-BE49-F238E27FC236}">
                <a16:creationId xmlns:a16="http://schemas.microsoft.com/office/drawing/2014/main" id="{3F3EAD46-2B66-42D7-A0F5-535879E280B9}"/>
              </a:ext>
            </a:extLst>
          </p:cNvPr>
          <p:cNvSpPr txBox="1"/>
          <p:nvPr/>
        </p:nvSpPr>
        <p:spPr>
          <a:xfrm>
            <a:off x="838200" y="1392255"/>
            <a:ext cx="6097772" cy="369332"/>
          </a:xfrm>
          <a:prstGeom prst="rect">
            <a:avLst/>
          </a:prstGeom>
          <a:noFill/>
        </p:spPr>
        <p:txBody>
          <a:bodyPr wrap="square">
            <a:spAutoFit/>
          </a:bodyPr>
          <a:lstStyle/>
          <a:p>
            <a:pPr marL="0" indent="0">
              <a:buNone/>
            </a:pPr>
            <a:r>
              <a:rPr lang="en-US" dirty="0"/>
              <a:t>$171,324 (plus fringe benefits)</a:t>
            </a:r>
          </a:p>
        </p:txBody>
      </p:sp>
    </p:spTree>
    <p:extLst>
      <p:ext uri="{BB962C8B-B14F-4D97-AF65-F5344CB8AC3E}">
        <p14:creationId xmlns:p14="http://schemas.microsoft.com/office/powerpoint/2010/main" val="113122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F0D51-765C-485F-BA63-E7AB1890CD30}"/>
              </a:ext>
            </a:extLst>
          </p:cNvPr>
          <p:cNvSpPr>
            <a:spLocks noGrp="1"/>
          </p:cNvSpPr>
          <p:nvPr>
            <p:ph type="title"/>
          </p:nvPr>
        </p:nvSpPr>
        <p:spPr/>
        <p:txBody>
          <a:bodyPr>
            <a:noAutofit/>
          </a:bodyPr>
          <a:lstStyle/>
          <a:p>
            <a:br>
              <a:rPr lang="en-US" sz="2400" dirty="0"/>
            </a:br>
            <a:endParaRPr lang="en-US" sz="2400" dirty="0"/>
          </a:p>
        </p:txBody>
      </p:sp>
      <p:sp>
        <p:nvSpPr>
          <p:cNvPr id="3" name="Content Placeholder 2">
            <a:extLst>
              <a:ext uri="{FF2B5EF4-FFF2-40B4-BE49-F238E27FC236}">
                <a16:creationId xmlns:a16="http://schemas.microsoft.com/office/drawing/2014/main" id="{F7AE7AAB-07CB-498D-815F-4B53FDEFBC16}"/>
              </a:ext>
            </a:extLst>
          </p:cNvPr>
          <p:cNvSpPr>
            <a:spLocks noGrp="1"/>
          </p:cNvSpPr>
          <p:nvPr>
            <p:ph idx="1"/>
          </p:nvPr>
        </p:nvSpPr>
        <p:spPr>
          <a:xfrm>
            <a:off x="838200" y="2127729"/>
            <a:ext cx="10515600" cy="3826504"/>
          </a:xfrm>
        </p:spPr>
        <p:txBody>
          <a:bodyPr/>
          <a:lstStyle/>
          <a:p>
            <a:r>
              <a:rPr lang="en-US" dirty="0"/>
              <a:t>2020 – 2021 Antiracism College Task Force</a:t>
            </a:r>
          </a:p>
          <a:p>
            <a:r>
              <a:rPr lang="en-US" dirty="0"/>
              <a:t>Spring 2021 – Career Ladders Project &amp; Cultural Center Focus Groups</a:t>
            </a:r>
          </a:p>
          <a:p>
            <a:r>
              <a:rPr lang="en-US" dirty="0"/>
              <a:t>2021 – 2022 ASE Power Consult &amp; College Equity Audit</a:t>
            </a:r>
          </a:p>
          <a:p>
            <a:r>
              <a:rPr lang="en-US" dirty="0"/>
              <a:t>2021 – 2022 Equity &amp; Antiracism Leadership Group</a:t>
            </a:r>
          </a:p>
          <a:p>
            <a:r>
              <a:rPr lang="en-US" dirty="0"/>
              <a:t>Summer 2022 Equity &amp; Antiracism Work Group </a:t>
            </a:r>
          </a:p>
          <a:p>
            <a:r>
              <a:rPr lang="en-US" dirty="0"/>
              <a:t>Spring 2023 Pilot - Equity &amp; Antiracism Planning Council/ACES</a:t>
            </a:r>
          </a:p>
          <a:p>
            <a:r>
              <a:rPr lang="en-US" dirty="0"/>
              <a:t>2022 – 2025 Student Equity &amp; Achievement Program (SEAP) Plan</a:t>
            </a:r>
          </a:p>
          <a:p>
            <a:pPr marL="0" indent="0">
              <a:buNone/>
            </a:pPr>
            <a:endParaRPr lang="en-US" dirty="0"/>
          </a:p>
          <a:p>
            <a:endParaRPr lang="en-US" dirty="0"/>
          </a:p>
        </p:txBody>
      </p:sp>
      <p:sp>
        <p:nvSpPr>
          <p:cNvPr id="4" name="Title 1">
            <a:extLst>
              <a:ext uri="{FF2B5EF4-FFF2-40B4-BE49-F238E27FC236}">
                <a16:creationId xmlns:a16="http://schemas.microsoft.com/office/drawing/2014/main" id="{BF65156B-09DC-43EA-8C1C-64E76CD7FDD1}"/>
              </a:ext>
            </a:extLst>
          </p:cNvPr>
          <p:cNvSpPr txBox="1">
            <a:spLocks/>
          </p:cNvSpPr>
          <p:nvPr/>
        </p:nvSpPr>
        <p:spPr>
          <a:xfrm>
            <a:off x="1011865" y="50006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dirty="0"/>
              <a:t>Focusing our work: </a:t>
            </a:r>
          </a:p>
          <a:p>
            <a:pPr algn="r"/>
            <a:r>
              <a:rPr lang="en-US" dirty="0"/>
              <a:t>Timeline of Equity &amp; Antiracism</a:t>
            </a:r>
            <a:endParaRPr lang="en-US" i="1" dirty="0"/>
          </a:p>
        </p:txBody>
      </p:sp>
      <p:sp>
        <p:nvSpPr>
          <p:cNvPr id="6" name="TextBox 5">
            <a:extLst>
              <a:ext uri="{FF2B5EF4-FFF2-40B4-BE49-F238E27FC236}">
                <a16:creationId xmlns:a16="http://schemas.microsoft.com/office/drawing/2014/main" id="{C48FFAB7-DFDE-467F-B265-82456965D061}"/>
              </a:ext>
            </a:extLst>
          </p:cNvPr>
          <p:cNvSpPr txBox="1"/>
          <p:nvPr/>
        </p:nvSpPr>
        <p:spPr>
          <a:xfrm>
            <a:off x="3147237" y="5846544"/>
            <a:ext cx="8495413" cy="646331"/>
          </a:xfrm>
          <a:prstGeom prst="rect">
            <a:avLst/>
          </a:prstGeom>
          <a:noFill/>
        </p:spPr>
        <p:txBody>
          <a:bodyPr wrap="square">
            <a:spAutoFit/>
          </a:bodyPr>
          <a:lstStyle/>
          <a:p>
            <a:r>
              <a:rPr lang="en-US" i="1" dirty="0"/>
              <a:t>NOTE: this list does not include program, department, and Council specific expansion of resources and professional development (learning communities, personnel, etc.)</a:t>
            </a:r>
          </a:p>
        </p:txBody>
      </p:sp>
    </p:spTree>
    <p:extLst>
      <p:ext uri="{BB962C8B-B14F-4D97-AF65-F5344CB8AC3E}">
        <p14:creationId xmlns:p14="http://schemas.microsoft.com/office/powerpoint/2010/main" val="32183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4" ma:contentTypeDescription="Create a new document." ma:contentTypeScope="" ma:versionID="c844b51b38de2ff4041ff6848f2aaada">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79bc82a60a1a478c755b2741165808ef"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9A8300-276E-4320-9B6B-E5FB4CDB9818}">
  <ds:schemaRefs>
    <ds:schemaRef ds:uri="http://schemas.microsoft.com/sharepoint/v3/contenttype/forms"/>
  </ds:schemaRefs>
</ds:datastoreItem>
</file>

<file path=customXml/itemProps2.xml><?xml version="1.0" encoding="utf-8"?>
<ds:datastoreItem xmlns:ds="http://schemas.openxmlformats.org/officeDocument/2006/customXml" ds:itemID="{24BAF11E-4C8F-46A5-BA0A-B8FEFFC25CF1}">
  <ds:schemaRefs>
    <ds:schemaRef ds:uri="http://purl.org/dc/dcmitype/"/>
    <ds:schemaRef ds:uri="http://schemas.microsoft.com/office/2006/documentManagement/types"/>
    <ds:schemaRef ds:uri="http://schemas.microsoft.com/office/infopath/2007/PartnerControls"/>
    <ds:schemaRef ds:uri="bb5bbb0b-6c89-44d7-be61-0adfe653f983"/>
    <ds:schemaRef ds:uri="http://purl.org/dc/terms/"/>
    <ds:schemaRef ds:uri="http://schemas.microsoft.com/office/2006/metadata/properties"/>
    <ds:schemaRef ds:uri="2bc55ecc-363e-43e9-bfac-4ba2e86f45ee"/>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87F798F7-96CE-4D7D-8DEA-D775B76F13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12898</TotalTime>
  <Words>888</Words>
  <Application>Microsoft Office PowerPoint</Application>
  <PresentationFormat>Widescreen</PresentationFormat>
  <Paragraphs>59</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Franklin Gothic Book</vt:lpstr>
      <vt:lpstr>Garamond</vt:lpstr>
      <vt:lpstr>Office Theme</vt:lpstr>
      <vt:lpstr>PowerPoint Presentation</vt:lpstr>
      <vt:lpstr>Broader Mandates &amp; Initiatives: State-level</vt:lpstr>
      <vt:lpstr>Broader Mandates &amp; Initiatives: College-level</vt:lpstr>
      <vt:lpstr>Why? </vt:lpstr>
      <vt:lpstr>Critical Roles &amp; Responsibilities Director of Equity</vt:lpstr>
      <vt:lpstr>With a Director . . . </vt:lpstr>
      <vt:lpstr> </vt:lpstr>
    </vt:vector>
  </TitlesOfParts>
  <Company>SMCCD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Megan</dc:creator>
  <cp:lastModifiedBy>Pérez, Manuel Alejandro</cp:lastModifiedBy>
  <cp:revision>197</cp:revision>
  <cp:lastPrinted>2016-06-13T15:20:29Z</cp:lastPrinted>
  <dcterms:created xsi:type="dcterms:W3CDTF">2015-08-26T22:52:00Z</dcterms:created>
  <dcterms:modified xsi:type="dcterms:W3CDTF">2022-11-16T02:12:23Z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