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328" r:id="rId6"/>
    <p:sldId id="336" r:id="rId7"/>
    <p:sldId id="332" r:id="rId8"/>
    <p:sldId id="323" r:id="rId9"/>
    <p:sldId id="329" r:id="rId10"/>
    <p:sldId id="326" r:id="rId11"/>
    <p:sldId id="335" r:id="rId12"/>
    <p:sldId id="325" r:id="rId13"/>
    <p:sldId id="334" r:id="rId14"/>
    <p:sldId id="33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7DB2D-B12F-3782-ADA5-167B2694ECE7}" v="185" dt="2022-11-16T00:09:46.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351045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421821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98608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Ariela</a:t>
            </a:r>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223568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105940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384734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343092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289623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79020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602347"/>
            <a:ext cx="11252199" cy="830997"/>
          </a:xfrm>
          <a:prstGeom prst="rect">
            <a:avLst/>
          </a:prstGeom>
          <a:noFill/>
        </p:spPr>
        <p:txBody>
          <a:bodyPr wrap="square" lIns="91440" tIns="45720" rIns="91440" bIns="45720" rtlCol="0" anchor="t">
            <a:spAutoFit/>
          </a:bodyPr>
          <a:lstStyle/>
          <a:p>
            <a:pPr algn="ctr"/>
            <a:r>
              <a:rPr lang="en-US" sz="4800" b="1" dirty="0">
                <a:latin typeface="Franklin Gothic Book"/>
              </a:rPr>
              <a:t>Position: Financial Aid PSC-Promise</a:t>
            </a:r>
            <a:endParaRPr lang="en-US" dirty="0">
              <a:cs typeface="Calibri"/>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574641"/>
            <a:ext cx="11252199" cy="630942"/>
          </a:xfrm>
          <a:prstGeom prst="rect">
            <a:avLst/>
          </a:prstGeom>
          <a:noFill/>
        </p:spPr>
        <p:txBody>
          <a:bodyPr wrap="square" lIns="91440" tIns="45720" rIns="91440" bIns="45720" rtlCol="0" anchor="t">
            <a:spAutoFit/>
          </a:bodyPr>
          <a:lstStyle/>
          <a:p>
            <a:r>
              <a:rPr lang="en-US" sz="3500" b="1" dirty="0">
                <a:solidFill>
                  <a:schemeClr val="accent6">
                    <a:lumMod val="50000"/>
                  </a:schemeClr>
                </a:solidFill>
                <a:latin typeface="Franklin Gothic Book"/>
              </a:rPr>
              <a:t>Requested by: Mayra Arellano</a:t>
            </a:r>
            <a:endParaRPr lang="en-US" sz="3500" b="1" dirty="0">
              <a:solidFill>
                <a:schemeClr val="accent6">
                  <a:lumMod val="50000"/>
                </a:schemeClr>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1200329"/>
          </a:xfrm>
          <a:prstGeom prst="rect">
            <a:avLst/>
          </a:prstGeom>
          <a:noFill/>
        </p:spPr>
        <p:txBody>
          <a:bodyPr wrap="square" lIns="91440" tIns="45720" rIns="91440" bIns="45720" rtlCol="0" anchor="t">
            <a:spAutoFit/>
          </a:bodyPr>
          <a:lstStyle/>
          <a:p>
            <a:pPr algn="ctr"/>
            <a:r>
              <a:rPr lang="en-US" sz="2400" b="1" spc="600">
                <a:solidFill>
                  <a:schemeClr val="tx1">
                    <a:lumMod val="65000"/>
                    <a:lumOff val="35000"/>
                  </a:schemeClr>
                </a:solidFill>
                <a:latin typeface="Franklin Gothic Book"/>
              </a:rPr>
              <a:t>Program Review</a:t>
            </a:r>
          </a:p>
          <a:p>
            <a:pPr algn="ctr"/>
            <a:r>
              <a:rPr lang="en-US" sz="2400" b="1" spc="600">
                <a:solidFill>
                  <a:schemeClr val="tx1">
                    <a:lumMod val="65000"/>
                    <a:lumOff val="35000"/>
                  </a:schemeClr>
                </a:solidFill>
                <a:latin typeface="Franklin Gothic Book"/>
              </a:rPr>
              <a:t>New Position Request Presentation </a:t>
            </a:r>
            <a:endParaRPr lang="en-US" sz="2400" b="1" spc="600">
              <a:solidFill>
                <a:schemeClr val="tx1">
                  <a:lumMod val="65000"/>
                  <a:lumOff val="35000"/>
                </a:schemeClr>
              </a:solidFill>
              <a:latin typeface="Franklin Gothic Book" panose="020B0503020102020204" pitchFamily="34" charset="0"/>
            </a:endParaRPr>
          </a:p>
          <a:p>
            <a:pPr algn="ctr"/>
            <a:endParaRPr lang="en-US" sz="2400" b="1" spc="60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9114396" cy="4822677"/>
          </a:xfrm>
        </p:spPr>
        <p:txBody>
          <a:bodyPr vert="horz" lIns="91440" tIns="45720" rIns="91440" bIns="45720" rtlCol="0" anchor="t">
            <a:normAutofit/>
          </a:bodyPr>
          <a:lstStyle/>
          <a:p>
            <a:endParaRPr lang="en-US">
              <a:latin typeface="Times New Roman"/>
              <a:cs typeface="Times New Roman"/>
            </a:endParaRPr>
          </a:p>
          <a:p>
            <a:endParaRPr lang="en-US">
              <a:latin typeface="Calibri"/>
              <a:cs typeface="Calibri"/>
            </a:endParaRPr>
          </a:p>
          <a:p>
            <a:pPr marL="0" indent="0">
              <a:buNone/>
            </a:pPr>
            <a:endParaRPr lang="en-US">
              <a:latin typeface="Times New Roman"/>
              <a:cs typeface="Times New Roman"/>
            </a:endParaRPr>
          </a:p>
          <a:p>
            <a:pPr marL="0" indent="0">
              <a:buNone/>
            </a:pPr>
            <a:endParaRPr lang="en-US">
              <a:latin typeface="Times New Roman"/>
              <a:cs typeface="Times New Roman"/>
            </a:endParaRPr>
          </a:p>
          <a:p>
            <a:endParaRPr lang="en-US">
              <a:cs typeface="Calibri" panose="020F0502020204030204"/>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Requested Allocation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TextBox 1">
            <a:extLst>
              <a:ext uri="{FF2B5EF4-FFF2-40B4-BE49-F238E27FC236}">
                <a16:creationId xmlns:a16="http://schemas.microsoft.com/office/drawing/2014/main" id="{ED62FCE0-2107-43F5-B72A-BFDB77E05E51}"/>
              </a:ext>
            </a:extLst>
          </p:cNvPr>
          <p:cNvSpPr txBox="1"/>
          <p:nvPr/>
        </p:nvSpPr>
        <p:spPr>
          <a:xfrm>
            <a:off x="4775313" y="2474607"/>
            <a:ext cx="684997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cs typeface="Calibri"/>
              </a:rPr>
              <a:t>Grade 27</a:t>
            </a:r>
            <a:endParaRPr lang="en-US" dirty="0">
              <a:cs typeface="Calibri" panose="020F0502020204030204"/>
            </a:endParaRPr>
          </a:p>
          <a:p>
            <a:pPr marL="285750" indent="-285750">
              <a:buFont typeface="Arial"/>
              <a:buChar char="•"/>
            </a:pPr>
            <a:r>
              <a:rPr lang="en-US" sz="3600" dirty="0">
                <a:cs typeface="Calibri"/>
              </a:rPr>
              <a:t>Step 1</a:t>
            </a:r>
          </a:p>
          <a:p>
            <a:pPr marL="285750" indent="-285750">
              <a:buFont typeface="Arial"/>
              <a:buChar char="•"/>
            </a:pPr>
            <a:r>
              <a:rPr lang="en-US" sz="3600" dirty="0">
                <a:cs typeface="Calibri"/>
              </a:rPr>
              <a:t>Annual Cost: $68580</a:t>
            </a:r>
          </a:p>
          <a:p>
            <a:pPr marL="285750" indent="-285750">
              <a:buFont typeface="Arial"/>
              <a:buChar char="•"/>
            </a:pPr>
            <a:r>
              <a:rPr lang="en-US" sz="3600" dirty="0">
                <a:cs typeface="Calibri"/>
              </a:rPr>
              <a:t>100% Fund 1</a:t>
            </a:r>
          </a:p>
        </p:txBody>
      </p:sp>
      <p:pic>
        <p:nvPicPr>
          <p:cNvPr id="7" name="Picture 7" descr="Icon&#10;&#10;Description automatically generated">
            <a:extLst>
              <a:ext uri="{FF2B5EF4-FFF2-40B4-BE49-F238E27FC236}">
                <a16:creationId xmlns:a16="http://schemas.microsoft.com/office/drawing/2014/main" id="{D6BF75D6-DC79-7ADA-4711-70EFD9A75562}"/>
              </a:ext>
            </a:extLst>
          </p:cNvPr>
          <p:cNvPicPr>
            <a:picLocks noChangeAspect="1"/>
          </p:cNvPicPr>
          <p:nvPr/>
        </p:nvPicPr>
        <p:blipFill>
          <a:blip r:embed="rId3"/>
          <a:stretch>
            <a:fillRect/>
          </a:stretch>
        </p:blipFill>
        <p:spPr>
          <a:xfrm>
            <a:off x="1517650" y="2325158"/>
            <a:ext cx="2743200" cy="2609850"/>
          </a:xfrm>
          <a:prstGeom prst="rect">
            <a:avLst/>
          </a:prstGeom>
        </p:spPr>
      </p:pic>
    </p:spTree>
    <p:extLst>
      <p:ext uri="{BB962C8B-B14F-4D97-AF65-F5344CB8AC3E}">
        <p14:creationId xmlns:p14="http://schemas.microsoft.com/office/powerpoint/2010/main" val="272271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015" y="2035322"/>
            <a:ext cx="11040177" cy="4822677"/>
          </a:xfrm>
        </p:spPr>
        <p:txBody>
          <a:bodyPr vert="horz" lIns="91440" tIns="45720" rIns="91440" bIns="45720" rtlCol="0" anchor="t">
            <a:normAutofit/>
          </a:bodyPr>
          <a:lstStyle/>
          <a:p>
            <a:endParaRPr lang="en-US">
              <a:latin typeface="Times New Roman"/>
              <a:cs typeface="Times New Roman"/>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2350311" y="4633423"/>
            <a:ext cx="10515600" cy="1325563"/>
          </a:xfrm>
        </p:spPr>
        <p:txBody>
          <a:bodyPr/>
          <a:lstStyle/>
          <a:p>
            <a:r>
              <a:rPr lang="en-US">
                <a:cs typeface="Calibri Light"/>
              </a:rPr>
              <a:t>Thank You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6D7C9D7B-5B0C-45AC-870F-AF9A987D489A}"/>
              </a:ext>
            </a:extLst>
          </p:cNvPr>
          <p:cNvPicPr>
            <a:picLocks noChangeAspect="1"/>
          </p:cNvPicPr>
          <p:nvPr/>
        </p:nvPicPr>
        <p:blipFill>
          <a:blip r:embed="rId2"/>
          <a:stretch>
            <a:fillRect/>
          </a:stretch>
        </p:blipFill>
        <p:spPr>
          <a:xfrm>
            <a:off x="360218" y="855313"/>
            <a:ext cx="11471562" cy="5978647"/>
          </a:xfrm>
          <a:prstGeom prst="rect">
            <a:avLst/>
          </a:prstGeom>
        </p:spPr>
      </p:pic>
      <p:sp>
        <p:nvSpPr>
          <p:cNvPr id="8" name="TextBox 7">
            <a:extLst>
              <a:ext uri="{FF2B5EF4-FFF2-40B4-BE49-F238E27FC236}">
                <a16:creationId xmlns:a16="http://schemas.microsoft.com/office/drawing/2014/main" id="{DAA046FE-350D-49EC-8DEA-872F3A443196}"/>
              </a:ext>
            </a:extLst>
          </p:cNvPr>
          <p:cNvSpPr txBox="1"/>
          <p:nvPr/>
        </p:nvSpPr>
        <p:spPr>
          <a:xfrm>
            <a:off x="845129" y="4447309"/>
            <a:ext cx="44057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Calibri"/>
              </a:rPr>
              <a:t>Any Questions? </a:t>
            </a:r>
            <a:endParaRPr lang="en-US" sz="3600">
              <a:cs typeface="Calibri"/>
            </a:endParaRPr>
          </a:p>
        </p:txBody>
      </p:sp>
      <p:pic>
        <p:nvPicPr>
          <p:cNvPr id="10" name="Picture 10">
            <a:extLst>
              <a:ext uri="{FF2B5EF4-FFF2-40B4-BE49-F238E27FC236}">
                <a16:creationId xmlns:a16="http://schemas.microsoft.com/office/drawing/2014/main" id="{C59E9800-0BCC-4C28-BB38-8B74133B7812}"/>
              </a:ext>
            </a:extLst>
          </p:cNvPr>
          <p:cNvPicPr>
            <a:picLocks noChangeAspect="1"/>
          </p:cNvPicPr>
          <p:nvPr/>
        </p:nvPicPr>
        <p:blipFill>
          <a:blip r:embed="rId3"/>
          <a:stretch>
            <a:fillRect/>
          </a:stretch>
        </p:blipFill>
        <p:spPr>
          <a:xfrm>
            <a:off x="1676400" y="1697182"/>
            <a:ext cx="2743200" cy="2743200"/>
          </a:xfrm>
          <a:prstGeom prst="rect">
            <a:avLst/>
          </a:prstGeom>
        </p:spPr>
      </p:pic>
      <p:sp>
        <p:nvSpPr>
          <p:cNvPr id="11" name="TextBox 10">
            <a:extLst>
              <a:ext uri="{FF2B5EF4-FFF2-40B4-BE49-F238E27FC236}">
                <a16:creationId xmlns:a16="http://schemas.microsoft.com/office/drawing/2014/main" id="{49D4510E-7D09-4F9D-9641-2F6447246DD1}"/>
              </a:ext>
            </a:extLst>
          </p:cNvPr>
          <p:cNvSpPr txBox="1"/>
          <p:nvPr/>
        </p:nvSpPr>
        <p:spPr>
          <a:xfrm>
            <a:off x="4613564" y="318655"/>
            <a:ext cx="27432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b="1">
                <a:solidFill>
                  <a:schemeClr val="bg1"/>
                </a:solidFill>
                <a:effectLst>
                  <a:outerShdw blurRad="50800" dist="50800" dir="5400000" algn="ctr" rotWithShape="0">
                    <a:srgbClr val="000000">
                      <a:alpha val="43137"/>
                    </a:srgbClr>
                  </a:outerShdw>
                </a:effectLst>
                <a:latin typeface="Franklin Gothic Book"/>
                <a:ea typeface="+mj-ea"/>
                <a:cs typeface="+mj-cs"/>
              </a:rPr>
              <a:t>Thank You!</a:t>
            </a:r>
          </a:p>
        </p:txBody>
      </p:sp>
    </p:spTree>
    <p:extLst>
      <p:ext uri="{BB962C8B-B14F-4D97-AF65-F5344CB8AC3E}">
        <p14:creationId xmlns:p14="http://schemas.microsoft.com/office/powerpoint/2010/main" val="32139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04" y="1342421"/>
            <a:ext cx="11638547" cy="2438484"/>
          </a:xfrm>
        </p:spPr>
        <p:txBody>
          <a:bodyPr>
            <a:noAutofit/>
          </a:bodyPr>
          <a:lstStyle/>
          <a:p>
            <a:r>
              <a:rPr lang="en-US" sz="2400">
                <a:ea typeface="+mj-lt"/>
                <a:cs typeface="+mj-lt"/>
              </a:rPr>
              <a:t>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a:t>
            </a:r>
            <a:endParaRPr lang="en-US" sz="2400">
              <a:cs typeface="Calibri Light"/>
            </a:endParaRP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00556693-3BBB-42BB-B1F4-23962F0F2E93}"/>
              </a:ext>
            </a:extLst>
          </p:cNvPr>
          <p:cNvPicPr>
            <a:picLocks noChangeAspect="1"/>
          </p:cNvPicPr>
          <p:nvPr/>
        </p:nvPicPr>
        <p:blipFill>
          <a:blip r:embed="rId3"/>
          <a:stretch>
            <a:fillRect/>
          </a:stretch>
        </p:blipFill>
        <p:spPr>
          <a:xfrm>
            <a:off x="3902243" y="2979820"/>
            <a:ext cx="4176962" cy="4156910"/>
          </a:xfrm>
          <a:prstGeom prst="rect">
            <a:avLst/>
          </a:prstGeom>
        </p:spPr>
      </p:pic>
    </p:spTree>
    <p:extLst>
      <p:ext uri="{BB962C8B-B14F-4D97-AF65-F5344CB8AC3E}">
        <p14:creationId xmlns:p14="http://schemas.microsoft.com/office/powerpoint/2010/main" val="213345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PSP Expansion- Part Time Promise Pathway</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887685" y="2446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8" name="Picture 8">
            <a:extLst>
              <a:ext uri="{FF2B5EF4-FFF2-40B4-BE49-F238E27FC236}">
                <a16:creationId xmlns:a16="http://schemas.microsoft.com/office/drawing/2014/main" id="{0A80B825-2D0B-F62B-5A6D-FE02F360627D}"/>
              </a:ext>
            </a:extLst>
          </p:cNvPr>
          <p:cNvPicPr>
            <a:picLocks noGrp="1" noChangeAspect="1"/>
          </p:cNvPicPr>
          <p:nvPr>
            <p:ph idx="1"/>
          </p:nvPr>
        </p:nvPicPr>
        <p:blipFill>
          <a:blip r:embed="rId3"/>
          <a:stretch>
            <a:fillRect/>
          </a:stretch>
        </p:blipFill>
        <p:spPr>
          <a:xfrm>
            <a:off x="3115998" y="978959"/>
            <a:ext cx="5833004" cy="5833004"/>
          </a:xfrm>
        </p:spPr>
      </p:pic>
    </p:spTree>
    <p:extLst>
      <p:ext uri="{BB962C8B-B14F-4D97-AF65-F5344CB8AC3E}">
        <p14:creationId xmlns:p14="http://schemas.microsoft.com/office/powerpoint/2010/main" val="251679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SMCCCD PSP Expansion </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graphicFrame>
        <p:nvGraphicFramePr>
          <p:cNvPr id="10" name="Table 9">
            <a:extLst>
              <a:ext uri="{FF2B5EF4-FFF2-40B4-BE49-F238E27FC236}">
                <a16:creationId xmlns:a16="http://schemas.microsoft.com/office/drawing/2014/main" id="{BE2FF762-16F6-4E87-8A6F-3A40BF1F4DCD}"/>
              </a:ext>
            </a:extLst>
          </p:cNvPr>
          <p:cNvGraphicFramePr>
            <a:graphicFrameLocks noGrp="1"/>
          </p:cNvGraphicFramePr>
          <p:nvPr>
            <p:extLst>
              <p:ext uri="{D42A27DB-BD31-4B8C-83A1-F6EECF244321}">
                <p14:modId xmlns:p14="http://schemas.microsoft.com/office/powerpoint/2010/main" val="376179432"/>
              </p:ext>
            </p:extLst>
          </p:nvPr>
        </p:nvGraphicFramePr>
        <p:xfrm>
          <a:off x="914400" y="1939636"/>
          <a:ext cx="10166844" cy="3574495"/>
        </p:xfrm>
        <a:graphic>
          <a:graphicData uri="http://schemas.openxmlformats.org/drawingml/2006/table">
            <a:tbl>
              <a:tblPr firstRow="1" firstCol="1" bandRow="1">
                <a:tableStyleId>{5C22544A-7EE6-4342-B048-85BDC9FD1C3A}</a:tableStyleId>
              </a:tblPr>
              <a:tblGrid>
                <a:gridCol w="3419169">
                  <a:extLst>
                    <a:ext uri="{9D8B030D-6E8A-4147-A177-3AD203B41FA5}">
                      <a16:colId xmlns:a16="http://schemas.microsoft.com/office/drawing/2014/main" val="946520602"/>
                    </a:ext>
                  </a:extLst>
                </a:gridCol>
                <a:gridCol w="1541216">
                  <a:extLst>
                    <a:ext uri="{9D8B030D-6E8A-4147-A177-3AD203B41FA5}">
                      <a16:colId xmlns:a16="http://schemas.microsoft.com/office/drawing/2014/main" val="3046701409"/>
                    </a:ext>
                  </a:extLst>
                </a:gridCol>
                <a:gridCol w="1126771">
                  <a:extLst>
                    <a:ext uri="{9D8B030D-6E8A-4147-A177-3AD203B41FA5}">
                      <a16:colId xmlns:a16="http://schemas.microsoft.com/office/drawing/2014/main" val="3114006658"/>
                    </a:ext>
                  </a:extLst>
                </a:gridCol>
                <a:gridCol w="1359896">
                  <a:extLst>
                    <a:ext uri="{9D8B030D-6E8A-4147-A177-3AD203B41FA5}">
                      <a16:colId xmlns:a16="http://schemas.microsoft.com/office/drawing/2014/main" val="2844448027"/>
                    </a:ext>
                  </a:extLst>
                </a:gridCol>
                <a:gridCol w="1359896">
                  <a:extLst>
                    <a:ext uri="{9D8B030D-6E8A-4147-A177-3AD203B41FA5}">
                      <a16:colId xmlns:a16="http://schemas.microsoft.com/office/drawing/2014/main" val="2932744449"/>
                    </a:ext>
                  </a:extLst>
                </a:gridCol>
                <a:gridCol w="1359896">
                  <a:extLst>
                    <a:ext uri="{9D8B030D-6E8A-4147-A177-3AD203B41FA5}">
                      <a16:colId xmlns:a16="http://schemas.microsoft.com/office/drawing/2014/main" val="3931477191"/>
                    </a:ext>
                  </a:extLst>
                </a:gridCol>
              </a:tblGrid>
              <a:tr h="1170615">
                <a:tc>
                  <a:txBody>
                    <a:bodyPr/>
                    <a:lstStyle/>
                    <a:p>
                      <a:pPr marL="0" marR="0" algn="l" rtl="0" eaLnBrk="1" fontAlgn="base" latinLnBrk="0" hangingPunct="1">
                        <a:spcBef>
                          <a:spcPts val="0"/>
                        </a:spcBef>
                        <a:spcAft>
                          <a:spcPts val="0"/>
                        </a:spcAft>
                      </a:pPr>
                      <a:r>
                        <a:rPr lang="en-US" sz="1800" kern="1200" dirty="0">
                          <a:effectLst/>
                        </a:rPr>
                        <a:t>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2019-20  </a:t>
                      </a:r>
                      <a:endParaRPr lang="en-US" dirty="0">
                        <a:effectLst/>
                      </a:endParaRPr>
                    </a:p>
                    <a:p>
                      <a:pPr marL="0" marR="0" algn="r" rtl="0" eaLnBrk="1" fontAlgn="base" latinLnBrk="0" hangingPunct="1">
                        <a:spcBef>
                          <a:spcPts val="0"/>
                        </a:spcBef>
                        <a:spcAft>
                          <a:spcPts val="0"/>
                        </a:spcAft>
                      </a:pPr>
                      <a:r>
                        <a:rPr lang="en-US" sz="1800" kern="1200" dirty="0">
                          <a:effectLst/>
                        </a:rPr>
                        <a:t>(Actuals)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2020-21  </a:t>
                      </a:r>
                      <a:endParaRPr lang="en-US" dirty="0">
                        <a:effectLst/>
                      </a:endParaRPr>
                    </a:p>
                    <a:p>
                      <a:pPr marL="0" marR="0" algn="r" rtl="0" eaLnBrk="1" fontAlgn="base" latinLnBrk="0" hangingPunct="1">
                        <a:spcBef>
                          <a:spcPts val="0"/>
                        </a:spcBef>
                        <a:spcAft>
                          <a:spcPts val="0"/>
                        </a:spcAft>
                      </a:pPr>
                      <a:r>
                        <a:rPr lang="en-US" sz="1800" kern="1200" dirty="0">
                          <a:effectLst/>
                        </a:rPr>
                        <a:t>(Actuals)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2021-22  </a:t>
                      </a:r>
                      <a:endParaRPr lang="en-US" dirty="0">
                        <a:effectLst/>
                      </a:endParaRPr>
                    </a:p>
                    <a:p>
                      <a:pPr marL="0" marR="0" algn="r" rtl="0" eaLnBrk="1" fontAlgn="base" latinLnBrk="0" hangingPunct="1">
                        <a:spcBef>
                          <a:spcPts val="0"/>
                        </a:spcBef>
                        <a:spcAft>
                          <a:spcPts val="0"/>
                        </a:spcAft>
                      </a:pPr>
                      <a:r>
                        <a:rPr lang="en-US" sz="1800" kern="1200" dirty="0">
                          <a:effectLst/>
                        </a:rPr>
                        <a:t>(Target)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2022-23  </a:t>
                      </a:r>
                      <a:endParaRPr lang="en-US" dirty="0">
                        <a:effectLst/>
                      </a:endParaRPr>
                    </a:p>
                    <a:p>
                      <a:pPr marL="0" marR="0" algn="r" rtl="0" eaLnBrk="1" fontAlgn="base" latinLnBrk="0" hangingPunct="1">
                        <a:spcBef>
                          <a:spcPts val="0"/>
                        </a:spcBef>
                        <a:spcAft>
                          <a:spcPts val="0"/>
                        </a:spcAft>
                      </a:pPr>
                      <a:r>
                        <a:rPr lang="en-US" sz="1800" kern="1200" dirty="0">
                          <a:effectLst/>
                        </a:rPr>
                        <a:t>(Target)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2023-24  </a:t>
                      </a:r>
                      <a:endParaRPr lang="en-US" dirty="0">
                        <a:effectLst/>
                      </a:endParaRPr>
                    </a:p>
                    <a:p>
                      <a:pPr marL="0" marR="0" algn="r" rtl="0" eaLnBrk="1" fontAlgn="base" latinLnBrk="0" hangingPunct="1">
                        <a:spcBef>
                          <a:spcPts val="0"/>
                        </a:spcBef>
                        <a:spcAft>
                          <a:spcPts val="0"/>
                        </a:spcAft>
                      </a:pPr>
                      <a:r>
                        <a:rPr lang="en-US" sz="1800" kern="1200" dirty="0">
                          <a:effectLst/>
                        </a:rPr>
                        <a:t>(Target)  </a:t>
                      </a:r>
                      <a:endParaRPr lang="en-US" dirty="0">
                        <a:effectLst/>
                      </a:endParaRPr>
                    </a:p>
                  </a:txBody>
                  <a:tcPr marL="0" marR="0" marT="0" marB="0" anchor="ctr"/>
                </a:tc>
                <a:extLst>
                  <a:ext uri="{0D108BD9-81ED-4DB2-BD59-A6C34878D82A}">
                    <a16:rowId xmlns:a16="http://schemas.microsoft.com/office/drawing/2014/main" val="3558166082"/>
                  </a:ext>
                </a:extLst>
              </a:tr>
              <a:tr h="600970">
                <a:tc>
                  <a:txBody>
                    <a:bodyPr/>
                    <a:lstStyle/>
                    <a:p>
                      <a:pPr marL="0" marR="0" algn="l" rtl="0" eaLnBrk="1" fontAlgn="base" latinLnBrk="0" hangingPunct="1">
                        <a:spcBef>
                          <a:spcPts val="0"/>
                        </a:spcBef>
                        <a:spcAft>
                          <a:spcPts val="0"/>
                        </a:spcAft>
                      </a:pPr>
                      <a:r>
                        <a:rPr lang="en-US" sz="1800" kern="1200" dirty="0">
                          <a:effectLst/>
                        </a:rPr>
                        <a:t>Skyline College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756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738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950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1,125  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1,500  </a:t>
                      </a:r>
                      <a:endParaRPr lang="en-US" dirty="0">
                        <a:effectLst/>
                      </a:endParaRPr>
                    </a:p>
                  </a:txBody>
                  <a:tcPr marL="0" marR="0" marT="0" marB="0" anchor="ctr"/>
                </a:tc>
                <a:extLst>
                  <a:ext uri="{0D108BD9-81ED-4DB2-BD59-A6C34878D82A}">
                    <a16:rowId xmlns:a16="http://schemas.microsoft.com/office/drawing/2014/main" val="725075405"/>
                  </a:ext>
                </a:extLst>
              </a:tr>
              <a:tr h="600970">
                <a:tc>
                  <a:txBody>
                    <a:bodyPr/>
                    <a:lstStyle/>
                    <a:p>
                      <a:pPr marL="0" marR="0" algn="l" rtl="0" eaLnBrk="1" fontAlgn="base" latinLnBrk="0" hangingPunct="1">
                        <a:spcBef>
                          <a:spcPts val="0"/>
                        </a:spcBef>
                        <a:spcAft>
                          <a:spcPts val="0"/>
                        </a:spcAft>
                      </a:pPr>
                      <a:r>
                        <a:rPr lang="en-US" sz="1800" kern="1200" dirty="0">
                          <a:effectLst/>
                        </a:rPr>
                        <a:t>College of San Mateo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737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665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950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1,125  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1,500  </a:t>
                      </a:r>
                      <a:endParaRPr lang="en-US" dirty="0">
                        <a:effectLst/>
                      </a:endParaRPr>
                    </a:p>
                  </a:txBody>
                  <a:tcPr marL="0" marR="0" marT="0" marB="0" anchor="ctr"/>
                </a:tc>
                <a:extLst>
                  <a:ext uri="{0D108BD9-81ED-4DB2-BD59-A6C34878D82A}">
                    <a16:rowId xmlns:a16="http://schemas.microsoft.com/office/drawing/2014/main" val="1464919864"/>
                  </a:ext>
                </a:extLst>
              </a:tr>
              <a:tr h="600970">
                <a:tc>
                  <a:txBody>
                    <a:bodyPr/>
                    <a:lstStyle/>
                    <a:p>
                      <a:pPr marL="0" marR="0" algn="l" rtl="0" eaLnBrk="1" fontAlgn="base" latinLnBrk="0" hangingPunct="1">
                        <a:spcBef>
                          <a:spcPts val="0"/>
                        </a:spcBef>
                        <a:spcAft>
                          <a:spcPts val="0"/>
                        </a:spcAft>
                      </a:pPr>
                      <a:r>
                        <a:rPr lang="en-US" sz="1800" kern="1200" dirty="0">
                          <a:effectLst/>
                        </a:rPr>
                        <a:t>Cañada College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493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473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465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750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1,000 </a:t>
                      </a:r>
                      <a:endParaRPr lang="en-US" dirty="0">
                        <a:effectLst/>
                      </a:endParaRPr>
                    </a:p>
                  </a:txBody>
                  <a:tcPr marL="0" marR="0" marT="0" marB="0" anchor="ctr"/>
                </a:tc>
                <a:extLst>
                  <a:ext uri="{0D108BD9-81ED-4DB2-BD59-A6C34878D82A}">
                    <a16:rowId xmlns:a16="http://schemas.microsoft.com/office/drawing/2014/main" val="2822239671"/>
                  </a:ext>
                </a:extLst>
              </a:tr>
              <a:tr h="600970">
                <a:tc>
                  <a:txBody>
                    <a:bodyPr/>
                    <a:lstStyle/>
                    <a:p>
                      <a:pPr marL="0" marR="0" algn="l" rtl="0" eaLnBrk="1" fontAlgn="base" latinLnBrk="0" hangingPunct="1">
                        <a:spcBef>
                          <a:spcPts val="0"/>
                        </a:spcBef>
                        <a:spcAft>
                          <a:spcPts val="0"/>
                        </a:spcAft>
                      </a:pPr>
                      <a:r>
                        <a:rPr lang="en-US" sz="1800" kern="1200" dirty="0">
                          <a:effectLst/>
                        </a:rPr>
                        <a:t># SMCCCD Promise Students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1,986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1,876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2,500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3,000  </a:t>
                      </a:r>
                      <a:endParaRPr lang="en-US" dirty="0">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dirty="0">
                          <a:effectLst/>
                        </a:rPr>
                        <a:t> 4,000  </a:t>
                      </a:r>
                      <a:endParaRPr lang="en-US" dirty="0">
                        <a:effectLst/>
                      </a:endParaRPr>
                    </a:p>
                  </a:txBody>
                  <a:tcPr marL="0" marR="0" marT="0" marB="0" anchor="ctr"/>
                </a:tc>
                <a:extLst>
                  <a:ext uri="{0D108BD9-81ED-4DB2-BD59-A6C34878D82A}">
                    <a16:rowId xmlns:a16="http://schemas.microsoft.com/office/drawing/2014/main" val="1166671054"/>
                  </a:ext>
                </a:extLst>
              </a:tr>
            </a:tbl>
          </a:graphicData>
        </a:graphic>
      </p:graphicFrame>
      <p:sp>
        <p:nvSpPr>
          <p:cNvPr id="11" name="TextBox 10">
            <a:extLst>
              <a:ext uri="{FF2B5EF4-FFF2-40B4-BE49-F238E27FC236}">
                <a16:creationId xmlns:a16="http://schemas.microsoft.com/office/drawing/2014/main" id="{5CEABA20-78D5-4D04-ACC1-727FC2DFCDD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4120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2" y="786963"/>
            <a:ext cx="9296400" cy="1253374"/>
          </a:xfrm>
        </p:spPr>
        <p:txBody>
          <a:bodyPr>
            <a:normAutofit fontScale="90000"/>
          </a:bodyPr>
          <a:lstStyle/>
          <a:p>
            <a:r>
              <a:rPr lang="en-US">
                <a:cs typeface="Calibri Light"/>
              </a:rPr>
              <a:t>Financial Aid Program Services Coordinator</a:t>
            </a:r>
          </a:p>
        </p:txBody>
      </p:sp>
      <p:sp>
        <p:nvSpPr>
          <p:cNvPr id="3" name="Content Placeholder 2"/>
          <p:cNvSpPr>
            <a:spLocks noGrp="1"/>
          </p:cNvSpPr>
          <p:nvPr>
            <p:ph idx="1"/>
          </p:nvPr>
        </p:nvSpPr>
        <p:spPr>
          <a:xfrm>
            <a:off x="580579" y="1882922"/>
            <a:ext cx="8518650" cy="4822677"/>
          </a:xfrm>
        </p:spPr>
        <p:txBody>
          <a:bodyPr vert="horz" lIns="91440" tIns="45720" rIns="91440" bIns="45720" rtlCol="0" anchor="ctr">
            <a:noAutofit/>
          </a:bodyPr>
          <a:lstStyle/>
          <a:p>
            <a:pPr marL="0" indent="0">
              <a:buNone/>
            </a:pPr>
            <a:endParaRPr lang="en-US" dirty="0">
              <a:latin typeface="Times New Roman"/>
              <a:cs typeface="Times New Roman"/>
            </a:endParaRPr>
          </a:p>
          <a:p>
            <a:pPr marL="0" indent="0">
              <a:buNone/>
            </a:pPr>
            <a:endParaRPr lang="en-US" sz="1600" dirty="0">
              <a:latin typeface="Times New Roman"/>
              <a:ea typeface="+mn-lt"/>
              <a:cs typeface="Times New Roman"/>
            </a:endParaRPr>
          </a:p>
          <a:p>
            <a:pPr marL="0" indent="0">
              <a:buNone/>
            </a:pPr>
            <a:endParaRPr lang="en-US" sz="1600" dirty="0">
              <a:latin typeface="Times New Roman"/>
              <a:ea typeface="+mn-lt"/>
              <a:cs typeface="Times New Roman"/>
            </a:endParaRPr>
          </a:p>
          <a:p>
            <a:pPr marL="0" indent="0">
              <a:buNone/>
            </a:pPr>
            <a:r>
              <a:rPr lang="en-US" sz="1800" dirty="0">
                <a:latin typeface="Times New Roman"/>
                <a:ea typeface="+mn-lt"/>
                <a:cs typeface="Times New Roman"/>
              </a:rPr>
              <a:t>Job Duties: </a:t>
            </a:r>
            <a:endParaRPr lang="en-US" sz="1800" dirty="0">
              <a:cs typeface="Calibri"/>
            </a:endParaRPr>
          </a:p>
          <a:p>
            <a:pPr lvl="2">
              <a:lnSpc>
                <a:spcPct val="100000"/>
              </a:lnSpc>
            </a:pPr>
            <a:r>
              <a:rPr lang="en-US" sz="1800" dirty="0">
                <a:latin typeface="Times New Roman"/>
                <a:cs typeface="Times New Roman"/>
              </a:rPr>
              <a:t>Develop and execute a plan aimed at increasing FA awareness-focus on minoritized students</a:t>
            </a:r>
          </a:p>
          <a:p>
            <a:pPr lvl="2">
              <a:lnSpc>
                <a:spcPct val="100000"/>
              </a:lnSpc>
            </a:pPr>
            <a:r>
              <a:rPr lang="en-US" sz="1800" dirty="0">
                <a:latin typeface="Times New Roman"/>
                <a:cs typeface="Times New Roman"/>
              </a:rPr>
              <a:t>Serve as liaison for FA and PSP to support campus-wide FA campaign</a:t>
            </a:r>
          </a:p>
          <a:p>
            <a:pPr lvl="2">
              <a:lnSpc>
                <a:spcPct val="100000"/>
              </a:lnSpc>
            </a:pPr>
            <a:r>
              <a:rPr lang="en-US" sz="1800" dirty="0">
                <a:latin typeface="Times New Roman"/>
                <a:cs typeface="Times New Roman"/>
              </a:rPr>
              <a:t>Provide one-on-one financial aid support for prospective students, continuing students and transfer-bound students</a:t>
            </a:r>
          </a:p>
          <a:p>
            <a:pPr lvl="2">
              <a:lnSpc>
                <a:spcPct val="100000"/>
              </a:lnSpc>
            </a:pPr>
            <a:r>
              <a:rPr lang="en-US" sz="1800" dirty="0">
                <a:latin typeface="Times New Roman"/>
                <a:cs typeface="Times New Roman"/>
              </a:rPr>
              <a:t>Develop and present workshops on FAFSA and CADAA to high school partners and the larger community</a:t>
            </a:r>
          </a:p>
          <a:p>
            <a:pPr lvl="3">
              <a:lnSpc>
                <a:spcPct val="100000"/>
              </a:lnSpc>
            </a:pPr>
            <a:r>
              <a:rPr lang="en-US" dirty="0">
                <a:latin typeface="Times New Roman"/>
                <a:cs typeface="Times New Roman"/>
              </a:rPr>
              <a:t> Cash For College, "I Can Afford College."</a:t>
            </a:r>
          </a:p>
          <a:p>
            <a:pPr lvl="2">
              <a:lnSpc>
                <a:spcPct val="100000"/>
              </a:lnSpc>
            </a:pPr>
            <a:r>
              <a:rPr lang="en-US" sz="1800" dirty="0">
                <a:latin typeface="Times New Roman"/>
                <a:cs typeface="Times New Roman"/>
              </a:rPr>
              <a:t>Create and facilitate scholarship workshops</a:t>
            </a:r>
          </a:p>
          <a:p>
            <a:pPr lvl="3">
              <a:lnSpc>
                <a:spcPct val="100000"/>
              </a:lnSpc>
            </a:pPr>
            <a:r>
              <a:rPr lang="en-US" dirty="0">
                <a:latin typeface="Times New Roman"/>
                <a:cs typeface="Times New Roman"/>
              </a:rPr>
              <a:t>Continuing students and FA annual renewals </a:t>
            </a:r>
            <a:endParaRPr lang="en-US" dirty="0">
              <a:cs typeface="Calibri"/>
            </a:endParaRPr>
          </a:p>
          <a:p>
            <a:pPr lvl="2">
              <a:lnSpc>
                <a:spcPct val="100000"/>
              </a:lnSpc>
            </a:pPr>
            <a:r>
              <a:rPr lang="en-US" sz="1800" dirty="0">
                <a:latin typeface="Times New Roman"/>
                <a:cs typeface="Times New Roman"/>
              </a:rPr>
              <a:t>Collaboration with other support programs such as EOPS, TRIO, DRC, </a:t>
            </a:r>
            <a:r>
              <a:rPr lang="en-US" sz="1800" dirty="0" err="1">
                <a:latin typeface="Times New Roman"/>
                <a:cs typeface="Times New Roman"/>
              </a:rPr>
              <a:t>Sparkpoint</a:t>
            </a:r>
            <a:r>
              <a:rPr lang="en-US" sz="1800" dirty="0">
                <a:latin typeface="Times New Roman"/>
                <a:cs typeface="Times New Roman"/>
              </a:rPr>
              <a:t>, Dream Center, Transfer Center, </a:t>
            </a:r>
            <a:r>
              <a:rPr lang="en-US" sz="1800" dirty="0" err="1">
                <a:latin typeface="Times New Roman"/>
                <a:cs typeface="Times New Roman"/>
              </a:rPr>
              <a:t>etc</a:t>
            </a:r>
            <a:r>
              <a:rPr lang="en-US" sz="1800" dirty="0">
                <a:latin typeface="Times New Roman"/>
                <a:cs typeface="Times New Roman"/>
              </a:rPr>
              <a:t> </a:t>
            </a:r>
          </a:p>
          <a:p>
            <a:pPr lvl="2">
              <a:lnSpc>
                <a:spcPct val="100000"/>
              </a:lnSpc>
            </a:pPr>
            <a:r>
              <a:rPr lang="en-US" sz="1800" dirty="0">
                <a:latin typeface="Times New Roman"/>
                <a:cs typeface="Times New Roman"/>
              </a:rPr>
              <a:t>Maintain a variety of FA files, records, and databases; prepare reports and correspondences</a:t>
            </a:r>
          </a:p>
          <a:p>
            <a:pPr marL="0" indent="0">
              <a:buNone/>
            </a:pPr>
            <a:endParaRPr lang="en-US" sz="1400" dirty="0">
              <a:latin typeface="Times New Roman"/>
              <a:cs typeface="Times New Roman"/>
            </a:endParaRPr>
          </a:p>
          <a:p>
            <a:endParaRPr lang="en-US" dirty="0"/>
          </a:p>
          <a:p>
            <a:endParaRPr lang="en-US" dirty="0">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400" b="1">
                <a:solidFill>
                  <a:schemeClr val="bg1"/>
                </a:solidFill>
                <a:effectLst>
                  <a:outerShdw blurRad="50800" dist="50800" dir="5400000" algn="ctr" rotWithShape="0">
                    <a:srgbClr val="000000">
                      <a:alpha val="43137"/>
                    </a:srgbClr>
                  </a:outerShdw>
                </a:effectLst>
                <a:latin typeface="Franklin Gothic Book"/>
                <a:ea typeface="+mj-ea"/>
                <a:cs typeface="+mj-cs"/>
              </a:rPr>
              <a:t>Personnel Request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A0177B6D-B42A-4DE6-83FF-11E0AE867FBA}"/>
              </a:ext>
            </a:extLst>
          </p:cNvPr>
          <p:cNvPicPr>
            <a:picLocks noChangeAspect="1"/>
          </p:cNvPicPr>
          <p:nvPr/>
        </p:nvPicPr>
        <p:blipFill>
          <a:blip r:embed="rId3"/>
          <a:stretch>
            <a:fillRect/>
          </a:stretch>
        </p:blipFill>
        <p:spPr>
          <a:xfrm>
            <a:off x="9125816" y="2038784"/>
            <a:ext cx="2724150" cy="3667125"/>
          </a:xfrm>
          <a:prstGeom prst="rect">
            <a:avLst/>
          </a:prstGeom>
        </p:spPr>
      </p:pic>
    </p:spTree>
    <p:extLst>
      <p:ext uri="{BB962C8B-B14F-4D97-AF65-F5344CB8AC3E}">
        <p14:creationId xmlns:p14="http://schemas.microsoft.com/office/powerpoint/2010/main" val="311463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20" y="851132"/>
            <a:ext cx="10515600" cy="1325563"/>
          </a:xfrm>
        </p:spPr>
        <p:txBody>
          <a:bodyPr/>
          <a:lstStyle/>
          <a:p>
            <a:r>
              <a:rPr lang="en-US" dirty="0">
                <a:cs typeface="Calibri Light"/>
              </a:rPr>
              <a:t>Student Access, Success and Completion</a:t>
            </a:r>
          </a:p>
        </p:txBody>
      </p:sp>
      <p:sp>
        <p:nvSpPr>
          <p:cNvPr id="3" name="Content Placeholder 2"/>
          <p:cNvSpPr>
            <a:spLocks noGrp="1"/>
          </p:cNvSpPr>
          <p:nvPr>
            <p:ph idx="1"/>
          </p:nvPr>
        </p:nvSpPr>
        <p:spPr>
          <a:xfrm>
            <a:off x="539015" y="2035322"/>
            <a:ext cx="7091631" cy="4822677"/>
          </a:xfrm>
        </p:spPr>
        <p:txBody>
          <a:bodyPr vert="horz" lIns="91440" tIns="45720" rIns="91440" bIns="45720" rtlCol="0" anchor="t">
            <a:normAutofit/>
          </a:bodyPr>
          <a:lstStyle/>
          <a:p>
            <a:pPr marL="0" indent="0">
              <a:lnSpc>
                <a:spcPct val="150000"/>
              </a:lnSpc>
              <a:buNone/>
            </a:pPr>
            <a:r>
              <a:rPr lang="en-US" sz="1600" i="1" dirty="0">
                <a:ea typeface="+mn-lt"/>
                <a:cs typeface="+mn-lt"/>
              </a:rPr>
              <a:t>"</a:t>
            </a:r>
            <a:r>
              <a:rPr lang="en-US" sz="1600" i="1" dirty="0" err="1">
                <a:ea typeface="+mn-lt"/>
                <a:cs typeface="+mn-lt"/>
              </a:rPr>
              <a:t>Cañada</a:t>
            </a:r>
            <a:r>
              <a:rPr lang="en-US" sz="1600" i="1" dirty="0">
                <a:ea typeface="+mn-lt"/>
                <a:cs typeface="+mn-lt"/>
              </a:rPr>
              <a:t> College ensures student access to relevant and transformative student services and instructional programs that are inclusive, diverse, equitable, and antiracist. As an institution, </a:t>
            </a:r>
            <a:r>
              <a:rPr lang="en-US" sz="1600" i="1" dirty="0" err="1">
                <a:ea typeface="+mn-lt"/>
                <a:cs typeface="+mn-lt"/>
              </a:rPr>
              <a:t>Cañada</a:t>
            </a:r>
            <a:r>
              <a:rPr lang="en-US" sz="1600" i="1" dirty="0">
                <a:ea typeface="+mn-lt"/>
                <a:cs typeface="+mn-lt"/>
              </a:rPr>
              <a:t> contributes to the financial stability of students to empower them to pursue personal, academic, professional, and civic goals. </a:t>
            </a:r>
            <a:r>
              <a:rPr lang="en-US" sz="1600" i="1" dirty="0" err="1">
                <a:ea typeface="+mn-lt"/>
                <a:cs typeface="+mn-lt"/>
              </a:rPr>
              <a:t>Cañada</a:t>
            </a:r>
            <a:r>
              <a:rPr lang="en-US" sz="1600" i="1" dirty="0">
                <a:ea typeface="+mn-lt"/>
                <a:cs typeface="+mn-lt"/>
              </a:rPr>
              <a:t> College continuously assesses processes and removes barriers to student access, success, and completion."</a:t>
            </a:r>
          </a:p>
          <a:p>
            <a:pPr>
              <a:lnSpc>
                <a:spcPct val="150000"/>
              </a:lnSpc>
            </a:pPr>
            <a:r>
              <a:rPr lang="en-US" sz="2000" dirty="0">
                <a:latin typeface="Times New Roman"/>
                <a:cs typeface="Times New Roman"/>
              </a:rPr>
              <a:t>Student-centered practices and policies that support persistence and completion efforts</a:t>
            </a:r>
          </a:p>
          <a:p>
            <a:pPr>
              <a:lnSpc>
                <a:spcPct val="150000"/>
              </a:lnSpc>
            </a:pPr>
            <a:r>
              <a:rPr lang="en-US" sz="2000" dirty="0">
                <a:latin typeface="Times New Roman"/>
                <a:cs typeface="Times New Roman"/>
              </a:rPr>
              <a:t>Reduce financial barriers by assisting students in completing their financial aid application annually</a:t>
            </a: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ea typeface="+mj-ea"/>
                <a:cs typeface="+mj-cs"/>
              </a:rPr>
              <a:t>Supporting our EMP Goals</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3C826F83-547F-89C7-8024-0C188E31426C}"/>
              </a:ext>
            </a:extLst>
          </p:cNvPr>
          <p:cNvPicPr>
            <a:picLocks noChangeAspect="1"/>
          </p:cNvPicPr>
          <p:nvPr/>
        </p:nvPicPr>
        <p:blipFill>
          <a:blip r:embed="rId3"/>
          <a:stretch>
            <a:fillRect/>
          </a:stretch>
        </p:blipFill>
        <p:spPr>
          <a:xfrm>
            <a:off x="8252883" y="2034646"/>
            <a:ext cx="2819400" cy="3667125"/>
          </a:xfrm>
          <a:prstGeom prst="rect">
            <a:avLst/>
          </a:prstGeom>
        </p:spPr>
      </p:pic>
    </p:spTree>
    <p:extLst>
      <p:ext uri="{BB962C8B-B14F-4D97-AF65-F5344CB8AC3E}">
        <p14:creationId xmlns:p14="http://schemas.microsoft.com/office/powerpoint/2010/main" val="167019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9114396" cy="4822677"/>
          </a:xfrm>
        </p:spPr>
        <p:txBody>
          <a:bodyPr vert="horz" lIns="91440" tIns="45720" rIns="91440" bIns="45720" rtlCol="0" anchor="t">
            <a:normAutofit fontScale="92500" lnSpcReduction="10000"/>
          </a:bodyPr>
          <a:lstStyle/>
          <a:p>
            <a:endParaRPr lang="en-US">
              <a:latin typeface="Times New Roman"/>
              <a:cs typeface="Times New Roman"/>
            </a:endParaRPr>
          </a:p>
          <a:p>
            <a:pPr>
              <a:lnSpc>
                <a:spcPct val="150000"/>
              </a:lnSpc>
            </a:pPr>
            <a:r>
              <a:rPr lang="en-US">
                <a:cs typeface="Calibri"/>
              </a:rPr>
              <a:t>Removing systematic and financial barriers </a:t>
            </a:r>
            <a:endParaRPr lang="en-US"/>
          </a:p>
          <a:p>
            <a:pPr>
              <a:lnSpc>
                <a:spcPct val="150000"/>
              </a:lnSpc>
            </a:pPr>
            <a:r>
              <a:rPr lang="en-US">
                <a:ea typeface="+mn-lt"/>
                <a:cs typeface="+mn-lt"/>
              </a:rPr>
              <a:t>Continuation of Antiracist work to provide support to minoritized students </a:t>
            </a:r>
          </a:p>
          <a:p>
            <a:pPr lvl="1">
              <a:lnSpc>
                <a:spcPct val="150000"/>
              </a:lnSpc>
            </a:pPr>
            <a:r>
              <a:rPr lang="en-US">
                <a:ea typeface="+mn-lt"/>
                <a:cs typeface="+mn-lt"/>
              </a:rPr>
              <a:t>Intentional one-on-one assistance to our communities of color</a:t>
            </a:r>
            <a:endParaRPr lang="en-US">
              <a:cs typeface="Calibri"/>
            </a:endParaRPr>
          </a:p>
          <a:p>
            <a:pPr>
              <a:lnSpc>
                <a:spcPct val="150000"/>
              </a:lnSpc>
            </a:pPr>
            <a:r>
              <a:rPr lang="en-US">
                <a:ea typeface="+mn-lt"/>
                <a:cs typeface="+mn-lt"/>
              </a:rPr>
              <a:t>Increasing capacity to serve prospective PSP students </a:t>
            </a:r>
          </a:p>
          <a:p>
            <a:pPr>
              <a:lnSpc>
                <a:spcPct val="150000"/>
              </a:lnSpc>
            </a:pPr>
            <a:r>
              <a:rPr lang="en-US">
                <a:ea typeface="+mn-lt"/>
                <a:cs typeface="+mn-lt"/>
              </a:rPr>
              <a:t>Aligned with the proposed district wide expansion of a 1,000 students by 2023</a:t>
            </a:r>
            <a:endParaRPr lang="en-US">
              <a:latin typeface="Calibri"/>
              <a:cs typeface="Calibri"/>
            </a:endParaRPr>
          </a:p>
          <a:p>
            <a:pPr marL="0" indent="0">
              <a:buNone/>
            </a:pPr>
            <a:endParaRPr lang="en-US">
              <a:latin typeface="Times New Roman"/>
              <a:cs typeface="Times New Roman"/>
            </a:endParaRPr>
          </a:p>
          <a:p>
            <a:pPr marL="0" indent="0">
              <a:buNone/>
            </a:pPr>
            <a:endParaRPr lang="en-US">
              <a:latin typeface="Times New Roman"/>
              <a:cs typeface="Times New Roman"/>
            </a:endParaRPr>
          </a:p>
          <a:p>
            <a:endParaRPr lang="en-US">
              <a:cs typeface="Calibri" panose="020F0502020204030204"/>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How does this resource request support closing the equity gap?</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13" name="Picture 13" descr="Chart, funnel chart&#10;&#10;Description automatically generated">
            <a:extLst>
              <a:ext uri="{FF2B5EF4-FFF2-40B4-BE49-F238E27FC236}">
                <a16:creationId xmlns:a16="http://schemas.microsoft.com/office/drawing/2014/main" id="{7AF5173B-DBAD-4455-89C0-88A63EC7D073}"/>
              </a:ext>
            </a:extLst>
          </p:cNvPr>
          <p:cNvPicPr>
            <a:picLocks noChangeAspect="1"/>
          </p:cNvPicPr>
          <p:nvPr/>
        </p:nvPicPr>
        <p:blipFill>
          <a:blip r:embed="rId3"/>
          <a:stretch>
            <a:fillRect/>
          </a:stretch>
        </p:blipFill>
        <p:spPr>
          <a:xfrm>
            <a:off x="9936739" y="1934009"/>
            <a:ext cx="1711902" cy="3738129"/>
          </a:xfrm>
          <a:prstGeom prst="rect">
            <a:avLst/>
          </a:prstGeom>
        </p:spPr>
      </p:pic>
    </p:spTree>
    <p:extLst>
      <p:ext uri="{BB962C8B-B14F-4D97-AF65-F5344CB8AC3E}">
        <p14:creationId xmlns:p14="http://schemas.microsoft.com/office/powerpoint/2010/main" val="416867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53" y="671215"/>
            <a:ext cx="10515600" cy="1325563"/>
          </a:xfrm>
        </p:spPr>
        <p:txBody>
          <a:bodyPr/>
          <a:lstStyle/>
          <a:p>
            <a:r>
              <a:rPr lang="en-US">
                <a:cs typeface="Calibri Light"/>
              </a:rPr>
              <a:t>Community Connections </a:t>
            </a:r>
          </a:p>
        </p:txBody>
      </p:sp>
      <p:sp>
        <p:nvSpPr>
          <p:cNvPr id="3" name="Content Placeholder 2"/>
          <p:cNvSpPr>
            <a:spLocks noGrp="1"/>
          </p:cNvSpPr>
          <p:nvPr>
            <p:ph idx="1"/>
          </p:nvPr>
        </p:nvSpPr>
        <p:spPr>
          <a:xfrm>
            <a:off x="371687" y="1825215"/>
            <a:ext cx="9308855" cy="4739459"/>
          </a:xfrm>
        </p:spPr>
        <p:txBody>
          <a:bodyPr vert="horz" lIns="91440" tIns="45720" rIns="91440" bIns="45720" rtlCol="0" anchor="t">
            <a:normAutofit fontScale="85000" lnSpcReduction="10000"/>
          </a:bodyPr>
          <a:lstStyle/>
          <a:p>
            <a:pPr marL="0" indent="0">
              <a:lnSpc>
                <a:spcPct val="160000"/>
              </a:lnSpc>
              <a:buNone/>
            </a:pPr>
            <a:r>
              <a:rPr lang="en-US" sz="1600" i="1" dirty="0">
                <a:ea typeface="+mn-lt"/>
                <a:cs typeface="+mn-lt"/>
              </a:rPr>
              <a:t>"</a:t>
            </a:r>
            <a:r>
              <a:rPr lang="en-US" sz="1600" i="1" dirty="0" err="1">
                <a:ea typeface="+mn-lt"/>
                <a:cs typeface="+mn-lt"/>
              </a:rPr>
              <a:t>Cañada</a:t>
            </a:r>
            <a:r>
              <a:rPr lang="en-US" sz="1600" i="1" dirty="0">
                <a:ea typeface="+mn-lt"/>
                <a:cs typeface="+mn-lt"/>
              </a:rPr>
              <a:t> College establishes equity-minded partnerships with other educational institutions, employers, governments, and community-based organizations that result in seamless pathways for high school students transitioning to college, college students transitioning to university, and all community members pursuing career, and lifelong educational opportunities."</a:t>
            </a:r>
            <a:endParaRPr lang="en-US" sz="1600" i="1" dirty="0"/>
          </a:p>
          <a:p>
            <a:pPr>
              <a:lnSpc>
                <a:spcPct val="160000"/>
              </a:lnSpc>
            </a:pPr>
            <a:r>
              <a:rPr lang="en-US" dirty="0">
                <a:latin typeface="Times New Roman"/>
                <a:cs typeface="Times New Roman"/>
              </a:rPr>
              <a:t> Coordination of FA campaign and outreach/in-reach efforts.</a:t>
            </a:r>
          </a:p>
          <a:p>
            <a:pPr>
              <a:lnSpc>
                <a:spcPct val="160000"/>
              </a:lnSpc>
            </a:pPr>
            <a:r>
              <a:rPr lang="en-US" dirty="0">
                <a:latin typeface="Times New Roman"/>
                <a:cs typeface="Times New Roman"/>
              </a:rPr>
              <a:t>Representation at College Fairs, “I Can Afford College” and “Cash for College Nights," and bilingual FAFSA and CA Dream Act workshops. </a:t>
            </a:r>
            <a:endParaRPr lang="en-US" dirty="0">
              <a:cs typeface="Calibri"/>
            </a:endParaRPr>
          </a:p>
          <a:p>
            <a:pPr>
              <a:lnSpc>
                <a:spcPct val="160000"/>
              </a:lnSpc>
            </a:pPr>
            <a:r>
              <a:rPr lang="en-US" dirty="0">
                <a:latin typeface="Times New Roman"/>
                <a:cs typeface="Times New Roman"/>
              </a:rPr>
              <a:t>Strengthen partnerships with student services on campus such as EOPS, CARE, DRC, Dream Center, </a:t>
            </a:r>
            <a:r>
              <a:rPr lang="en-US" dirty="0" err="1">
                <a:latin typeface="Times New Roman"/>
                <a:cs typeface="Times New Roman"/>
              </a:rPr>
              <a:t>CalWORKS</a:t>
            </a:r>
            <a:r>
              <a:rPr lang="en-US" dirty="0">
                <a:latin typeface="Times New Roman"/>
                <a:cs typeface="Times New Roman"/>
              </a:rPr>
              <a:t>, CWA, </a:t>
            </a:r>
            <a:r>
              <a:rPr lang="en-US" dirty="0" err="1">
                <a:latin typeface="Times New Roman"/>
                <a:cs typeface="Times New Roman"/>
              </a:rPr>
              <a:t>SparkPoint</a:t>
            </a:r>
            <a:r>
              <a:rPr lang="en-US" dirty="0">
                <a:latin typeface="Times New Roman"/>
                <a:cs typeface="Times New Roman"/>
              </a:rPr>
              <a:t>, Transfer Center, and other groups as needed. </a:t>
            </a:r>
            <a:endParaRPr lang="en-US" dirty="0">
              <a:cs typeface="Calibri"/>
            </a:endParaRPr>
          </a:p>
          <a:p>
            <a:endParaRPr lang="en-US">
              <a:cs typeface="Calibri"/>
            </a:endParaRPr>
          </a:p>
          <a:p>
            <a:endParaRPr lang="en-US">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College Goal #3</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9" name="Picture 9">
            <a:extLst>
              <a:ext uri="{FF2B5EF4-FFF2-40B4-BE49-F238E27FC236}">
                <a16:creationId xmlns:a16="http://schemas.microsoft.com/office/drawing/2014/main" id="{A10D9172-DBB4-4B31-B464-E487E5B6C78B}"/>
              </a:ext>
            </a:extLst>
          </p:cNvPr>
          <p:cNvPicPr>
            <a:picLocks noChangeAspect="1"/>
          </p:cNvPicPr>
          <p:nvPr/>
        </p:nvPicPr>
        <p:blipFill>
          <a:blip r:embed="rId3"/>
          <a:stretch>
            <a:fillRect/>
          </a:stretch>
        </p:blipFill>
        <p:spPr>
          <a:xfrm>
            <a:off x="9265379" y="920183"/>
            <a:ext cx="2743200" cy="1277332"/>
          </a:xfrm>
          <a:prstGeom prst="rect">
            <a:avLst/>
          </a:prstGeom>
        </p:spPr>
      </p:pic>
    </p:spTree>
    <p:extLst>
      <p:ext uri="{BB962C8B-B14F-4D97-AF65-F5344CB8AC3E}">
        <p14:creationId xmlns:p14="http://schemas.microsoft.com/office/powerpoint/2010/main" val="120480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20" y="851132"/>
            <a:ext cx="10515600" cy="1325563"/>
          </a:xfrm>
        </p:spPr>
        <p:txBody>
          <a:bodyPr/>
          <a:lstStyle/>
          <a:p>
            <a:r>
              <a:rPr lang="en-US" dirty="0">
                <a:cs typeface="Calibri Light"/>
              </a:rPr>
              <a:t>Accessible Infrastructure and Innovation</a:t>
            </a:r>
          </a:p>
        </p:txBody>
      </p:sp>
      <p:sp>
        <p:nvSpPr>
          <p:cNvPr id="3" name="Content Placeholder 2"/>
          <p:cNvSpPr>
            <a:spLocks noGrp="1"/>
          </p:cNvSpPr>
          <p:nvPr>
            <p:ph idx="1"/>
          </p:nvPr>
        </p:nvSpPr>
        <p:spPr>
          <a:xfrm>
            <a:off x="463149" y="2097262"/>
            <a:ext cx="11645209" cy="4172972"/>
          </a:xfrm>
        </p:spPr>
        <p:txBody>
          <a:bodyPr vert="horz" lIns="91440" tIns="45720" rIns="91440" bIns="45720" rtlCol="0" anchor="t">
            <a:normAutofit/>
          </a:bodyPr>
          <a:lstStyle/>
          <a:p>
            <a:pPr marL="0" indent="0">
              <a:buNone/>
            </a:pPr>
            <a:r>
              <a:rPr lang="en-US" sz="1600" i="1" dirty="0">
                <a:latin typeface="Calibri Light"/>
                <a:ea typeface="+mn-lt"/>
                <a:cs typeface="+mn-lt"/>
              </a:rPr>
              <a:t> </a:t>
            </a:r>
            <a:br>
              <a:rPr lang="en-US" sz="1600" i="1" dirty="0">
                <a:latin typeface="Calibri Light"/>
                <a:ea typeface="+mn-lt"/>
                <a:cs typeface="+mn-lt"/>
              </a:rPr>
            </a:br>
            <a:r>
              <a:rPr lang="en-US" sz="1600" i="1" dirty="0">
                <a:latin typeface="Calibri Light"/>
                <a:ea typeface="+mn-lt"/>
                <a:cs typeface="+mn-lt"/>
              </a:rPr>
              <a:t>"College financial resources are well managed in support of the College’s values and to provide accessible physical and virtual spaces that promote continuous innovation and excellence in teaching and learning. </a:t>
            </a:r>
            <a:r>
              <a:rPr lang="en-US" sz="1600" i="1" dirty="0" err="1">
                <a:latin typeface="Calibri Light"/>
                <a:ea typeface="+mn-lt"/>
                <a:cs typeface="+mn-lt"/>
              </a:rPr>
              <a:t>Cañada’s</a:t>
            </a:r>
            <a:r>
              <a:rPr lang="en-US" sz="1600" i="1" dirty="0">
                <a:latin typeface="Calibri Light"/>
                <a:ea typeface="+mn-lt"/>
                <a:cs typeface="+mn-lt"/>
              </a:rPr>
              <a:t> investments in physical, technological and transportation infrastructure create sustainable, equitable access to the College and support equitable educational outcomes across the diverse members of the community we serve." </a:t>
            </a:r>
            <a:endParaRPr lang="en-US" sz="1600" i="1">
              <a:latin typeface="Calibri Light"/>
              <a:cs typeface="Calibri" panose="020F0502020204030204"/>
            </a:endParaRPr>
          </a:p>
          <a:p>
            <a:pPr marL="0" indent="0">
              <a:buNone/>
            </a:pPr>
            <a:endParaRPr lang="en-US" sz="1600" i="1" dirty="0">
              <a:latin typeface="Calibri Light"/>
              <a:ea typeface="+mn-lt"/>
              <a:cs typeface="+mn-lt"/>
            </a:endParaRPr>
          </a:p>
          <a:p>
            <a:pPr marL="0" indent="0">
              <a:buNone/>
            </a:pPr>
            <a:r>
              <a:rPr lang="en-US" dirty="0">
                <a:ea typeface="+mn-lt"/>
                <a:cs typeface="+mn-lt"/>
              </a:rPr>
              <a:t>The Promise Scholars Program primarily accepts students who are low income, former foster youth, or AB540 students. As such, many of our marginalized students work either part time or full time to provide for themselves or their family. The hiring of a Financial Aid Program Services coordinator will be able provide intentional one-on-one assistance to our housing insecure, food insecure, and former foster youth students. </a:t>
            </a:r>
            <a:endParaRPr lang="en-US"/>
          </a:p>
          <a:p>
            <a:pPr>
              <a:lnSpc>
                <a:spcPct val="150000"/>
              </a:lnSpc>
            </a:pPr>
            <a:endParaRPr lang="en-US" sz="2000" dirty="0">
              <a:latin typeface="Times New Roman"/>
              <a:cs typeface="Times New Roman"/>
            </a:endParaRPr>
          </a:p>
          <a:p>
            <a:pPr marL="0" indent="0">
              <a:buNone/>
            </a:pPr>
            <a:endParaRPr lang="en-US" sz="1800" dirty="0">
              <a:latin typeface="Times New Roman"/>
              <a:cs typeface="Times New Roman"/>
            </a:endParaRPr>
          </a:p>
          <a:p>
            <a:pPr marL="0" indent="0">
              <a:buNone/>
            </a:pPr>
            <a:endParaRPr lang="en-US" dirty="0">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College Goal #4</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Tree>
    <p:extLst>
      <p:ext uri="{BB962C8B-B14F-4D97-AF65-F5344CB8AC3E}">
        <p14:creationId xmlns:p14="http://schemas.microsoft.com/office/powerpoint/2010/main" val="1936099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D38011A45A8428CED66700BCC9B54" ma:contentTypeVersion="11" ma:contentTypeDescription="Create a new document." ma:contentTypeScope="" ma:versionID="d94eadea07cafc01340660aefdc04160">
  <xsd:schema xmlns:xsd="http://www.w3.org/2001/XMLSchema" xmlns:xs="http://www.w3.org/2001/XMLSchema" xmlns:p="http://schemas.microsoft.com/office/2006/metadata/properties" xmlns:ns2="19b84c2a-8374-412e-8917-91dc40c34366" xmlns:ns3="4fa627ba-48fc-4970-93d9-7b5b8540065c" targetNamespace="http://schemas.microsoft.com/office/2006/metadata/properties" ma:root="true" ma:fieldsID="9fc2c6904b50574eac47acc295a09013" ns2:_="" ns3:_="">
    <xsd:import namespace="19b84c2a-8374-412e-8917-91dc40c34366"/>
    <xsd:import namespace="4fa627ba-48fc-4970-93d9-7b5b85400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4c2a-8374-412e-8917-91dc40c3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27ba-48fc-4970-93d9-7b5b854006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fa627ba-48fc-4970-93d9-7b5b8540065c">
      <UserInfo>
        <DisplayName>Barrales-Ramirez, Lorraine</DisplayName>
        <AccountId>59</AccountId>
        <AccountType/>
      </UserInfo>
      <UserInfo>
        <DisplayName>Villalpando, Ariela</DisplayName>
        <AccountId>14</AccountId>
        <AccountType/>
      </UserInfo>
      <UserInfo>
        <DisplayName>Rao, Mahitha</DisplayName>
        <AccountId>16</AccountId>
        <AccountType/>
      </UserInfo>
    </SharedWithUsers>
  </documentManagement>
</p:properties>
</file>

<file path=customXml/itemProps1.xml><?xml version="1.0" encoding="utf-8"?>
<ds:datastoreItem xmlns:ds="http://schemas.openxmlformats.org/officeDocument/2006/customXml" ds:itemID="{FBF55656-5A7E-4114-9771-5D834BC4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4c2a-8374-412e-8917-91dc40c34366"/>
    <ds:schemaRef ds:uri="4fa627ba-48fc-4970-93d9-7b5b85400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9A8300-276E-4320-9B6B-E5FB4CDB9818}">
  <ds:schemaRefs>
    <ds:schemaRef ds:uri="http://schemas.microsoft.com/sharepoint/v3/contenttype/forms"/>
  </ds:schemaRefs>
</ds:datastoreItem>
</file>

<file path=customXml/itemProps3.xml><?xml version="1.0" encoding="utf-8"?>
<ds:datastoreItem xmlns:ds="http://schemas.openxmlformats.org/officeDocument/2006/customXml" ds:itemID="{24BAF11E-4C8F-46A5-BA0A-B8FEFFC25CF1}">
  <ds:schemaRefs>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4fa627ba-48fc-4970-93d9-7b5b8540065c"/>
    <ds:schemaRef ds:uri="19b84c2a-8374-412e-8917-91dc40c34366"/>
  </ds:schemaRefs>
</ds:datastoreItem>
</file>

<file path=docProps/app.xml><?xml version="1.0" encoding="utf-8"?>
<Properties xmlns="http://schemas.openxmlformats.org/officeDocument/2006/extended-properties" xmlns:vt="http://schemas.openxmlformats.org/officeDocument/2006/docPropsVTypes">
  <TotalTime>1007</TotalTime>
  <Words>816</Words>
  <Application>Microsoft Office PowerPoint</Application>
  <PresentationFormat>Widescreen</PresentationFormat>
  <Paragraphs>108</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Franklin Gothic Book</vt:lpstr>
      <vt:lpstr>Times New Roman</vt:lpstr>
      <vt:lpstr>Office Theme</vt:lpstr>
      <vt:lpstr>PowerPoint Presentation</vt:lpstr>
      <vt:lpstr>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vt:lpstr>
      <vt:lpstr>PowerPoint Presentation</vt:lpstr>
      <vt:lpstr>PowerPoint Presentation</vt:lpstr>
      <vt:lpstr>Financial Aid Program Services Coordinator</vt:lpstr>
      <vt:lpstr>Student Access, Success and Completion</vt:lpstr>
      <vt:lpstr>PowerPoint Presentation</vt:lpstr>
      <vt:lpstr>Community Connections </vt:lpstr>
      <vt:lpstr>Accessible Infrastructure and Innovation</vt:lpstr>
      <vt:lpstr>PowerPoint Presentation</vt:lpstr>
      <vt:lpstr>Thank You </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Arellano Mayra</dc:creator>
  <cp:keywords>Program Review</cp:keywords>
  <cp:lastModifiedBy>Arellano, Mayra</cp:lastModifiedBy>
  <cp:revision>89</cp:revision>
  <cp:lastPrinted>2016-06-13T15:20:29Z</cp:lastPrinted>
  <dcterms:created xsi:type="dcterms:W3CDTF">2015-08-26T22:52:00Z</dcterms:created>
  <dcterms:modified xsi:type="dcterms:W3CDTF">2022-11-16T00:12:50Z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0x01010028BD38011A45A8428CED66700BCC9B54</vt:lpwstr>
  </property>
</Properties>
</file>