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320" r:id="rId6"/>
    <p:sldId id="322" r:id="rId7"/>
    <p:sldId id="266" r:id="rId8"/>
    <p:sldId id="321" r:id="rId9"/>
    <p:sldId id="323" r:id="rId10"/>
    <p:sldId id="324" r:id="rId11"/>
    <p:sldId id="347" r:id="rId12"/>
    <p:sldId id="333" r:id="rId13"/>
    <p:sldId id="348" r:id="rId14"/>
    <p:sldId id="349" r:id="rId15"/>
    <p:sldId id="350" r:id="rId16"/>
    <p:sldId id="351" r:id="rId17"/>
    <p:sldId id="327" r:id="rId18"/>
    <p:sldId id="34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FFCC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varScale="1">
        <p:scale>
          <a:sx n="104" d="100"/>
          <a:sy n="104" d="100"/>
        </p:scale>
        <p:origin x="14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ales-Ramirez, Lorraine" userId="50c0cba4-a3f2-42e0-9d66-a333b638b462" providerId="ADAL" clId="{664F90E3-1583-4F59-A2D6-9C8FCB61EC32}"/>
    <pc:docChg chg="undo custSel addSld delSld modSld sldOrd">
      <pc:chgData name="Barrales-Ramirez, Lorraine" userId="50c0cba4-a3f2-42e0-9d66-a333b638b462" providerId="ADAL" clId="{664F90E3-1583-4F59-A2D6-9C8FCB61EC32}" dt="2022-11-16T06:10:38.300" v="1092" actId="1076"/>
      <pc:docMkLst>
        <pc:docMk/>
      </pc:docMkLst>
      <pc:sldChg chg="modSp del mod">
        <pc:chgData name="Barrales-Ramirez, Lorraine" userId="50c0cba4-a3f2-42e0-9d66-a333b638b462" providerId="ADAL" clId="{664F90E3-1583-4F59-A2D6-9C8FCB61EC32}" dt="2022-11-14T20:12:32.362" v="309" actId="47"/>
        <pc:sldMkLst>
          <pc:docMk/>
          <pc:sldMk cId="460182633" sldId="302"/>
        </pc:sldMkLst>
        <pc:spChg chg="mod">
          <ac:chgData name="Barrales-Ramirez, Lorraine" userId="50c0cba4-a3f2-42e0-9d66-a333b638b462" providerId="ADAL" clId="{664F90E3-1583-4F59-A2D6-9C8FCB61EC32}" dt="2022-11-14T20:09:47.891" v="280" actId="27636"/>
          <ac:spMkLst>
            <pc:docMk/>
            <pc:sldMk cId="460182633" sldId="302"/>
            <ac:spMk id="17" creationId="{135DEC17-7793-A28F-6420-878EDB94ED9C}"/>
          </ac:spMkLst>
        </pc:spChg>
      </pc:sldChg>
      <pc:sldChg chg="del">
        <pc:chgData name="Barrales-Ramirez, Lorraine" userId="50c0cba4-a3f2-42e0-9d66-a333b638b462" providerId="ADAL" clId="{664F90E3-1583-4F59-A2D6-9C8FCB61EC32}" dt="2022-11-14T22:55:33.543" v="333"/>
        <pc:sldMkLst>
          <pc:docMk/>
          <pc:sldMk cId="134686161" sldId="303"/>
        </pc:sldMkLst>
      </pc:sldChg>
      <pc:sldChg chg="addSp delSp modSp mod">
        <pc:chgData name="Barrales-Ramirez, Lorraine" userId="50c0cba4-a3f2-42e0-9d66-a333b638b462" providerId="ADAL" clId="{664F90E3-1583-4F59-A2D6-9C8FCB61EC32}" dt="2022-11-14T22:54:33.653" v="331"/>
        <pc:sldMkLst>
          <pc:docMk/>
          <pc:sldMk cId="3775482274" sldId="321"/>
        </pc:sldMkLst>
        <pc:spChg chg="mod">
          <ac:chgData name="Barrales-Ramirez, Lorraine" userId="50c0cba4-a3f2-42e0-9d66-a333b638b462" providerId="ADAL" clId="{664F90E3-1583-4F59-A2D6-9C8FCB61EC32}" dt="2022-11-14T22:52:51.904" v="326" actId="255"/>
          <ac:spMkLst>
            <pc:docMk/>
            <pc:sldMk cId="3775482274" sldId="321"/>
            <ac:spMk id="3" creationId="{00000000-0000-0000-0000-000000000000}"/>
          </ac:spMkLst>
        </pc:spChg>
        <pc:spChg chg="mod">
          <ac:chgData name="Barrales-Ramirez, Lorraine" userId="50c0cba4-a3f2-42e0-9d66-a333b638b462" providerId="ADAL" clId="{664F90E3-1583-4F59-A2D6-9C8FCB61EC32}" dt="2022-11-14T22:53:00.976" v="327" actId="255"/>
          <ac:spMkLst>
            <pc:docMk/>
            <pc:sldMk cId="3775482274" sldId="321"/>
            <ac:spMk id="11" creationId="{CEA9877B-B946-474F-A5CB-98FB7649B38A}"/>
          </ac:spMkLst>
        </pc:spChg>
        <pc:picChg chg="add del mod">
          <ac:chgData name="Barrales-Ramirez, Lorraine" userId="50c0cba4-a3f2-42e0-9d66-a333b638b462" providerId="ADAL" clId="{664F90E3-1583-4F59-A2D6-9C8FCB61EC32}" dt="2022-11-14T22:54:32.381" v="330" actId="478"/>
          <ac:picMkLst>
            <pc:docMk/>
            <pc:sldMk cId="3775482274" sldId="321"/>
            <ac:picMk id="7" creationId="{20C1FCD2-8A63-44C8-94D9-2307DE697584}"/>
          </ac:picMkLst>
        </pc:picChg>
        <pc:picChg chg="add mod">
          <ac:chgData name="Barrales-Ramirez, Lorraine" userId="50c0cba4-a3f2-42e0-9d66-a333b638b462" providerId="ADAL" clId="{664F90E3-1583-4F59-A2D6-9C8FCB61EC32}" dt="2022-11-14T22:54:33.653" v="331"/>
          <ac:picMkLst>
            <pc:docMk/>
            <pc:sldMk cId="3775482274" sldId="321"/>
            <ac:picMk id="12" creationId="{420DDE79-F734-433F-A7F7-16A4A581C455}"/>
          </ac:picMkLst>
        </pc:picChg>
        <pc:picChg chg="add mod">
          <ac:chgData name="Barrales-Ramirez, Lorraine" userId="50c0cba4-a3f2-42e0-9d66-a333b638b462" providerId="ADAL" clId="{664F90E3-1583-4F59-A2D6-9C8FCB61EC32}" dt="2022-11-14T22:54:33.653" v="331"/>
          <ac:picMkLst>
            <pc:docMk/>
            <pc:sldMk cId="3775482274" sldId="321"/>
            <ac:picMk id="13" creationId="{A9D98F5A-314C-4A5C-8CBF-0764AFF40A6E}"/>
          </ac:picMkLst>
        </pc:picChg>
      </pc:sldChg>
      <pc:sldChg chg="addSp delSp modSp mod">
        <pc:chgData name="Barrales-Ramirez, Lorraine" userId="50c0cba4-a3f2-42e0-9d66-a333b638b462" providerId="ADAL" clId="{664F90E3-1583-4F59-A2D6-9C8FCB61EC32}" dt="2022-11-16T05:53:09.853" v="658" actId="20577"/>
        <pc:sldMkLst>
          <pc:docMk/>
          <pc:sldMk cId="1055434279" sldId="323"/>
        </pc:sldMkLst>
        <pc:spChg chg="mod">
          <ac:chgData name="Barrales-Ramirez, Lorraine" userId="50c0cba4-a3f2-42e0-9d66-a333b638b462" providerId="ADAL" clId="{664F90E3-1583-4F59-A2D6-9C8FCB61EC32}" dt="2022-11-16T05:53:09.853" v="658" actId="20577"/>
          <ac:spMkLst>
            <pc:docMk/>
            <pc:sldMk cId="1055434279" sldId="323"/>
            <ac:spMk id="11" creationId="{CEA9877B-B946-474F-A5CB-98FB7649B38A}"/>
          </ac:spMkLst>
        </pc:spChg>
        <pc:spChg chg="del">
          <ac:chgData name="Barrales-Ramirez, Lorraine" userId="50c0cba4-a3f2-42e0-9d66-a333b638b462" providerId="ADAL" clId="{664F90E3-1583-4F59-A2D6-9C8FCB61EC32}" dt="2022-11-14T22:52:03.472" v="323" actId="478"/>
          <ac:spMkLst>
            <pc:docMk/>
            <pc:sldMk cId="1055434279" sldId="323"/>
            <ac:spMk id="15" creationId="{53DF0C7D-3364-4333-B4F9-1C0F77B26981}"/>
          </ac:spMkLst>
        </pc:spChg>
        <pc:picChg chg="add mod">
          <ac:chgData name="Barrales-Ramirez, Lorraine" userId="50c0cba4-a3f2-42e0-9d66-a333b638b462" providerId="ADAL" clId="{664F90E3-1583-4F59-A2D6-9C8FCB61EC32}" dt="2022-11-14T23:01:02.314" v="402" actId="1076"/>
          <ac:picMkLst>
            <pc:docMk/>
            <pc:sldMk cId="1055434279" sldId="323"/>
            <ac:picMk id="8" creationId="{7EE4189F-ED20-41C7-B8A3-3D3B473C5B4A}"/>
          </ac:picMkLst>
        </pc:picChg>
        <pc:picChg chg="add mod">
          <ac:chgData name="Barrales-Ramirez, Lorraine" userId="50c0cba4-a3f2-42e0-9d66-a333b638b462" providerId="ADAL" clId="{664F90E3-1583-4F59-A2D6-9C8FCB61EC32}" dt="2022-11-14T23:01:02.314" v="402" actId="1076"/>
          <ac:picMkLst>
            <pc:docMk/>
            <pc:sldMk cId="1055434279" sldId="323"/>
            <ac:picMk id="9" creationId="{D6FDBEED-8598-4461-A054-33927F482882}"/>
          </ac:picMkLst>
        </pc:picChg>
      </pc:sldChg>
      <pc:sldChg chg="addSp delSp modSp mod ord">
        <pc:chgData name="Barrales-Ramirez, Lorraine" userId="50c0cba4-a3f2-42e0-9d66-a333b638b462" providerId="ADAL" clId="{664F90E3-1583-4F59-A2D6-9C8FCB61EC32}" dt="2022-11-16T05:54:35.212" v="660"/>
        <pc:sldMkLst>
          <pc:docMk/>
          <pc:sldMk cId="711822379" sldId="324"/>
        </pc:sldMkLst>
        <pc:graphicFrameChg chg="del modGraphic">
          <ac:chgData name="Barrales-Ramirez, Lorraine" userId="50c0cba4-a3f2-42e0-9d66-a333b638b462" providerId="ADAL" clId="{664F90E3-1583-4F59-A2D6-9C8FCB61EC32}" dt="2022-11-14T20:09:32.597" v="279" actId="478"/>
          <ac:graphicFrameMkLst>
            <pc:docMk/>
            <pc:sldMk cId="711822379" sldId="324"/>
            <ac:graphicFrameMk id="2" creationId="{C511EEF6-41BD-4916-A78F-DC3EB7839E71}"/>
          </ac:graphicFrameMkLst>
        </pc:graphicFrameChg>
        <pc:graphicFrameChg chg="add mod">
          <ac:chgData name="Barrales-Ramirez, Lorraine" userId="50c0cba4-a3f2-42e0-9d66-a333b638b462" providerId="ADAL" clId="{664F90E3-1583-4F59-A2D6-9C8FCB61EC32}" dt="2022-11-14T20:12:00.942" v="308" actId="113"/>
          <ac:graphicFrameMkLst>
            <pc:docMk/>
            <pc:sldMk cId="711822379" sldId="324"/>
            <ac:graphicFrameMk id="7" creationId="{8C05C3FB-6A39-4F40-90F5-888EA4BA3AC5}"/>
          </ac:graphicFrameMkLst>
        </pc:graphicFrameChg>
      </pc:sldChg>
      <pc:sldChg chg="modSp del mod">
        <pc:chgData name="Barrales-Ramirez, Lorraine" userId="50c0cba4-a3f2-42e0-9d66-a333b638b462" providerId="ADAL" clId="{664F90E3-1583-4F59-A2D6-9C8FCB61EC32}" dt="2022-11-16T06:06:20.011" v="950" actId="47"/>
        <pc:sldMkLst>
          <pc:docMk/>
          <pc:sldMk cId="497434874" sldId="325"/>
        </pc:sldMkLst>
        <pc:spChg chg="mod">
          <ac:chgData name="Barrales-Ramirez, Lorraine" userId="50c0cba4-a3f2-42e0-9d66-a333b638b462" providerId="ADAL" clId="{664F90E3-1583-4F59-A2D6-9C8FCB61EC32}" dt="2022-11-16T05:52:11.362" v="629" actId="20577"/>
          <ac:spMkLst>
            <pc:docMk/>
            <pc:sldMk cId="497434874" sldId="325"/>
            <ac:spMk id="11" creationId="{CEA9877B-B946-474F-A5CB-98FB7649B38A}"/>
          </ac:spMkLst>
        </pc:spChg>
      </pc:sldChg>
      <pc:sldChg chg="del">
        <pc:chgData name="Barrales-Ramirez, Lorraine" userId="50c0cba4-a3f2-42e0-9d66-a333b638b462" providerId="ADAL" clId="{664F90E3-1583-4F59-A2D6-9C8FCB61EC32}" dt="2022-11-16T06:06:21.737" v="951" actId="47"/>
        <pc:sldMkLst>
          <pc:docMk/>
          <pc:sldMk cId="999098100" sldId="326"/>
        </pc:sldMkLst>
      </pc:sldChg>
      <pc:sldChg chg="addSp delSp modSp mod">
        <pc:chgData name="Barrales-Ramirez, Lorraine" userId="50c0cba4-a3f2-42e0-9d66-a333b638b462" providerId="ADAL" clId="{664F90E3-1583-4F59-A2D6-9C8FCB61EC32}" dt="2022-11-14T22:59:52.287" v="396" actId="1076"/>
        <pc:sldMkLst>
          <pc:docMk/>
          <pc:sldMk cId="1481663320" sldId="327"/>
        </pc:sldMkLst>
        <pc:spChg chg="mod">
          <ac:chgData name="Barrales-Ramirez, Lorraine" userId="50c0cba4-a3f2-42e0-9d66-a333b638b462" providerId="ADAL" clId="{664F90E3-1583-4F59-A2D6-9C8FCB61EC32}" dt="2022-11-14T22:56:12.952" v="351" actId="20577"/>
          <ac:spMkLst>
            <pc:docMk/>
            <pc:sldMk cId="1481663320" sldId="327"/>
            <ac:spMk id="5" creationId="{00000000-0000-0000-0000-000000000000}"/>
          </ac:spMkLst>
        </pc:spChg>
        <pc:spChg chg="mod">
          <ac:chgData name="Barrales-Ramirez, Lorraine" userId="50c0cba4-a3f2-42e0-9d66-a333b638b462" providerId="ADAL" clId="{664F90E3-1583-4F59-A2D6-9C8FCB61EC32}" dt="2022-11-14T22:59:18.200" v="389" actId="255"/>
          <ac:spMkLst>
            <pc:docMk/>
            <pc:sldMk cId="1481663320" sldId="327"/>
            <ac:spMk id="11" creationId="{CEA9877B-B946-474F-A5CB-98FB7649B38A}"/>
          </ac:spMkLst>
        </pc:spChg>
        <pc:spChg chg="del">
          <ac:chgData name="Barrales-Ramirez, Lorraine" userId="50c0cba4-a3f2-42e0-9d66-a333b638b462" providerId="ADAL" clId="{664F90E3-1583-4F59-A2D6-9C8FCB61EC32}" dt="2022-11-14T22:56:18.417" v="352" actId="478"/>
          <ac:spMkLst>
            <pc:docMk/>
            <pc:sldMk cId="1481663320" sldId="327"/>
            <ac:spMk id="13" creationId="{5F1F0754-610E-4876-9C2C-12991FBAB2C6}"/>
          </ac:spMkLst>
        </pc:spChg>
        <pc:picChg chg="add mod">
          <ac:chgData name="Barrales-Ramirez, Lorraine" userId="50c0cba4-a3f2-42e0-9d66-a333b638b462" providerId="ADAL" clId="{664F90E3-1583-4F59-A2D6-9C8FCB61EC32}" dt="2022-11-14T22:59:43.664" v="395" actId="1076"/>
          <ac:picMkLst>
            <pc:docMk/>
            <pc:sldMk cId="1481663320" sldId="327"/>
            <ac:picMk id="7" creationId="{91C55B42-B52A-479D-8023-490512FF5299}"/>
          </ac:picMkLst>
        </pc:picChg>
        <pc:picChg chg="add mod">
          <ac:chgData name="Barrales-Ramirez, Lorraine" userId="50c0cba4-a3f2-42e0-9d66-a333b638b462" providerId="ADAL" clId="{664F90E3-1583-4F59-A2D6-9C8FCB61EC32}" dt="2022-11-14T22:59:39.528" v="393" actId="1076"/>
          <ac:picMkLst>
            <pc:docMk/>
            <pc:sldMk cId="1481663320" sldId="327"/>
            <ac:picMk id="8" creationId="{B8988300-2131-4AF7-90C3-A603FC29FC12}"/>
          </ac:picMkLst>
        </pc:picChg>
        <pc:picChg chg="add mod">
          <ac:chgData name="Barrales-Ramirez, Lorraine" userId="50c0cba4-a3f2-42e0-9d66-a333b638b462" providerId="ADAL" clId="{664F90E3-1583-4F59-A2D6-9C8FCB61EC32}" dt="2022-11-14T22:59:52.287" v="396" actId="1076"/>
          <ac:picMkLst>
            <pc:docMk/>
            <pc:sldMk cId="1481663320" sldId="327"/>
            <ac:picMk id="9" creationId="{63B0C995-9DA0-4572-B7E1-CEED7CB3CE8D}"/>
          </ac:picMkLst>
        </pc:picChg>
      </pc:sldChg>
      <pc:sldChg chg="new del">
        <pc:chgData name="Barrales-Ramirez, Lorraine" userId="50c0cba4-a3f2-42e0-9d66-a333b638b462" providerId="ADAL" clId="{664F90E3-1583-4F59-A2D6-9C8FCB61EC32}" dt="2022-11-14T22:55:48.984" v="335" actId="47"/>
        <pc:sldMkLst>
          <pc:docMk/>
          <pc:sldMk cId="2989790812" sldId="327"/>
        </pc:sldMkLst>
      </pc:sldChg>
      <pc:sldChg chg="addSp modSp add mod">
        <pc:chgData name="Barrales-Ramirez, Lorraine" userId="50c0cba4-a3f2-42e0-9d66-a333b638b462" providerId="ADAL" clId="{664F90E3-1583-4F59-A2D6-9C8FCB61EC32}" dt="2022-11-16T05:59:30.408" v="681" actId="2711"/>
        <pc:sldMkLst>
          <pc:docMk/>
          <pc:sldMk cId="104229269" sldId="333"/>
        </pc:sldMkLst>
        <pc:spChg chg="mod">
          <ac:chgData name="Barrales-Ramirez, Lorraine" userId="50c0cba4-a3f2-42e0-9d66-a333b638b462" providerId="ADAL" clId="{664F90E3-1583-4F59-A2D6-9C8FCB61EC32}" dt="2022-11-16T05:59:30.408" v="681" actId="2711"/>
          <ac:spMkLst>
            <pc:docMk/>
            <pc:sldMk cId="104229269" sldId="333"/>
            <ac:spMk id="3" creationId="{00000000-0000-0000-0000-000000000000}"/>
          </ac:spMkLst>
        </pc:spChg>
        <pc:picChg chg="add mod">
          <ac:chgData name="Barrales-Ramirez, Lorraine" userId="50c0cba4-a3f2-42e0-9d66-a333b638b462" providerId="ADAL" clId="{664F90E3-1583-4F59-A2D6-9C8FCB61EC32}" dt="2022-11-16T05:58:00.455" v="675" actId="1076"/>
          <ac:picMkLst>
            <pc:docMk/>
            <pc:sldMk cId="104229269" sldId="333"/>
            <ac:picMk id="2" creationId="{4CDF4044-6856-4EB5-AB95-9249255E2CA9}"/>
          </ac:picMkLst>
        </pc:picChg>
      </pc:sldChg>
      <pc:sldChg chg="addSp modSp add mod">
        <pc:chgData name="Barrales-Ramirez, Lorraine" userId="50c0cba4-a3f2-42e0-9d66-a333b638b462" providerId="ADAL" clId="{664F90E3-1583-4F59-A2D6-9C8FCB61EC32}" dt="2022-11-16T06:10:38.300" v="1092" actId="1076"/>
        <pc:sldMkLst>
          <pc:docMk/>
          <pc:sldMk cId="2711722631" sldId="340"/>
        </pc:sldMkLst>
        <pc:spChg chg="mod">
          <ac:chgData name="Barrales-Ramirez, Lorraine" userId="50c0cba4-a3f2-42e0-9d66-a333b638b462" providerId="ADAL" clId="{664F90E3-1583-4F59-A2D6-9C8FCB61EC32}" dt="2022-11-16T06:10:38.300" v="1092" actId="1076"/>
          <ac:spMkLst>
            <pc:docMk/>
            <pc:sldMk cId="2711722631" sldId="340"/>
            <ac:spMk id="3" creationId="{938330A8-AE0C-4C8A-9B7C-B87FE0954363}"/>
          </ac:spMkLst>
        </pc:spChg>
        <pc:graphicFrameChg chg="mod modGraphic">
          <ac:chgData name="Barrales-Ramirez, Lorraine" userId="50c0cba4-a3f2-42e0-9d66-a333b638b462" providerId="ADAL" clId="{664F90E3-1583-4F59-A2D6-9C8FCB61EC32}" dt="2022-11-16T06:10:34.421" v="1091" actId="1076"/>
          <ac:graphicFrameMkLst>
            <pc:docMk/>
            <pc:sldMk cId="2711722631" sldId="340"/>
            <ac:graphicFrameMk id="16" creationId="{B1DB0C65-1D49-41EE-97D1-46B3BF4878DD}"/>
          </ac:graphicFrameMkLst>
        </pc:graphicFrameChg>
        <pc:picChg chg="add mod">
          <ac:chgData name="Barrales-Ramirez, Lorraine" userId="50c0cba4-a3f2-42e0-9d66-a333b638b462" providerId="ADAL" clId="{664F90E3-1583-4F59-A2D6-9C8FCB61EC32}" dt="2022-11-16T06:07:33.201" v="955"/>
          <ac:picMkLst>
            <pc:docMk/>
            <pc:sldMk cId="2711722631" sldId="340"/>
            <ac:picMk id="7" creationId="{01C25A19-0C07-45F4-AB5E-F98EC5B39879}"/>
          </ac:picMkLst>
        </pc:picChg>
      </pc:sldChg>
      <pc:sldChg chg="add">
        <pc:chgData name="Barrales-Ramirez, Lorraine" userId="50c0cba4-a3f2-42e0-9d66-a333b638b462" providerId="ADAL" clId="{664F90E3-1583-4F59-A2D6-9C8FCB61EC32}" dt="2022-11-16T05:54:37.477" v="661"/>
        <pc:sldMkLst>
          <pc:docMk/>
          <pc:sldMk cId="897809532" sldId="347"/>
        </pc:sldMkLst>
      </pc:sldChg>
      <pc:sldChg chg="add">
        <pc:chgData name="Barrales-Ramirez, Lorraine" userId="50c0cba4-a3f2-42e0-9d66-a333b638b462" providerId="ADAL" clId="{664F90E3-1583-4F59-A2D6-9C8FCB61EC32}" dt="2022-11-16T05:58:26.620" v="676"/>
        <pc:sldMkLst>
          <pc:docMk/>
          <pc:sldMk cId="974929589" sldId="348"/>
        </pc:sldMkLst>
      </pc:sldChg>
      <pc:sldChg chg="modSp add mod">
        <pc:chgData name="Barrales-Ramirez, Lorraine" userId="50c0cba4-a3f2-42e0-9d66-a333b638b462" providerId="ADAL" clId="{664F90E3-1583-4F59-A2D6-9C8FCB61EC32}" dt="2022-11-16T06:00:42.715" v="696" actId="20577"/>
        <pc:sldMkLst>
          <pc:docMk/>
          <pc:sldMk cId="882401648" sldId="349"/>
        </pc:sldMkLst>
        <pc:spChg chg="mod">
          <ac:chgData name="Barrales-Ramirez, Lorraine" userId="50c0cba4-a3f2-42e0-9d66-a333b638b462" providerId="ADAL" clId="{664F90E3-1583-4F59-A2D6-9C8FCB61EC32}" dt="2022-11-16T06:00:42.715" v="696" actId="20577"/>
          <ac:spMkLst>
            <pc:docMk/>
            <pc:sldMk cId="882401648" sldId="349"/>
            <ac:spMk id="3" creationId="{00000000-0000-0000-0000-000000000000}"/>
          </ac:spMkLst>
        </pc:spChg>
      </pc:sldChg>
      <pc:sldChg chg="add del">
        <pc:chgData name="Barrales-Ramirez, Lorraine" userId="50c0cba4-a3f2-42e0-9d66-a333b638b462" providerId="ADAL" clId="{664F90E3-1583-4F59-A2D6-9C8FCB61EC32}" dt="2022-11-16T05:58:55.408" v="678"/>
        <pc:sldMkLst>
          <pc:docMk/>
          <pc:sldMk cId="887339591" sldId="349"/>
        </pc:sldMkLst>
      </pc:sldChg>
      <pc:sldChg chg="add">
        <pc:chgData name="Barrales-Ramirez, Lorraine" userId="50c0cba4-a3f2-42e0-9d66-a333b638b462" providerId="ADAL" clId="{664F90E3-1583-4F59-A2D6-9C8FCB61EC32}" dt="2022-11-16T06:01:47.136" v="697"/>
        <pc:sldMkLst>
          <pc:docMk/>
          <pc:sldMk cId="2852965175" sldId="350"/>
        </pc:sldMkLst>
      </pc:sldChg>
      <pc:sldChg chg="modSp add mod">
        <pc:chgData name="Barrales-Ramirez, Lorraine" userId="50c0cba4-a3f2-42e0-9d66-a333b638b462" providerId="ADAL" clId="{664F90E3-1583-4F59-A2D6-9C8FCB61EC32}" dt="2022-11-16T06:05:42.168" v="949" actId="27636"/>
        <pc:sldMkLst>
          <pc:docMk/>
          <pc:sldMk cId="3074440867" sldId="351"/>
        </pc:sldMkLst>
        <pc:spChg chg="mod">
          <ac:chgData name="Barrales-Ramirez, Lorraine" userId="50c0cba4-a3f2-42e0-9d66-a333b638b462" providerId="ADAL" clId="{664F90E3-1583-4F59-A2D6-9C8FCB61EC32}" dt="2022-11-16T06:05:42.168" v="949" actId="27636"/>
          <ac:spMkLst>
            <pc:docMk/>
            <pc:sldMk cId="3074440867" sldId="351"/>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baseline="0" dirty="0"/>
              <a:t>2019 - 2022</a:t>
            </a:r>
            <a:endParaRPr lang="en-US" sz="3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63482187104235E-2"/>
          <c:y val="0.14928853819277882"/>
          <c:w val="0.90785749683387473"/>
          <c:h val="0.69019177536554521"/>
        </c:manualLayout>
      </c:layout>
      <c:lineChart>
        <c:grouping val="standard"/>
        <c:varyColors val="0"/>
        <c:ser>
          <c:idx val="0"/>
          <c:order val="0"/>
          <c:tx>
            <c:strRef>
              <c:f>'EOPS STUDENTS 2014-2019'!$A$5</c:f>
              <c:strCache>
                <c:ptCount val="1"/>
                <c:pt idx="0">
                  <c:v>FYSI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'EOPS STUDENTS 2014-2019'!$B$4:$E$4</c:f>
              <c:strCache>
                <c:ptCount val="4"/>
                <c:pt idx="0">
                  <c:v>2019-20</c:v>
                </c:pt>
                <c:pt idx="1">
                  <c:v>2020-21</c:v>
                </c:pt>
                <c:pt idx="2">
                  <c:v>2021-22</c:v>
                </c:pt>
                <c:pt idx="3">
                  <c:v>2022-23</c:v>
                </c:pt>
              </c:strCache>
              <c:extLst/>
            </c:strRef>
          </c:cat>
          <c:val>
            <c:numRef>
              <c:f>'EOPS STUDENTS 2014-2019'!$B$5:$E$5</c:f>
              <c:numCache>
                <c:formatCode>General</c:formatCode>
                <c:ptCount val="4"/>
                <c:pt idx="0">
                  <c:v>2</c:v>
                </c:pt>
                <c:pt idx="1">
                  <c:v>3</c:v>
                </c:pt>
                <c:pt idx="2">
                  <c:v>7</c:v>
                </c:pt>
                <c:pt idx="3">
                  <c:v>13</c:v>
                </c:pt>
              </c:numCache>
              <c:extLst/>
            </c:numRef>
          </c:val>
          <c:smooth val="0"/>
          <c:extLst>
            <c:ext xmlns:c16="http://schemas.microsoft.com/office/drawing/2014/chart" uri="{C3380CC4-5D6E-409C-BE32-E72D297353CC}">
              <c16:uniqueId val="{00000000-C836-444E-9398-CA146730F512}"/>
            </c:ext>
          </c:extLst>
        </c:ser>
        <c:ser>
          <c:idx val="1"/>
          <c:order val="1"/>
          <c:tx>
            <c:strRef>
              <c:f>'EOPS STUDENTS 2014-2019'!$A$6</c:f>
              <c:strCache>
                <c:ptCount val="1"/>
                <c:pt idx="0">
                  <c:v>FY Identified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'EOPS STUDENTS 2014-2019'!$B$4:$E$4</c:f>
              <c:strCache>
                <c:ptCount val="4"/>
                <c:pt idx="0">
                  <c:v>2019-20</c:v>
                </c:pt>
                <c:pt idx="1">
                  <c:v>2020-21</c:v>
                </c:pt>
                <c:pt idx="2">
                  <c:v>2021-22</c:v>
                </c:pt>
                <c:pt idx="3">
                  <c:v>2022-23</c:v>
                </c:pt>
              </c:strCache>
              <c:extLst/>
            </c:strRef>
          </c:cat>
          <c:val>
            <c:numRef>
              <c:f>'EOPS STUDENTS 2014-2019'!$B$6:$E$6</c:f>
              <c:numCache>
                <c:formatCode>General</c:formatCode>
                <c:ptCount val="4"/>
                <c:pt idx="0">
                  <c:v>77</c:v>
                </c:pt>
                <c:pt idx="1">
                  <c:v>32</c:v>
                </c:pt>
                <c:pt idx="2">
                  <c:v>37</c:v>
                </c:pt>
                <c:pt idx="3">
                  <c:v>31</c:v>
                </c:pt>
              </c:numCache>
              <c:extLst/>
            </c:numRef>
          </c:val>
          <c:smooth val="0"/>
          <c:extLst>
            <c:ext xmlns:c16="http://schemas.microsoft.com/office/drawing/2014/chart" uri="{C3380CC4-5D6E-409C-BE32-E72D297353CC}">
              <c16:uniqueId val="{00000001-C836-444E-9398-CA146730F512}"/>
            </c:ext>
          </c:extLst>
        </c:ser>
        <c:dLbls>
          <c:dLblPos val="t"/>
          <c:showLegendKey val="0"/>
          <c:showVal val="1"/>
          <c:showCatName val="0"/>
          <c:showSerName val="0"/>
          <c:showPercent val="0"/>
          <c:showBubbleSize val="0"/>
        </c:dLbls>
        <c:smooth val="0"/>
        <c:axId val="176373824"/>
        <c:axId val="176374384"/>
        <c:extLst>
          <c:ext xmlns:c15="http://schemas.microsoft.com/office/drawing/2012/chart" uri="{02D57815-91ED-43cb-92C2-25804820EDAC}">
            <c15:filteredLineSeries>
              <c15:ser>
                <c:idx val="2"/>
                <c:order val="2"/>
                <c:tx>
                  <c:strRef>
                    <c:extLst>
                      <c:ext uri="{02D57815-91ED-43cb-92C2-25804820EDAC}">
                        <c15:formulaRef>
                          <c15:sqref>'EOPS STUDENTS 2014-2019'!$A$7</c15:sqref>
                        </c15:formulaRef>
                      </c:ext>
                    </c:extLst>
                    <c:strCache>
                      <c:ptCount val="1"/>
                      <c:pt idx="0">
                        <c:v>Cañada total headcount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'EOPS STUDENTS 2014-2019'!$B$4:$E$4</c15:sqref>
                        </c15:formulaRef>
                      </c:ext>
                    </c:extLst>
                    <c:strCache>
                      <c:ptCount val="4"/>
                      <c:pt idx="0">
                        <c:v>2019-20</c:v>
                      </c:pt>
                      <c:pt idx="1">
                        <c:v>2020-21</c:v>
                      </c:pt>
                      <c:pt idx="2">
                        <c:v>2021-22</c:v>
                      </c:pt>
                      <c:pt idx="3">
                        <c:v>2022-23</c:v>
                      </c:pt>
                    </c:strCache>
                  </c:strRef>
                </c:cat>
                <c:val>
                  <c:numRef>
                    <c:extLst>
                      <c:ext uri="{02D57815-91ED-43cb-92C2-25804820EDAC}">
                        <c15:formulaRef>
                          <c15:sqref>'EOPS STUDENTS 2014-2019'!$B$7:$E$7</c15:sqref>
                        </c15:formulaRef>
                      </c:ext>
                    </c:extLst>
                    <c:numCache>
                      <c:formatCode>General</c:formatCode>
                      <c:ptCount val="4"/>
                    </c:numCache>
                  </c:numRef>
                </c:val>
                <c:smooth val="0"/>
                <c:extLst>
                  <c:ext xmlns:c16="http://schemas.microsoft.com/office/drawing/2014/chart" uri="{C3380CC4-5D6E-409C-BE32-E72D297353CC}">
                    <c16:uniqueId val="{00000002-C836-444E-9398-CA146730F512}"/>
                  </c:ext>
                </c:extLst>
              </c15:ser>
            </c15:filteredLineSeries>
          </c:ext>
        </c:extLst>
      </c:lineChart>
      <c:catAx>
        <c:axId val="176373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74384"/>
        <c:crosses val="autoZero"/>
        <c:auto val="1"/>
        <c:lblAlgn val="ctr"/>
        <c:lblOffset val="100"/>
        <c:noMultiLvlLbl val="0"/>
      </c:catAx>
      <c:valAx>
        <c:axId val="17637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7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required to meet with an EOPS counselor 3 times a semester.  Due to that counselor are doing much more than just advising students on what classes to take……They build a </a:t>
            </a:r>
            <a:r>
              <a:rPr lang="en-US" dirty="0" err="1"/>
              <a:t>repore</a:t>
            </a:r>
            <a:r>
              <a:rPr lang="en-US" dirty="0"/>
              <a:t> with students that extends from their academics.  </a:t>
            </a:r>
          </a:p>
        </p:txBody>
      </p:sp>
      <p:sp>
        <p:nvSpPr>
          <p:cNvPr id="4" name="Slide Number Placeholder 3"/>
          <p:cNvSpPr>
            <a:spLocks noGrp="1"/>
          </p:cNvSpPr>
          <p:nvPr>
            <p:ph type="sldNum" sz="quarter" idx="5"/>
          </p:nvPr>
        </p:nvSpPr>
        <p:spPr/>
        <p:txBody>
          <a:bodyPr/>
          <a:lstStyle/>
          <a:p>
            <a:fld id="{410A475C-19CA-469A-9586-53AFABC08F4B}" type="slidenum">
              <a:rPr lang="en-US" smtClean="0"/>
              <a:t>4</a:t>
            </a:fld>
            <a:endParaRPr lang="en-US"/>
          </a:p>
        </p:txBody>
      </p:sp>
    </p:spTree>
    <p:extLst>
      <p:ext uri="{BB962C8B-B14F-4D97-AF65-F5344CB8AC3E}">
        <p14:creationId xmlns:p14="http://schemas.microsoft.com/office/powerpoint/2010/main" val="360020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Mayra </a:t>
            </a: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158860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Mayra </a:t>
            </a: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384734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Mayra </a:t>
            </a: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121764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Mayra </a:t>
            </a: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173626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Mayra </a:t>
            </a: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12</a:t>
            </a:fld>
            <a:endParaRPr lang="en-US"/>
          </a:p>
        </p:txBody>
      </p:sp>
    </p:spTree>
    <p:extLst>
      <p:ext uri="{BB962C8B-B14F-4D97-AF65-F5344CB8AC3E}">
        <p14:creationId xmlns:p14="http://schemas.microsoft.com/office/powerpoint/2010/main" val="173845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Mayra </a:t>
            </a: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13</a:t>
            </a:fld>
            <a:endParaRPr lang="en-US"/>
          </a:p>
        </p:txBody>
      </p:sp>
    </p:spTree>
    <p:extLst>
      <p:ext uri="{BB962C8B-B14F-4D97-AF65-F5344CB8AC3E}">
        <p14:creationId xmlns:p14="http://schemas.microsoft.com/office/powerpoint/2010/main" val="122387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 </a:t>
            </a:r>
          </a:p>
        </p:txBody>
      </p:sp>
      <p:sp>
        <p:nvSpPr>
          <p:cNvPr id="4" name="Slide Number Placeholder 3"/>
          <p:cNvSpPr>
            <a:spLocks noGrp="1"/>
          </p:cNvSpPr>
          <p:nvPr>
            <p:ph type="sldNum" sz="quarter" idx="5"/>
          </p:nvPr>
        </p:nvSpPr>
        <p:spPr/>
        <p:txBody>
          <a:bodyPr/>
          <a:lstStyle/>
          <a:p>
            <a:fld id="{1B90EF27-1900-472B-B1D5-4FBEA200263F}" type="slidenum">
              <a:rPr lang="en-US" smtClean="0"/>
              <a:t>15</a:t>
            </a:fld>
            <a:endParaRPr lang="en-US"/>
          </a:p>
        </p:txBody>
      </p:sp>
    </p:spTree>
    <p:extLst>
      <p:ext uri="{BB962C8B-B14F-4D97-AF65-F5344CB8AC3E}">
        <p14:creationId xmlns:p14="http://schemas.microsoft.com/office/powerpoint/2010/main" val="84878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602347"/>
            <a:ext cx="11252199" cy="769441"/>
          </a:xfrm>
          <a:prstGeom prst="rect">
            <a:avLst/>
          </a:prstGeom>
          <a:noFill/>
        </p:spPr>
        <p:txBody>
          <a:bodyPr wrap="square" rtlCol="0">
            <a:spAutoFit/>
          </a:bodyPr>
          <a:lstStyle/>
          <a:p>
            <a:r>
              <a:rPr lang="en-US" sz="4400" b="1" dirty="0">
                <a:latin typeface="Garamond" panose="02020404030301010803" pitchFamily="18" charset="0"/>
              </a:rPr>
              <a:t>Position:</a:t>
            </a:r>
            <a:r>
              <a:rPr lang="en-UM" sz="4400" b="1" dirty="0">
                <a:latin typeface="Garamond" panose="02020404030301010803" pitchFamily="18" charset="0"/>
              </a:rPr>
              <a:t> Program Services Coordinator, FYSI</a:t>
            </a:r>
            <a:endParaRPr lang="en-US" sz="4400" b="1" dirty="0">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574641"/>
            <a:ext cx="11252199" cy="461665"/>
          </a:xfrm>
          <a:prstGeom prst="rect">
            <a:avLst/>
          </a:prstGeom>
          <a:noFill/>
        </p:spPr>
        <p:txBody>
          <a:bodyPr wrap="square" rtlCol="0">
            <a:spAutoFit/>
          </a:bodyPr>
          <a:lstStyle/>
          <a:p>
            <a:r>
              <a:rPr lang="en-US" sz="2400" b="1" dirty="0">
                <a:solidFill>
                  <a:schemeClr val="accent6">
                    <a:lumMod val="50000"/>
                  </a:schemeClr>
                </a:solidFill>
                <a:latin typeface="Franklin Gothic Book" panose="020B0503020102020204" pitchFamily="34" charset="0"/>
              </a:rPr>
              <a:t>Requested by:</a:t>
            </a:r>
            <a:r>
              <a:rPr lang="en-UM" sz="2400" b="1" dirty="0">
                <a:solidFill>
                  <a:schemeClr val="accent6">
                    <a:lumMod val="50000"/>
                  </a:schemeClr>
                </a:solidFill>
                <a:latin typeface="Franklin Gothic Book" panose="020B0503020102020204" pitchFamily="34" charset="0"/>
              </a:rPr>
              <a:t> </a:t>
            </a:r>
            <a:r>
              <a:rPr lang="en-US" sz="2400" b="1" dirty="0">
                <a:solidFill>
                  <a:schemeClr val="accent6">
                    <a:lumMod val="50000"/>
                  </a:schemeClr>
                </a:solidFill>
                <a:latin typeface="Franklin Gothic Book" panose="020B0503020102020204" pitchFamily="34" charset="0"/>
              </a:rPr>
              <a:t>Lorraine</a:t>
            </a:r>
            <a:r>
              <a:rPr lang="en-UM" sz="2400" b="1" dirty="0">
                <a:solidFill>
                  <a:schemeClr val="accent6">
                    <a:lumMod val="50000"/>
                  </a:schemeClr>
                </a:solidFill>
                <a:latin typeface="Franklin Gothic Book" panose="020B0503020102020204" pitchFamily="34" charset="0"/>
              </a:rPr>
              <a:t> Barrales-Ramirez &amp; </a:t>
            </a:r>
            <a:r>
              <a:rPr lang="en-US" sz="2400" b="1" dirty="0">
                <a:solidFill>
                  <a:schemeClr val="accent6">
                    <a:lumMod val="50000"/>
                  </a:schemeClr>
                </a:solidFill>
                <a:latin typeface="Franklin Gothic Book" panose="020B0503020102020204" pitchFamily="34" charset="0"/>
              </a:rPr>
              <a:t>S</a:t>
            </a:r>
            <a:r>
              <a:rPr lang="en-UM" sz="2400" b="1" dirty="0">
                <a:solidFill>
                  <a:schemeClr val="accent6">
                    <a:lumMod val="50000"/>
                  </a:schemeClr>
                </a:solidFill>
                <a:latin typeface="Franklin Gothic Book" panose="020B0503020102020204" pitchFamily="34" charset="0"/>
              </a:rPr>
              <a:t>a</a:t>
            </a:r>
            <a:r>
              <a:rPr lang="en-US" sz="2400" b="1" dirty="0">
                <a:solidFill>
                  <a:schemeClr val="accent6">
                    <a:lumMod val="50000"/>
                  </a:schemeClr>
                </a:solidFill>
                <a:latin typeface="Franklin Gothic Book" panose="020B0503020102020204" pitchFamily="34" charset="0"/>
              </a:rPr>
              <a:t>r</a:t>
            </a:r>
            <a:r>
              <a:rPr lang="en-UM" sz="2400" b="1" dirty="0" err="1">
                <a:solidFill>
                  <a:schemeClr val="accent6">
                    <a:lumMod val="50000"/>
                  </a:schemeClr>
                </a:solidFill>
                <a:latin typeface="Franklin Gothic Book" panose="020B0503020102020204" pitchFamily="34" charset="0"/>
              </a:rPr>
              <a:t>i</a:t>
            </a:r>
            <a:r>
              <a:rPr lang="en-US" sz="2400" b="1" dirty="0">
                <a:solidFill>
                  <a:schemeClr val="accent6">
                    <a:lumMod val="50000"/>
                  </a:schemeClr>
                </a:solidFill>
                <a:latin typeface="Franklin Gothic Book" panose="020B0503020102020204" pitchFamily="34" charset="0"/>
              </a:rPr>
              <a:t>t</a:t>
            </a:r>
            <a:r>
              <a:rPr lang="en-UM" sz="2400" b="1" dirty="0">
                <a:solidFill>
                  <a:schemeClr val="accent6">
                    <a:lumMod val="50000"/>
                  </a:schemeClr>
                </a:solidFill>
                <a:latin typeface="Franklin Gothic Book" panose="020B0503020102020204" pitchFamily="34" charset="0"/>
              </a:rPr>
              <a:t>a </a:t>
            </a:r>
            <a:r>
              <a:rPr lang="en-US" sz="2400" b="1" dirty="0">
                <a:solidFill>
                  <a:schemeClr val="accent6">
                    <a:lumMod val="50000"/>
                  </a:schemeClr>
                </a:solidFill>
                <a:latin typeface="Franklin Gothic Book" panose="020B0503020102020204" pitchFamily="34" charset="0"/>
              </a:rPr>
              <a:t>S</a:t>
            </a:r>
            <a:r>
              <a:rPr lang="en-UM" sz="2400" b="1" dirty="0">
                <a:solidFill>
                  <a:schemeClr val="accent6">
                    <a:lumMod val="50000"/>
                  </a:schemeClr>
                </a:solidFill>
                <a:latin typeface="Franklin Gothic Book" panose="020B0503020102020204" pitchFamily="34" charset="0"/>
              </a:rPr>
              <a:t>a</a:t>
            </a:r>
            <a:r>
              <a:rPr lang="en-US" sz="2400" b="1" dirty="0">
                <a:solidFill>
                  <a:schemeClr val="accent6">
                    <a:lumMod val="50000"/>
                  </a:schemeClr>
                </a:solidFill>
                <a:latin typeface="Franklin Gothic Book" panose="020B0503020102020204" pitchFamily="34" charset="0"/>
              </a:rPr>
              <a:t>n</a:t>
            </a:r>
            <a:r>
              <a:rPr lang="en-UM" sz="2400" b="1" dirty="0">
                <a:solidFill>
                  <a:schemeClr val="accent6">
                    <a:lumMod val="50000"/>
                  </a:schemeClr>
                </a:solidFill>
                <a:latin typeface="Franklin Gothic Book" panose="020B0503020102020204" pitchFamily="34" charset="0"/>
              </a:rPr>
              <a:t>t</a:t>
            </a:r>
            <a:r>
              <a:rPr lang="en-US" sz="2400" b="1" dirty="0">
                <a:solidFill>
                  <a:schemeClr val="accent6">
                    <a:lumMod val="50000"/>
                  </a:schemeClr>
                </a:solidFill>
                <a:latin typeface="Franklin Gothic Book" panose="020B0503020102020204" pitchFamily="34" charset="0"/>
              </a:rPr>
              <a:t>o</a:t>
            </a:r>
            <a:r>
              <a:rPr lang="en-UM" sz="2400" b="1" dirty="0">
                <a:solidFill>
                  <a:schemeClr val="accent6">
                    <a:lumMod val="50000"/>
                  </a:schemeClr>
                </a:solidFill>
                <a:latin typeface="Franklin Gothic Book" panose="020B0503020102020204" pitchFamily="34" charset="0"/>
              </a:rPr>
              <a:t>s</a:t>
            </a:r>
            <a:endParaRPr lang="en-US" sz="2400" b="1" dirty="0">
              <a:solidFill>
                <a:schemeClr val="accent6">
                  <a:lumMod val="50000"/>
                </a:schemeClr>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830997"/>
          </a:xfrm>
          <a:prstGeom prst="rect">
            <a:avLst/>
          </a:prstGeom>
          <a:noFill/>
        </p:spPr>
        <p:txBody>
          <a:bodyPr wrap="square" rtlCol="0">
            <a:spAutoFit/>
          </a:bodyPr>
          <a:lstStyle/>
          <a:p>
            <a:pPr algn="ctr"/>
            <a:r>
              <a:rPr lang="en-US" sz="2400" b="1" spc="600" dirty="0">
                <a:solidFill>
                  <a:schemeClr val="tx1">
                    <a:lumMod val="65000"/>
                    <a:lumOff val="35000"/>
                  </a:schemeClr>
                </a:solidFill>
                <a:latin typeface="Franklin Gothic Book" panose="020B0503020102020204" pitchFamily="34" charset="0"/>
              </a:rPr>
              <a:t>Program Review</a:t>
            </a:r>
          </a:p>
          <a:p>
            <a:pPr algn="ctr"/>
            <a:r>
              <a:rPr lang="en-US" sz="2400" b="1" spc="600" dirty="0">
                <a:solidFill>
                  <a:schemeClr val="tx1">
                    <a:lumMod val="65000"/>
                    <a:lumOff val="35000"/>
                  </a:schemeClr>
                </a:solidFill>
                <a:latin typeface="Franklin Gothic Book" panose="020B0503020102020204" pitchFamily="34" charset="0"/>
              </a:rPr>
              <a:t>New Position Request Presentation </a:t>
            </a: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11388672" cy="2278059"/>
          </a:xfrm>
        </p:spPr>
        <p:txBody>
          <a:bodyPr vert="horz" lIns="91440" tIns="45720" rIns="91440" bIns="45720" rtlCol="0" anchor="t">
            <a:normAutofit/>
          </a:bodyPr>
          <a:lstStyle/>
          <a:p>
            <a:pPr marL="0" indent="0">
              <a:buNone/>
            </a:pPr>
            <a:r>
              <a:rPr lang="en-US" b="1" u="sng" dirty="0">
                <a:ea typeface="+mn-lt"/>
                <a:cs typeface="+mn-lt"/>
              </a:rPr>
              <a:t>EMP COLLEGE GOAL #2 Equity-Minded and Antiracist College Culture</a:t>
            </a:r>
            <a:r>
              <a:rPr lang="en-US" b="1" dirty="0">
                <a:ea typeface="+mn-lt"/>
                <a:cs typeface="+mn-lt"/>
              </a:rPr>
              <a:t> </a:t>
            </a:r>
          </a:p>
          <a:p>
            <a:pPr marL="0" indent="0">
              <a:buNone/>
            </a:pPr>
            <a:r>
              <a:rPr lang="en-US" sz="2200" dirty="0">
                <a:ea typeface="+mn-lt"/>
                <a:cs typeface="+mn-lt"/>
              </a:rPr>
              <a:t>Cañada College transforms its culture to be equity-minded and antiracist. Our teaching, learning, and services create a sense of belonging among all community members so they are able to recognize that their unique selves are valued, express themselves fully, and thrive. Our educational practices reflect the fundamental importance of individualized learning experiences, the shared building of knowledge, and promoting social justice at Cañada College.</a:t>
            </a:r>
            <a:endParaRPr lang="en-US" sz="2200" dirty="0">
              <a:cs typeface="Calibri"/>
            </a:endParaRPr>
          </a:p>
          <a:p>
            <a:pPr marL="0" indent="0">
              <a:buNone/>
            </a:pPr>
            <a:endParaRPr lang="en-US" dirty="0">
              <a:latin typeface="Times New Roman"/>
              <a:cs typeface="Times New Roman"/>
            </a:endParaRPr>
          </a:p>
          <a:p>
            <a:endParaRPr lang="en-US" dirty="0">
              <a:cs typeface="Calibri" panose="020F0502020204030204"/>
            </a:endParaRPr>
          </a:p>
          <a:p>
            <a:endParaRPr lang="en-US" dirty="0">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5" name="Title 1"/>
          <p:cNvSpPr txBox="1">
            <a:spLocks/>
          </p:cNvSpPr>
          <p:nvPr/>
        </p:nvSpPr>
        <p:spPr>
          <a:xfrm>
            <a:off x="535709" y="378442"/>
            <a:ext cx="1102821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200" b="1" dirty="0">
                <a:solidFill>
                  <a:schemeClr val="bg1"/>
                </a:solidFill>
                <a:effectLst>
                  <a:outerShdw blurRad="50800" dist="50800" dir="5400000" algn="ctr" rotWithShape="0">
                    <a:srgbClr val="000000">
                      <a:alpha val="43137"/>
                    </a:srgbClr>
                  </a:outerShdw>
                </a:effectLst>
                <a:latin typeface="Franklin Gothic Book"/>
              </a:rPr>
              <a:t>How does this position request further the College’s ability to achieve its strategic goals &amp; immediate priorities?</a:t>
            </a:r>
          </a:p>
        </p:txBody>
      </p:sp>
      <p:sp>
        <p:nvSpPr>
          <p:cNvPr id="7" name="TextBox 6">
            <a:extLst>
              <a:ext uri="{FF2B5EF4-FFF2-40B4-BE49-F238E27FC236}">
                <a16:creationId xmlns:a16="http://schemas.microsoft.com/office/drawing/2014/main" id="{80E905FD-6541-4085-84A6-98FEDBDED83F}"/>
              </a:ext>
            </a:extLst>
          </p:cNvPr>
          <p:cNvSpPr txBox="1"/>
          <p:nvPr/>
        </p:nvSpPr>
        <p:spPr>
          <a:xfrm>
            <a:off x="1514764" y="4026610"/>
            <a:ext cx="8774544" cy="1015663"/>
          </a:xfrm>
          <a:prstGeom prst="rect">
            <a:avLst/>
          </a:prstGeom>
          <a:noFill/>
        </p:spPr>
        <p:txBody>
          <a:bodyPr wrap="square" rtlCol="0">
            <a:spAutoFit/>
          </a:bodyPr>
          <a:lstStyle/>
          <a:p>
            <a:r>
              <a:rPr lang="en-US" sz="2000" dirty="0"/>
              <a:t>2.6  --  Revise and improve faculty and staff hiring practices that recognize both traditional and nontraditional experiences and qualifications to ensure the hiring of a diverse pool of faculty and staff applicants. </a:t>
            </a:r>
          </a:p>
        </p:txBody>
      </p:sp>
    </p:spTree>
    <p:extLst>
      <p:ext uri="{BB962C8B-B14F-4D97-AF65-F5344CB8AC3E}">
        <p14:creationId xmlns:p14="http://schemas.microsoft.com/office/powerpoint/2010/main" val="97492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11388672" cy="3515733"/>
          </a:xfrm>
        </p:spPr>
        <p:txBody>
          <a:bodyPr vert="horz" lIns="91440" tIns="45720" rIns="91440" bIns="45720" rtlCol="0" anchor="t">
            <a:normAutofit/>
          </a:bodyPr>
          <a:lstStyle/>
          <a:p>
            <a:pPr marL="8890" marR="0" indent="0">
              <a:spcBef>
                <a:spcPts val="0"/>
              </a:spcBef>
              <a:spcAft>
                <a:spcPts val="0"/>
              </a:spcAft>
              <a:buNone/>
            </a:pPr>
            <a:r>
              <a:rPr lang="en-US" sz="3200" dirty="0">
                <a:effectLst/>
                <a:ea typeface="Calibri" panose="020F0502020204030204" pitchFamily="34" charset="0"/>
              </a:rPr>
              <a:t>The purpose of FYSI is to create a network of support that will meet the academic, social, emotional, and financial needs of college-bound students exiting the foster care system.  Eighty percent of FYSI students are students of color.  It is crucial that faculty and staff working with FYSI students are knowledgeable of the intrinsic issues they face and understand how to support this vulnerable population. </a:t>
            </a:r>
            <a:endParaRPr lang="en-US" sz="3200" dirty="0">
              <a:cs typeface="Calibri"/>
            </a:endParaRPr>
          </a:p>
          <a:p>
            <a:endParaRPr lang="en-US" dirty="0">
              <a:latin typeface="Calibri"/>
              <a:cs typeface="Calibri"/>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endParaRPr lang="en-US" dirty="0">
              <a:cs typeface="Calibri" panose="020F0502020204030204"/>
            </a:endParaRPr>
          </a:p>
          <a:p>
            <a:endParaRPr lang="en-US" dirty="0">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7" name="Title 1">
            <a:extLst>
              <a:ext uri="{FF2B5EF4-FFF2-40B4-BE49-F238E27FC236}">
                <a16:creationId xmlns:a16="http://schemas.microsoft.com/office/drawing/2014/main" id="{D8D46DCD-D6A5-4D6B-B93A-03B49C9BC383}"/>
              </a:ext>
            </a:extLst>
          </p:cNvPr>
          <p:cNvSpPr txBox="1">
            <a:spLocks/>
          </p:cNvSpPr>
          <p:nvPr/>
        </p:nvSpPr>
        <p:spPr>
          <a:xfrm>
            <a:off x="535709" y="378442"/>
            <a:ext cx="1102821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200" b="1" dirty="0">
                <a:solidFill>
                  <a:schemeClr val="bg1"/>
                </a:solidFill>
                <a:effectLst>
                  <a:outerShdw blurRad="50800" dist="50800" dir="5400000" algn="ctr" rotWithShape="0">
                    <a:srgbClr val="000000">
                      <a:alpha val="43137"/>
                    </a:srgbClr>
                  </a:outerShdw>
                </a:effectLst>
                <a:latin typeface="Franklin Gothic Book"/>
              </a:rPr>
              <a:t>How does this position request further the College’s ability to achieve its strategic goals &amp; immediate priorities?</a:t>
            </a:r>
          </a:p>
        </p:txBody>
      </p:sp>
      <p:pic>
        <p:nvPicPr>
          <p:cNvPr id="2" name="Picture 1">
            <a:extLst>
              <a:ext uri="{FF2B5EF4-FFF2-40B4-BE49-F238E27FC236}">
                <a16:creationId xmlns:a16="http://schemas.microsoft.com/office/drawing/2014/main" id="{4CDF4044-6856-4EB5-AB95-9249255E2CA9}"/>
              </a:ext>
            </a:extLst>
          </p:cNvPr>
          <p:cNvPicPr>
            <a:picLocks noChangeAspect="1"/>
          </p:cNvPicPr>
          <p:nvPr/>
        </p:nvPicPr>
        <p:blipFill>
          <a:blip r:embed="rId3"/>
          <a:stretch>
            <a:fillRect/>
          </a:stretch>
        </p:blipFill>
        <p:spPr>
          <a:xfrm>
            <a:off x="3836778" y="5245474"/>
            <a:ext cx="4426080" cy="1383912"/>
          </a:xfrm>
          <a:prstGeom prst="rect">
            <a:avLst/>
          </a:prstGeom>
        </p:spPr>
      </p:pic>
    </p:spTree>
    <p:extLst>
      <p:ext uri="{BB962C8B-B14F-4D97-AF65-F5344CB8AC3E}">
        <p14:creationId xmlns:p14="http://schemas.microsoft.com/office/powerpoint/2010/main" val="88240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7"/>
            <a:ext cx="11388672" cy="1938992"/>
          </a:xfrm>
        </p:spPr>
        <p:txBody>
          <a:bodyPr vert="horz" lIns="91440" tIns="45720" rIns="91440" bIns="45720" rtlCol="0" anchor="t">
            <a:normAutofit/>
          </a:bodyPr>
          <a:lstStyle/>
          <a:p>
            <a:pPr marL="0" indent="0">
              <a:buNone/>
            </a:pPr>
            <a:r>
              <a:rPr lang="en-US" b="1" u="sng" dirty="0">
                <a:ea typeface="+mn-lt"/>
                <a:cs typeface="+mn-lt"/>
              </a:rPr>
              <a:t>EMP COLLEGE GOAL #3 Community Connections </a:t>
            </a:r>
          </a:p>
          <a:p>
            <a:pPr marL="0" indent="0">
              <a:buNone/>
            </a:pPr>
            <a:r>
              <a:rPr lang="en-US" sz="2200" dirty="0">
                <a:ea typeface="+mn-lt"/>
                <a:cs typeface="+mn-lt"/>
              </a:rPr>
              <a:t>Cañada College establishes equity-minded partnerships with other educational institutions, employers, governments, and community-based organizations that result in seamless pathways for high school students transitioning to college, college students transitioning to university, and all community members pursuing career, and lifelong educational opportunities.</a:t>
            </a:r>
            <a:endParaRPr lang="en-US" dirty="0">
              <a:latin typeface="Times New Roman"/>
              <a:cs typeface="Times New Roman"/>
            </a:endParaRPr>
          </a:p>
          <a:p>
            <a:endParaRPr lang="en-US" dirty="0">
              <a:cs typeface="Calibri" panose="020F0502020204030204"/>
            </a:endParaRPr>
          </a:p>
          <a:p>
            <a:endParaRPr lang="en-US" dirty="0">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5" name="Title 1"/>
          <p:cNvSpPr txBox="1">
            <a:spLocks/>
          </p:cNvSpPr>
          <p:nvPr/>
        </p:nvSpPr>
        <p:spPr>
          <a:xfrm>
            <a:off x="535709" y="378442"/>
            <a:ext cx="1102821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200" b="1" dirty="0">
                <a:solidFill>
                  <a:schemeClr val="bg1"/>
                </a:solidFill>
                <a:effectLst>
                  <a:outerShdw blurRad="50800" dist="50800" dir="5400000" algn="ctr" rotWithShape="0">
                    <a:srgbClr val="000000">
                      <a:alpha val="43137"/>
                    </a:srgbClr>
                  </a:outerShdw>
                </a:effectLst>
                <a:latin typeface="Franklin Gothic Book"/>
              </a:rPr>
              <a:t>How does this position request further the College’s ability to achieve its strategic goals &amp; immediate priorities?</a:t>
            </a:r>
          </a:p>
        </p:txBody>
      </p:sp>
      <p:sp>
        <p:nvSpPr>
          <p:cNvPr id="7" name="TextBox 6">
            <a:extLst>
              <a:ext uri="{FF2B5EF4-FFF2-40B4-BE49-F238E27FC236}">
                <a16:creationId xmlns:a16="http://schemas.microsoft.com/office/drawing/2014/main" id="{80E905FD-6541-4085-84A6-98FEDBDED83F}"/>
              </a:ext>
            </a:extLst>
          </p:cNvPr>
          <p:cNvSpPr txBox="1"/>
          <p:nvPr/>
        </p:nvSpPr>
        <p:spPr>
          <a:xfrm>
            <a:off x="535709" y="3746335"/>
            <a:ext cx="5089238" cy="2308324"/>
          </a:xfrm>
          <a:prstGeom prst="rect">
            <a:avLst/>
          </a:prstGeom>
          <a:noFill/>
        </p:spPr>
        <p:txBody>
          <a:bodyPr wrap="square" rtlCol="0">
            <a:spAutoFit/>
          </a:bodyPr>
          <a:lstStyle/>
          <a:p>
            <a:r>
              <a:rPr lang="en-US" dirty="0"/>
              <a:t>3.2  --  Transform where we share what Cañada has to offer by identifying and reaching new outreach audiences that help strengthen our ties to BIPOC communities (particularly those communities our recruitment maps indicate might be underserved, such as North Fair Oaks, Belle Haven, and East Palo Alto).Recruit more BIPOC students, including more students who identify as Black / African American.</a:t>
            </a:r>
          </a:p>
        </p:txBody>
      </p:sp>
      <p:sp>
        <p:nvSpPr>
          <p:cNvPr id="8" name="TextBox 7">
            <a:extLst>
              <a:ext uri="{FF2B5EF4-FFF2-40B4-BE49-F238E27FC236}">
                <a16:creationId xmlns:a16="http://schemas.microsoft.com/office/drawing/2014/main" id="{73AA48CB-2252-480B-8824-1126549AC77B}"/>
              </a:ext>
            </a:extLst>
          </p:cNvPr>
          <p:cNvSpPr txBox="1"/>
          <p:nvPr/>
        </p:nvSpPr>
        <p:spPr>
          <a:xfrm>
            <a:off x="6276109" y="3884835"/>
            <a:ext cx="5089238" cy="2031325"/>
          </a:xfrm>
          <a:prstGeom prst="rect">
            <a:avLst/>
          </a:prstGeom>
          <a:noFill/>
        </p:spPr>
        <p:txBody>
          <a:bodyPr wrap="square" rtlCol="0">
            <a:spAutoFit/>
          </a:bodyPr>
          <a:lstStyle/>
          <a:p>
            <a:r>
              <a:rPr lang="en-US" dirty="0"/>
              <a:t>3.3  --  Utilize relevant social media and other marketing platforms to reach community members in the formats and virtual environments in which they exist. Ensure College websites are up-to-date, accurate, informative, and speak to community members in language that is welcoming and inclusive.</a:t>
            </a:r>
          </a:p>
        </p:txBody>
      </p:sp>
    </p:spTree>
    <p:extLst>
      <p:ext uri="{BB962C8B-B14F-4D97-AF65-F5344CB8AC3E}">
        <p14:creationId xmlns:p14="http://schemas.microsoft.com/office/powerpoint/2010/main" val="285296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11388672" cy="3515733"/>
          </a:xfrm>
        </p:spPr>
        <p:txBody>
          <a:bodyPr vert="horz" lIns="91440" tIns="45720" rIns="91440" bIns="45720" rtlCol="0" anchor="t">
            <a:normAutofit/>
          </a:bodyPr>
          <a:lstStyle/>
          <a:p>
            <a:pPr marL="8890" marR="0" indent="0">
              <a:spcBef>
                <a:spcPts val="0"/>
              </a:spcBef>
              <a:spcAft>
                <a:spcPts val="0"/>
              </a:spcAft>
              <a:buNone/>
            </a:pPr>
            <a:r>
              <a:rPr lang="en-US" sz="3000" dirty="0">
                <a:effectLst/>
                <a:ea typeface="Calibri" panose="020F0502020204030204" pitchFamily="34" charset="0"/>
              </a:rPr>
              <a:t>FYSI’s mission is to provide a climate of inclusivity and supports student retention and success.  The PSC will need to build and maintain key collaborations with County and community agencies/resources in order to provide a comprehensive approach to supporting FY students.  Our relationships with our partners are key to growing the program and to better supporting FY students.  More recently, we updated our FYSI website in order to provide more comprehensive on-campus and off-campus resources and easy-to-find contacts.</a:t>
            </a:r>
            <a:endParaRPr lang="en-US" sz="3000" dirty="0">
              <a:latin typeface="Calibri"/>
              <a:cs typeface="Calibri"/>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endParaRPr lang="en-US" dirty="0">
              <a:cs typeface="Calibri" panose="020F0502020204030204"/>
            </a:endParaRPr>
          </a:p>
          <a:p>
            <a:endParaRPr lang="en-US" dirty="0">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7" name="Title 1">
            <a:extLst>
              <a:ext uri="{FF2B5EF4-FFF2-40B4-BE49-F238E27FC236}">
                <a16:creationId xmlns:a16="http://schemas.microsoft.com/office/drawing/2014/main" id="{D8D46DCD-D6A5-4D6B-B93A-03B49C9BC383}"/>
              </a:ext>
            </a:extLst>
          </p:cNvPr>
          <p:cNvSpPr txBox="1">
            <a:spLocks/>
          </p:cNvSpPr>
          <p:nvPr/>
        </p:nvSpPr>
        <p:spPr>
          <a:xfrm>
            <a:off x="535709" y="378442"/>
            <a:ext cx="1102821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200" b="1" dirty="0">
                <a:solidFill>
                  <a:schemeClr val="bg1"/>
                </a:solidFill>
                <a:effectLst>
                  <a:outerShdw blurRad="50800" dist="50800" dir="5400000" algn="ctr" rotWithShape="0">
                    <a:srgbClr val="000000">
                      <a:alpha val="43137"/>
                    </a:srgbClr>
                  </a:outerShdw>
                </a:effectLst>
                <a:latin typeface="Franklin Gothic Book"/>
              </a:rPr>
              <a:t>How does this position request further the College’s ability to achieve its strategic goals &amp; immediate priorities?</a:t>
            </a:r>
          </a:p>
        </p:txBody>
      </p:sp>
      <p:pic>
        <p:nvPicPr>
          <p:cNvPr id="2" name="Picture 1">
            <a:extLst>
              <a:ext uri="{FF2B5EF4-FFF2-40B4-BE49-F238E27FC236}">
                <a16:creationId xmlns:a16="http://schemas.microsoft.com/office/drawing/2014/main" id="{4CDF4044-6856-4EB5-AB95-9249255E2CA9}"/>
              </a:ext>
            </a:extLst>
          </p:cNvPr>
          <p:cNvPicPr>
            <a:picLocks noChangeAspect="1"/>
          </p:cNvPicPr>
          <p:nvPr/>
        </p:nvPicPr>
        <p:blipFill>
          <a:blip r:embed="rId3"/>
          <a:stretch>
            <a:fillRect/>
          </a:stretch>
        </p:blipFill>
        <p:spPr>
          <a:xfrm>
            <a:off x="3836778" y="5245474"/>
            <a:ext cx="4426080" cy="1383912"/>
          </a:xfrm>
          <a:prstGeom prst="rect">
            <a:avLst/>
          </a:prstGeom>
        </p:spPr>
      </p:pic>
    </p:spTree>
    <p:extLst>
      <p:ext uri="{BB962C8B-B14F-4D97-AF65-F5344CB8AC3E}">
        <p14:creationId xmlns:p14="http://schemas.microsoft.com/office/powerpoint/2010/main" val="307444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EOPS/FYSI Update</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1" name="Content Placeholder 2">
            <a:extLst>
              <a:ext uri="{FF2B5EF4-FFF2-40B4-BE49-F238E27FC236}">
                <a16:creationId xmlns:a16="http://schemas.microsoft.com/office/drawing/2014/main" id="{CEA9877B-B946-474F-A5CB-98FB7649B38A}"/>
              </a:ext>
            </a:extLst>
          </p:cNvPr>
          <p:cNvSpPr txBox="1">
            <a:spLocks/>
          </p:cNvSpPr>
          <p:nvPr/>
        </p:nvSpPr>
        <p:spPr>
          <a:xfrm>
            <a:off x="2875402" y="1421176"/>
            <a:ext cx="8949746" cy="5133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3000" dirty="0"/>
              <a:t>The State approved for $30M in additional funds to expand </a:t>
            </a:r>
            <a:r>
              <a:rPr lang="en-US" sz="3000" dirty="0" err="1"/>
              <a:t>NextUp</a:t>
            </a:r>
            <a:r>
              <a:rPr lang="en-US" sz="3000" dirty="0"/>
              <a:t> programs at Community Colleges.</a:t>
            </a:r>
          </a:p>
          <a:p>
            <a:pPr>
              <a:lnSpc>
                <a:spcPct val="100000"/>
              </a:lnSpc>
              <a:spcBef>
                <a:spcPts val="0"/>
              </a:spcBef>
              <a:spcAft>
                <a:spcPts val="2400"/>
              </a:spcAft>
            </a:pPr>
            <a:r>
              <a:rPr lang="en-US" sz="3000" dirty="0"/>
              <a:t>The CCCCO’s intent is to have </a:t>
            </a:r>
            <a:r>
              <a:rPr lang="en-US" sz="3000" dirty="0" err="1"/>
              <a:t>NextUp</a:t>
            </a:r>
            <a:r>
              <a:rPr lang="en-US" sz="3000" dirty="0"/>
              <a:t> at all the Community Colleges.</a:t>
            </a:r>
          </a:p>
          <a:p>
            <a:pPr>
              <a:lnSpc>
                <a:spcPct val="100000"/>
              </a:lnSpc>
              <a:spcBef>
                <a:spcPts val="0"/>
              </a:spcBef>
              <a:spcAft>
                <a:spcPts val="2400"/>
              </a:spcAft>
            </a:pPr>
            <a:r>
              <a:rPr lang="en-US" sz="3000" dirty="0"/>
              <a:t>The CCCCO will be mailing out a letter of commitment to colleges that do not already have a </a:t>
            </a:r>
            <a:r>
              <a:rPr lang="en-US" sz="3000" dirty="0" err="1"/>
              <a:t>NextUp</a:t>
            </a:r>
            <a:r>
              <a:rPr lang="en-US" sz="3000" dirty="0"/>
              <a:t> Program.</a:t>
            </a:r>
          </a:p>
          <a:p>
            <a:pPr>
              <a:lnSpc>
                <a:spcPct val="100000"/>
              </a:lnSpc>
              <a:spcBef>
                <a:spcPts val="0"/>
              </a:spcBef>
              <a:spcAft>
                <a:spcPts val="2400"/>
              </a:spcAft>
            </a:pPr>
            <a:r>
              <a:rPr lang="en-US" sz="3000" dirty="0"/>
              <a:t>If accepted, the colleges will receive the funding starting in spring 2023 and it will be the entire year’s allocation.</a:t>
            </a:r>
          </a:p>
        </p:txBody>
      </p:sp>
      <p:pic>
        <p:nvPicPr>
          <p:cNvPr id="7" name="Picture 6">
            <a:extLst>
              <a:ext uri="{FF2B5EF4-FFF2-40B4-BE49-F238E27FC236}">
                <a16:creationId xmlns:a16="http://schemas.microsoft.com/office/drawing/2014/main" id="{91C55B42-B52A-479D-8023-490512FF5299}"/>
              </a:ext>
            </a:extLst>
          </p:cNvPr>
          <p:cNvPicPr>
            <a:picLocks noChangeAspect="1"/>
          </p:cNvPicPr>
          <p:nvPr/>
        </p:nvPicPr>
        <p:blipFill>
          <a:blip r:embed="rId2"/>
          <a:stretch>
            <a:fillRect/>
          </a:stretch>
        </p:blipFill>
        <p:spPr>
          <a:xfrm>
            <a:off x="516667" y="3237555"/>
            <a:ext cx="1851143" cy="1308953"/>
          </a:xfrm>
          <a:prstGeom prst="rect">
            <a:avLst/>
          </a:prstGeom>
        </p:spPr>
      </p:pic>
      <p:pic>
        <p:nvPicPr>
          <p:cNvPr id="8" name="Picture 7">
            <a:extLst>
              <a:ext uri="{FF2B5EF4-FFF2-40B4-BE49-F238E27FC236}">
                <a16:creationId xmlns:a16="http://schemas.microsoft.com/office/drawing/2014/main" id="{B8988300-2131-4AF7-90C3-A603FC29FC12}"/>
              </a:ext>
            </a:extLst>
          </p:cNvPr>
          <p:cNvPicPr>
            <a:picLocks noChangeAspect="1"/>
          </p:cNvPicPr>
          <p:nvPr/>
        </p:nvPicPr>
        <p:blipFill>
          <a:blip r:embed="rId3"/>
          <a:stretch>
            <a:fillRect/>
          </a:stretch>
        </p:blipFill>
        <p:spPr>
          <a:xfrm>
            <a:off x="781768" y="1409570"/>
            <a:ext cx="1320942" cy="1744950"/>
          </a:xfrm>
          <a:prstGeom prst="rect">
            <a:avLst/>
          </a:prstGeom>
        </p:spPr>
      </p:pic>
      <p:pic>
        <p:nvPicPr>
          <p:cNvPr id="9" name="Picture 8">
            <a:extLst>
              <a:ext uri="{FF2B5EF4-FFF2-40B4-BE49-F238E27FC236}">
                <a16:creationId xmlns:a16="http://schemas.microsoft.com/office/drawing/2014/main" id="{63B0C995-9DA0-4572-B7E1-CEED7CB3CE8D}"/>
              </a:ext>
            </a:extLst>
          </p:cNvPr>
          <p:cNvPicPr>
            <a:picLocks noChangeAspect="1"/>
          </p:cNvPicPr>
          <p:nvPr/>
        </p:nvPicPr>
        <p:blipFill>
          <a:blip r:embed="rId4"/>
          <a:stretch>
            <a:fillRect/>
          </a:stretch>
        </p:blipFill>
        <p:spPr>
          <a:xfrm>
            <a:off x="649435" y="5230371"/>
            <a:ext cx="1585605" cy="1117852"/>
          </a:xfrm>
          <a:prstGeom prst="rect">
            <a:avLst/>
          </a:prstGeom>
        </p:spPr>
      </p:pic>
    </p:spTree>
    <p:extLst>
      <p:ext uri="{BB962C8B-B14F-4D97-AF65-F5344CB8AC3E}">
        <p14:creationId xmlns:p14="http://schemas.microsoft.com/office/powerpoint/2010/main" val="148166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ea typeface="+mj-ea"/>
                <a:cs typeface="+mj-cs"/>
              </a:rPr>
              <a:t>    Requested Allocation </a:t>
            </a:r>
            <a:endParaRPr lang="en-US" dirty="0">
              <a:solidFill>
                <a:schemeClr val="bg1"/>
              </a:solidFill>
              <a:ea typeface="+mj-ea"/>
              <a:cs typeface="+mj-cs"/>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graphicFrame>
        <p:nvGraphicFramePr>
          <p:cNvPr id="16" name="Table 16">
            <a:extLst>
              <a:ext uri="{FF2B5EF4-FFF2-40B4-BE49-F238E27FC236}">
                <a16:creationId xmlns:a16="http://schemas.microsoft.com/office/drawing/2014/main" id="{B1DB0C65-1D49-41EE-97D1-46B3BF4878DD}"/>
              </a:ext>
            </a:extLst>
          </p:cNvPr>
          <p:cNvGraphicFramePr>
            <a:graphicFrameLocks noGrp="1"/>
          </p:cNvGraphicFramePr>
          <p:nvPr>
            <p:extLst>
              <p:ext uri="{D42A27DB-BD31-4B8C-83A1-F6EECF244321}">
                <p14:modId xmlns:p14="http://schemas.microsoft.com/office/powerpoint/2010/main" val="557513516"/>
              </p:ext>
            </p:extLst>
          </p:nvPr>
        </p:nvGraphicFramePr>
        <p:xfrm>
          <a:off x="886505" y="1254702"/>
          <a:ext cx="10418990" cy="2529840"/>
        </p:xfrm>
        <a:graphic>
          <a:graphicData uri="http://schemas.openxmlformats.org/drawingml/2006/table">
            <a:tbl>
              <a:tblPr firstRow="1" bandRow="1">
                <a:tableStyleId>{5C22544A-7EE6-4342-B048-85BDC9FD1C3A}</a:tableStyleId>
              </a:tblPr>
              <a:tblGrid>
                <a:gridCol w="2083799">
                  <a:extLst>
                    <a:ext uri="{9D8B030D-6E8A-4147-A177-3AD203B41FA5}">
                      <a16:colId xmlns:a16="http://schemas.microsoft.com/office/drawing/2014/main" val="1377957746"/>
                    </a:ext>
                  </a:extLst>
                </a:gridCol>
                <a:gridCol w="1029391">
                  <a:extLst>
                    <a:ext uri="{9D8B030D-6E8A-4147-A177-3AD203B41FA5}">
                      <a16:colId xmlns:a16="http://schemas.microsoft.com/office/drawing/2014/main" val="3892677267"/>
                    </a:ext>
                  </a:extLst>
                </a:gridCol>
                <a:gridCol w="2475425">
                  <a:extLst>
                    <a:ext uri="{9D8B030D-6E8A-4147-A177-3AD203B41FA5}">
                      <a16:colId xmlns:a16="http://schemas.microsoft.com/office/drawing/2014/main" val="342185899"/>
                    </a:ext>
                  </a:extLst>
                </a:gridCol>
                <a:gridCol w="2746576">
                  <a:extLst>
                    <a:ext uri="{9D8B030D-6E8A-4147-A177-3AD203B41FA5}">
                      <a16:colId xmlns:a16="http://schemas.microsoft.com/office/drawing/2014/main" val="3030346450"/>
                    </a:ext>
                  </a:extLst>
                </a:gridCol>
                <a:gridCol w="2083799">
                  <a:extLst>
                    <a:ext uri="{9D8B030D-6E8A-4147-A177-3AD203B41FA5}">
                      <a16:colId xmlns:a16="http://schemas.microsoft.com/office/drawing/2014/main" val="4147247704"/>
                    </a:ext>
                  </a:extLst>
                </a:gridCol>
              </a:tblGrid>
              <a:tr h="370839">
                <a:tc gridSpan="5">
                  <a:txBody>
                    <a:bodyPr/>
                    <a:lstStyle/>
                    <a:p>
                      <a:pPr lvl="0" algn="ctr">
                        <a:buNone/>
                      </a:pPr>
                      <a:r>
                        <a:rPr lang="en-US" sz="3200" b="1" i="0" u="none" strike="noStrike" noProof="0" dirty="0">
                          <a:latin typeface="Calibri"/>
                        </a:rPr>
                        <a:t>SALARY PROPOSAL FROM FUND 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4604156"/>
                  </a:ext>
                </a:extLst>
              </a:tr>
              <a:tr h="370840">
                <a:tc>
                  <a:txBody>
                    <a:bodyPr/>
                    <a:lstStyle/>
                    <a:p>
                      <a:pPr lvl="0" algn="ctr">
                        <a:buNone/>
                      </a:pPr>
                      <a:r>
                        <a:rPr lang="en-US" sz="2200" b="0" i="0" u="none" strike="noStrike" noProof="0">
                          <a:latin typeface="Calibri"/>
                        </a:rPr>
                        <a:t>Proposed Budget</a:t>
                      </a:r>
                      <a:endParaRPr lang="en-US" sz="2200"/>
                    </a:p>
                  </a:txBody>
                  <a:tcPr anchor="ctr"/>
                </a:tc>
                <a:tc>
                  <a:txBody>
                    <a:bodyPr/>
                    <a:lstStyle/>
                    <a:p>
                      <a:pPr lvl="0" algn="ctr">
                        <a:buNone/>
                      </a:pPr>
                      <a:r>
                        <a:rPr lang="en-US" sz="2200" b="0" i="0" u="none" strike="noStrike" noProof="0">
                          <a:latin typeface="Calibri"/>
                        </a:rPr>
                        <a:t>FTE</a:t>
                      </a:r>
                      <a:endParaRPr lang="en-US" sz="2200"/>
                    </a:p>
                  </a:txBody>
                  <a:tcPr anchor="ctr"/>
                </a:tc>
                <a:tc>
                  <a:txBody>
                    <a:bodyPr/>
                    <a:lstStyle/>
                    <a:p>
                      <a:pPr lvl="0" algn="ctr">
                        <a:buNone/>
                      </a:pPr>
                      <a:r>
                        <a:rPr lang="en-US" sz="2200" b="0" i="0" u="none" strike="noStrike" noProof="0" dirty="0">
                          <a:latin typeface="Calibri"/>
                        </a:rPr>
                        <a:t>Projected Salary</a:t>
                      </a:r>
                    </a:p>
                    <a:p>
                      <a:pPr lvl="0" algn="ctr">
                        <a:buNone/>
                      </a:pPr>
                      <a:r>
                        <a:rPr lang="en-US" sz="2200" b="0" i="0" u="none" strike="noStrike" noProof="0" dirty="0"/>
                        <a:t>Step 7, Grade 2</a:t>
                      </a:r>
                      <a:endParaRPr lang="en-US" sz="2200" dirty="0"/>
                    </a:p>
                  </a:txBody>
                  <a:tcPr anchor="ctr"/>
                </a:tc>
                <a:tc>
                  <a:txBody>
                    <a:bodyPr/>
                    <a:lstStyle/>
                    <a:p>
                      <a:pPr lvl="0" algn="ctr">
                        <a:buNone/>
                      </a:pPr>
                      <a:r>
                        <a:rPr lang="en-US" sz="2200" b="0" i="0" u="none" strike="noStrike" noProof="0" dirty="0">
                          <a:latin typeface="Calibri"/>
                        </a:rPr>
                        <a:t>Projected Benefits</a:t>
                      </a:r>
                    </a:p>
                    <a:p>
                      <a:pPr lvl="0" algn="ctr">
                        <a:buNone/>
                      </a:pPr>
                      <a:r>
                        <a:rPr lang="en-US" sz="2200" b="0" i="0" u="none" strike="noStrike" noProof="0" dirty="0">
                          <a:latin typeface="Calibri"/>
                        </a:rPr>
                        <a:t>57.457%</a:t>
                      </a:r>
                    </a:p>
                  </a:txBody>
                  <a:tcPr anchor="ctr"/>
                </a:tc>
                <a:tc>
                  <a:txBody>
                    <a:bodyPr/>
                    <a:lstStyle/>
                    <a:p>
                      <a:pPr lvl="0" algn="ctr">
                        <a:buNone/>
                      </a:pPr>
                      <a:r>
                        <a:rPr lang="en-US" sz="2200" b="0" i="0" u="none" strike="noStrike" noProof="0">
                          <a:latin typeface="Calibri"/>
                        </a:rPr>
                        <a:t>Total Projected Budget</a:t>
                      </a:r>
                      <a:endParaRPr lang="en-US" sz="2200"/>
                    </a:p>
                  </a:txBody>
                  <a:tcPr anchor="ctr"/>
                </a:tc>
                <a:extLst>
                  <a:ext uri="{0D108BD9-81ED-4DB2-BD59-A6C34878D82A}">
                    <a16:rowId xmlns:a16="http://schemas.microsoft.com/office/drawing/2014/main" val="79551231"/>
                  </a:ext>
                </a:extLst>
              </a:tr>
              <a:tr h="370840">
                <a:tc>
                  <a:txBody>
                    <a:bodyPr/>
                    <a:lstStyle/>
                    <a:p>
                      <a:pPr lvl="0" algn="ctr">
                        <a:buNone/>
                      </a:pPr>
                      <a:r>
                        <a:rPr lang="en-US" sz="2400" b="1" i="0" u="none" strike="noStrike" noProof="0" dirty="0">
                          <a:latin typeface="Calibri"/>
                        </a:rPr>
                        <a:t>FYSI Program Services Coordinator</a:t>
                      </a:r>
                      <a:endParaRPr lang="en-US" sz="2400" b="1" dirty="0"/>
                    </a:p>
                  </a:txBody>
                  <a:tcPr anchor="ctr"/>
                </a:tc>
                <a:tc>
                  <a:txBody>
                    <a:bodyPr/>
                    <a:lstStyle/>
                    <a:p>
                      <a:pPr algn="ctr"/>
                      <a:r>
                        <a:rPr lang="en-US" sz="2400" b="1"/>
                        <a:t>1</a:t>
                      </a:r>
                    </a:p>
                  </a:txBody>
                  <a:tcPr anchor="ctr"/>
                </a:tc>
                <a:tc>
                  <a:txBody>
                    <a:bodyPr/>
                    <a:lstStyle/>
                    <a:p>
                      <a:pPr algn="ctr"/>
                      <a:r>
                        <a:rPr lang="en-US" sz="2400" b="1" dirty="0"/>
                        <a:t>$71,952</a:t>
                      </a:r>
                    </a:p>
                  </a:txBody>
                  <a:tcPr anchor="ctr"/>
                </a:tc>
                <a:tc>
                  <a:txBody>
                    <a:bodyPr/>
                    <a:lstStyle/>
                    <a:p>
                      <a:pPr algn="ctr"/>
                      <a:r>
                        <a:rPr lang="en-US" sz="2400" b="1" dirty="0"/>
                        <a:t>$41,341</a:t>
                      </a:r>
                    </a:p>
                  </a:txBody>
                  <a:tcPr anchor="ctr"/>
                </a:tc>
                <a:tc>
                  <a:txBody>
                    <a:bodyPr/>
                    <a:lstStyle/>
                    <a:p>
                      <a:pPr algn="ctr"/>
                      <a:r>
                        <a:rPr lang="en-US" sz="2400" b="1" dirty="0"/>
                        <a:t>$113,293</a:t>
                      </a:r>
                    </a:p>
                  </a:txBody>
                  <a:tcPr anchor="ctr"/>
                </a:tc>
                <a:extLst>
                  <a:ext uri="{0D108BD9-81ED-4DB2-BD59-A6C34878D82A}">
                    <a16:rowId xmlns:a16="http://schemas.microsoft.com/office/drawing/2014/main" val="2239926920"/>
                  </a:ext>
                </a:extLst>
              </a:tr>
            </a:tbl>
          </a:graphicData>
        </a:graphic>
      </p:graphicFrame>
      <p:sp>
        <p:nvSpPr>
          <p:cNvPr id="3" name="TextBox 2">
            <a:extLst>
              <a:ext uri="{FF2B5EF4-FFF2-40B4-BE49-F238E27FC236}">
                <a16:creationId xmlns:a16="http://schemas.microsoft.com/office/drawing/2014/main" id="{938330A8-AE0C-4C8A-9B7C-B87FE0954363}"/>
              </a:ext>
            </a:extLst>
          </p:cNvPr>
          <p:cNvSpPr txBox="1"/>
          <p:nvPr/>
        </p:nvSpPr>
        <p:spPr>
          <a:xfrm>
            <a:off x="997527" y="4055501"/>
            <a:ext cx="10196946" cy="9848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New </a:t>
            </a:r>
            <a:r>
              <a:rPr lang="en-US" sz="2400" dirty="0" err="1"/>
              <a:t>NextUp</a:t>
            </a:r>
            <a:r>
              <a:rPr lang="en-US" sz="2400" dirty="0"/>
              <a:t> funding will require staffing to support FY students under EOPS.</a:t>
            </a:r>
          </a:p>
          <a:p>
            <a:pPr marL="285750" indent="-285750">
              <a:buFont typeface="Arial" panose="020B0604020202020204" pitchFamily="34" charset="0"/>
              <a:buChar char="•"/>
            </a:pPr>
            <a:r>
              <a:rPr lang="en-US" sz="2400" dirty="0" err="1"/>
              <a:t>NextUp</a:t>
            </a:r>
            <a:r>
              <a:rPr lang="en-US" sz="2400" dirty="0"/>
              <a:t> allocation MAY be able to fund part of this position.</a:t>
            </a:r>
          </a:p>
        </p:txBody>
      </p:sp>
      <p:pic>
        <p:nvPicPr>
          <p:cNvPr id="7" name="Picture 6">
            <a:extLst>
              <a:ext uri="{FF2B5EF4-FFF2-40B4-BE49-F238E27FC236}">
                <a16:creationId xmlns:a16="http://schemas.microsoft.com/office/drawing/2014/main" id="{01C25A19-0C07-45F4-AB5E-F98EC5B39879}"/>
              </a:ext>
            </a:extLst>
          </p:cNvPr>
          <p:cNvPicPr>
            <a:picLocks noChangeAspect="1"/>
          </p:cNvPicPr>
          <p:nvPr/>
        </p:nvPicPr>
        <p:blipFill>
          <a:blip r:embed="rId3"/>
          <a:stretch>
            <a:fillRect/>
          </a:stretch>
        </p:blipFill>
        <p:spPr>
          <a:xfrm>
            <a:off x="3836778" y="5245474"/>
            <a:ext cx="4426080" cy="1383912"/>
          </a:xfrm>
          <a:prstGeom prst="rect">
            <a:avLst/>
          </a:prstGeom>
        </p:spPr>
      </p:pic>
    </p:spTree>
    <p:extLst>
      <p:ext uri="{BB962C8B-B14F-4D97-AF65-F5344CB8AC3E}">
        <p14:creationId xmlns:p14="http://schemas.microsoft.com/office/powerpoint/2010/main" val="271172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52" y="1763743"/>
            <a:ext cx="11040177" cy="2924606"/>
          </a:xfrm>
        </p:spPr>
        <p:txBody>
          <a:bodyPr>
            <a:normAutofit/>
          </a:bodyPr>
          <a:lstStyle/>
          <a:p>
            <a:pPr marL="0" indent="0">
              <a:buNone/>
            </a:pPr>
            <a:r>
              <a:rPr lang="en-US" b="1" dirty="0"/>
              <a:t>Foster Youth Success Initiative (FYSI)</a:t>
            </a:r>
            <a:r>
              <a:rPr lang="en-US" dirty="0"/>
              <a:t> is a statewide effort supported by the California Community College Chancellor’s Office. The purpose of FYSI is to create a network of support that will meet the academic, social, emotional, and financial needs of college-bound students. </a:t>
            </a:r>
            <a:r>
              <a:rPr lang="en-UM" dirty="0"/>
              <a:t>W</a:t>
            </a:r>
            <a:r>
              <a:rPr lang="en-US" dirty="0"/>
              <a:t>e</a:t>
            </a:r>
            <a:r>
              <a:rPr lang="en-UM" dirty="0"/>
              <a:t> </a:t>
            </a:r>
            <a:r>
              <a:rPr lang="en-US" dirty="0"/>
              <a:t>provide a comprehensive support program to increase the number of former foster youth graduating from a community college with an associate’s degree, vocational training, or transferring to a four-year university.</a:t>
            </a: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r</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Y</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c</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c</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M"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ni</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M"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S"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v</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pic>
        <p:nvPicPr>
          <p:cNvPr id="12" name="Picture 11">
            <a:extLst>
              <a:ext uri="{FF2B5EF4-FFF2-40B4-BE49-F238E27FC236}">
                <a16:creationId xmlns:a16="http://schemas.microsoft.com/office/drawing/2014/main" id="{87EBA91D-7D19-4B1D-9F83-794ADDEC4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43" y="4814677"/>
            <a:ext cx="3454402" cy="1384470"/>
          </a:xfrm>
          <a:prstGeom prst="rect">
            <a:avLst/>
          </a:prstGeom>
        </p:spPr>
      </p:pic>
      <p:pic>
        <p:nvPicPr>
          <p:cNvPr id="14" name="Picture 13">
            <a:extLst>
              <a:ext uri="{FF2B5EF4-FFF2-40B4-BE49-F238E27FC236}">
                <a16:creationId xmlns:a16="http://schemas.microsoft.com/office/drawing/2014/main" id="{500A0457-A6E2-4214-A171-B29212A75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846" y="4814677"/>
            <a:ext cx="974634" cy="1287480"/>
          </a:xfrm>
          <a:prstGeom prst="rect">
            <a:avLst/>
          </a:prstGeom>
        </p:spPr>
      </p:pic>
      <p:sp>
        <p:nvSpPr>
          <p:cNvPr id="16" name="Title 1">
            <a:extLst>
              <a:ext uri="{FF2B5EF4-FFF2-40B4-BE49-F238E27FC236}">
                <a16:creationId xmlns:a16="http://schemas.microsoft.com/office/drawing/2014/main" id="{344EF32F-01E8-406C-A992-4C3452295C49}"/>
              </a:ext>
            </a:extLst>
          </p:cNvPr>
          <p:cNvSpPr>
            <a:spLocks noGrp="1"/>
          </p:cNvSpPr>
          <p:nvPr>
            <p:ph type="title"/>
          </p:nvPr>
        </p:nvSpPr>
        <p:spPr>
          <a:xfrm>
            <a:off x="366852" y="709760"/>
            <a:ext cx="10986948" cy="1325563"/>
          </a:xfrm>
        </p:spPr>
        <p:txBody>
          <a:bodyPr/>
          <a:lstStyle/>
          <a:p>
            <a:r>
              <a:rPr lang="en-UM" dirty="0"/>
              <a:t>M</a:t>
            </a:r>
            <a:r>
              <a:rPr lang="en-US" dirty="0" err="1"/>
              <a:t>i</a:t>
            </a:r>
            <a:r>
              <a:rPr lang="en-UM" dirty="0"/>
              <a:t>s</a:t>
            </a:r>
            <a:r>
              <a:rPr lang="en-US" dirty="0"/>
              <a:t>s</a:t>
            </a:r>
            <a:r>
              <a:rPr lang="en-UM" dirty="0" err="1"/>
              <a:t>i</a:t>
            </a:r>
            <a:r>
              <a:rPr lang="en-US" dirty="0"/>
              <a:t>o</a:t>
            </a:r>
            <a:r>
              <a:rPr lang="en-UM" dirty="0"/>
              <a:t>n</a:t>
            </a:r>
            <a:endParaRPr lang="en-US" dirty="0"/>
          </a:p>
        </p:txBody>
      </p:sp>
    </p:spTree>
    <p:extLst>
      <p:ext uri="{BB962C8B-B14F-4D97-AF65-F5344CB8AC3E}">
        <p14:creationId xmlns:p14="http://schemas.microsoft.com/office/powerpoint/2010/main" val="160058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52" y="2689432"/>
            <a:ext cx="7399904" cy="3756524"/>
          </a:xfrm>
        </p:spPr>
        <p:txBody>
          <a:bodyPr>
            <a:normAutofit/>
          </a:bodyPr>
          <a:lstStyle/>
          <a:p>
            <a:pPr marL="0" indent="0">
              <a:buNone/>
            </a:pPr>
            <a:r>
              <a:rPr lang="en-US" dirty="0"/>
              <a:t>In collaboration with San Mateo County, the Foster Youth Success Initiative (F.Y.S.I.) and Foster &amp; Kinship Care Education Programs have created a network of support. The Resources &amp; Opportunities for Success &amp; Excellence (R.O.S.E.) Committee’s goal is to empower Foster Youth (F.Y.) students by creating a community of practice that consists of allies who are faculty, staff, and community partners.</a:t>
            </a: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r</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Y</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c</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c</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M"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ni</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M"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S"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v</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6" name="Title 1">
            <a:extLst>
              <a:ext uri="{FF2B5EF4-FFF2-40B4-BE49-F238E27FC236}">
                <a16:creationId xmlns:a16="http://schemas.microsoft.com/office/drawing/2014/main" id="{344EF32F-01E8-406C-A992-4C3452295C49}"/>
              </a:ext>
            </a:extLst>
          </p:cNvPr>
          <p:cNvSpPr>
            <a:spLocks noGrp="1"/>
          </p:cNvSpPr>
          <p:nvPr>
            <p:ph type="title"/>
          </p:nvPr>
        </p:nvSpPr>
        <p:spPr>
          <a:xfrm>
            <a:off x="340237" y="1040762"/>
            <a:ext cx="10986948" cy="1325563"/>
          </a:xfrm>
        </p:spPr>
        <p:txBody>
          <a:bodyPr/>
          <a:lstStyle/>
          <a:p>
            <a:r>
              <a:rPr lang="en-US" dirty="0"/>
              <a:t>The Resources &amp; Opportunities for Success &amp; Excellence (R.O.S.E.)</a:t>
            </a:r>
            <a:r>
              <a:rPr lang="en-UM" dirty="0"/>
              <a:t> </a:t>
            </a:r>
            <a:endParaRPr lang="en-US" dirty="0"/>
          </a:p>
        </p:txBody>
      </p:sp>
      <p:pic>
        <p:nvPicPr>
          <p:cNvPr id="7" name="Picture 6">
            <a:extLst>
              <a:ext uri="{FF2B5EF4-FFF2-40B4-BE49-F238E27FC236}">
                <a16:creationId xmlns:a16="http://schemas.microsoft.com/office/drawing/2014/main" id="{F4B35794-1248-41C6-A0DB-D0152F2A97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1944" y="2836187"/>
            <a:ext cx="3835268" cy="2711936"/>
          </a:xfrm>
          <a:prstGeom prst="rect">
            <a:avLst/>
          </a:prstGeom>
        </p:spPr>
      </p:pic>
    </p:spTree>
    <p:extLst>
      <p:ext uri="{BB962C8B-B14F-4D97-AF65-F5344CB8AC3E}">
        <p14:creationId xmlns:p14="http://schemas.microsoft.com/office/powerpoint/2010/main" val="94968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054544" y="4766178"/>
            <a:ext cx="1981200" cy="18288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M" b="1" dirty="0">
                <a:effectLst>
                  <a:outerShdw blurRad="38100" dist="38100" dir="2700000" algn="tl">
                    <a:srgbClr val="000000">
                      <a:alpha val="43137"/>
                    </a:srgbClr>
                  </a:outerShdw>
                </a:effectLst>
                <a:latin typeface="Century Gothic" pitchFamily="34" charset="0"/>
              </a:rPr>
              <a:t>C</a:t>
            </a:r>
            <a:r>
              <a:rPr lang="en-US" b="1" dirty="0">
                <a:effectLst>
                  <a:outerShdw blurRad="38100" dist="38100" dir="2700000" algn="tl">
                    <a:srgbClr val="000000">
                      <a:alpha val="43137"/>
                    </a:srgbClr>
                  </a:outerShdw>
                </a:effectLst>
                <a:latin typeface="Century Gothic" pitchFamily="34" charset="0"/>
              </a:rPr>
              <a:t>o</a:t>
            </a:r>
            <a:r>
              <a:rPr lang="en-UM" b="1" dirty="0" err="1">
                <a:effectLst>
                  <a:outerShdw blurRad="38100" dist="38100" dir="2700000" algn="tl">
                    <a:srgbClr val="000000">
                      <a:alpha val="43137"/>
                    </a:srgbClr>
                  </a:outerShdw>
                </a:effectLst>
                <a:latin typeface="Century Gothic" pitchFamily="34" charset="0"/>
              </a:rPr>
              <a:t>nsistency</a:t>
            </a:r>
            <a:r>
              <a:rPr lang="en-UM" b="1" dirty="0">
                <a:effectLst>
                  <a:outerShdw blurRad="38100" dist="38100" dir="2700000" algn="tl">
                    <a:srgbClr val="000000">
                      <a:alpha val="43137"/>
                    </a:srgbClr>
                  </a:outerShdw>
                </a:effectLst>
                <a:latin typeface="Century Gothic" pitchFamily="34" charset="0"/>
              </a:rPr>
              <a:t> </a:t>
            </a:r>
            <a:endParaRPr lang="en-US" b="1" dirty="0">
              <a:effectLst>
                <a:outerShdw blurRad="38100" dist="38100" dir="2700000" algn="tl">
                  <a:srgbClr val="000000">
                    <a:alpha val="43137"/>
                  </a:srgbClr>
                </a:outerShdw>
              </a:effectLst>
              <a:latin typeface="Century Gothic" pitchFamily="34" charset="0"/>
            </a:endParaRPr>
          </a:p>
        </p:txBody>
      </p:sp>
      <p:sp>
        <p:nvSpPr>
          <p:cNvPr id="12" name="Oval 11"/>
          <p:cNvSpPr/>
          <p:nvPr/>
        </p:nvSpPr>
        <p:spPr>
          <a:xfrm>
            <a:off x="7587445" y="4824655"/>
            <a:ext cx="1981469" cy="181233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Personal</a:t>
            </a:r>
            <a:r>
              <a:rPr lang="en-UM" b="1" dirty="0">
                <a:effectLst>
                  <a:outerShdw blurRad="38100" dist="38100" dir="2700000" algn="tl">
                    <a:srgbClr val="000000">
                      <a:alpha val="43137"/>
                    </a:srgbClr>
                  </a:outerShdw>
                </a:effectLst>
                <a:latin typeface="Century Gothic" pitchFamily="34" charset="0"/>
              </a:rPr>
              <a:t> </a:t>
            </a:r>
            <a:r>
              <a:rPr lang="en-UM" b="1" dirty="0" err="1">
                <a:effectLst>
                  <a:outerShdw blurRad="38100" dist="38100" dir="2700000" algn="tl">
                    <a:srgbClr val="000000">
                      <a:alpha val="43137"/>
                    </a:srgbClr>
                  </a:outerShdw>
                </a:effectLst>
                <a:latin typeface="Century Gothic" pitchFamily="34" charset="0"/>
              </a:rPr>
              <a:t>Counseling</a:t>
            </a:r>
            <a:endParaRPr lang="en-US" b="1" dirty="0">
              <a:effectLst>
                <a:outerShdw blurRad="38100" dist="38100" dir="2700000" algn="tl">
                  <a:srgbClr val="000000">
                    <a:alpha val="43137"/>
                  </a:srgbClr>
                </a:outerShdw>
              </a:effectLst>
              <a:latin typeface="Century Gothic" pitchFamily="34" charset="0"/>
            </a:endParaRPr>
          </a:p>
        </p:txBody>
      </p:sp>
      <p:sp>
        <p:nvSpPr>
          <p:cNvPr id="13" name="Oval 12"/>
          <p:cNvSpPr/>
          <p:nvPr/>
        </p:nvSpPr>
        <p:spPr>
          <a:xfrm>
            <a:off x="5301051" y="4916789"/>
            <a:ext cx="1943100" cy="1828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M" b="1" dirty="0">
                <a:effectLst>
                  <a:outerShdw blurRad="38100" dist="38100" dir="2700000" algn="tl">
                    <a:srgbClr val="000000">
                      <a:alpha val="43137"/>
                    </a:srgbClr>
                  </a:outerShdw>
                </a:effectLst>
                <a:latin typeface="Century Gothic" pitchFamily="34" charset="0"/>
              </a:rPr>
              <a:t>Safe Space</a:t>
            </a:r>
            <a:endParaRPr lang="en-US" b="1" dirty="0">
              <a:effectLst>
                <a:outerShdw blurRad="38100" dist="38100" dir="2700000" algn="tl">
                  <a:srgbClr val="000000">
                    <a:alpha val="43137"/>
                  </a:srgbClr>
                </a:outerShdw>
              </a:effectLst>
              <a:latin typeface="Century Gothic" pitchFamily="34" charset="0"/>
            </a:endParaRPr>
          </a:p>
        </p:txBody>
      </p:sp>
      <p:sp>
        <p:nvSpPr>
          <p:cNvPr id="14" name="Oval 13"/>
          <p:cNvSpPr/>
          <p:nvPr/>
        </p:nvSpPr>
        <p:spPr>
          <a:xfrm>
            <a:off x="8578179" y="2794568"/>
            <a:ext cx="1905000" cy="182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M" sz="1400" b="1" dirty="0">
                <a:effectLst>
                  <a:outerShdw blurRad="38100" dist="38100" dir="2700000" algn="tl">
                    <a:srgbClr val="000000">
                      <a:alpha val="43137"/>
                    </a:srgbClr>
                  </a:outerShdw>
                </a:effectLst>
                <a:latin typeface="Century Gothic" pitchFamily="34" charset="0"/>
              </a:rPr>
              <a:t>Employment Assistance</a:t>
            </a:r>
            <a:endParaRPr lang="en-US" sz="1400" b="1" dirty="0">
              <a:effectLst>
                <a:outerShdw blurRad="38100" dist="38100" dir="2700000" algn="tl">
                  <a:srgbClr val="000000">
                    <a:alpha val="43137"/>
                  </a:srgbClr>
                </a:outerShdw>
              </a:effectLst>
              <a:latin typeface="Century Gothic" pitchFamily="34" charset="0"/>
            </a:endParaRPr>
          </a:p>
        </p:txBody>
      </p:sp>
      <p:sp>
        <p:nvSpPr>
          <p:cNvPr id="15" name="Oval 14"/>
          <p:cNvSpPr/>
          <p:nvPr/>
        </p:nvSpPr>
        <p:spPr>
          <a:xfrm>
            <a:off x="2140144" y="2974665"/>
            <a:ext cx="1828800" cy="1828800"/>
          </a:xfrm>
          <a:prstGeom prst="ellipse">
            <a:avLst/>
          </a:prstGeom>
          <a:solidFill>
            <a:srgbClr val="F622F6"/>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M" sz="1500" b="1" dirty="0">
                <a:effectLst>
                  <a:outerShdw blurRad="38100" dist="38100" dir="2700000" algn="tl">
                    <a:srgbClr val="000000">
                      <a:alpha val="43137"/>
                    </a:srgbClr>
                  </a:outerShdw>
                </a:effectLst>
                <a:latin typeface="Century Gothic" pitchFamily="34" charset="0"/>
              </a:rPr>
              <a:t>Housing Assistance</a:t>
            </a:r>
            <a:endParaRPr lang="en-US" sz="1500" b="1" dirty="0">
              <a:effectLst>
                <a:outerShdw blurRad="38100" dist="38100" dir="2700000" algn="tl">
                  <a:srgbClr val="000000">
                    <a:alpha val="43137"/>
                  </a:srgbClr>
                </a:outerShdw>
              </a:effectLst>
              <a:latin typeface="Century Gothic" pitchFamily="34" charset="0"/>
            </a:endParaRPr>
          </a:p>
        </p:txBody>
      </p:sp>
      <p:sp>
        <p:nvSpPr>
          <p:cNvPr id="17" name="Oval 16"/>
          <p:cNvSpPr/>
          <p:nvPr/>
        </p:nvSpPr>
        <p:spPr>
          <a:xfrm>
            <a:off x="2368099" y="1042336"/>
            <a:ext cx="1828800" cy="1828800"/>
          </a:xfrm>
          <a:prstGeom prst="ellipse">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Financial</a:t>
            </a:r>
            <a:r>
              <a:rPr lang="en-UM" b="1" dirty="0">
                <a:effectLst>
                  <a:outerShdw blurRad="38100" dist="38100" dir="2700000" algn="tl">
                    <a:srgbClr val="000000">
                      <a:alpha val="43137"/>
                    </a:srgbClr>
                  </a:outerShdw>
                </a:effectLst>
                <a:latin typeface="Century Gothic" pitchFamily="34" charset="0"/>
              </a:rPr>
              <a:t> Support</a:t>
            </a:r>
            <a:endParaRPr lang="en-US" b="1" dirty="0">
              <a:effectLst>
                <a:outerShdw blurRad="38100" dist="38100" dir="2700000" algn="tl">
                  <a:srgbClr val="000000">
                    <a:alpha val="43137"/>
                  </a:srgbClr>
                </a:outerShdw>
              </a:effectLst>
              <a:latin typeface="Century Gothic" pitchFamily="34" charset="0"/>
            </a:endParaRPr>
          </a:p>
        </p:txBody>
      </p:sp>
      <p:sp>
        <p:nvSpPr>
          <p:cNvPr id="18" name="Oval 17"/>
          <p:cNvSpPr/>
          <p:nvPr/>
        </p:nvSpPr>
        <p:spPr>
          <a:xfrm>
            <a:off x="8157984" y="750516"/>
            <a:ext cx="1828800" cy="1828800"/>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M" sz="1400" b="1" dirty="0">
                <a:effectLst>
                  <a:outerShdw blurRad="38100" dist="38100" dir="2700000" algn="tl">
                    <a:srgbClr val="000000">
                      <a:alpha val="43137"/>
                    </a:srgbClr>
                  </a:outerShdw>
                </a:effectLst>
                <a:latin typeface="Century Gothic" pitchFamily="34" charset="0"/>
              </a:rPr>
              <a:t>Collaborations</a:t>
            </a:r>
            <a:endParaRPr lang="en-US" sz="1400" b="1" dirty="0">
              <a:effectLst>
                <a:outerShdw blurRad="38100" dist="38100" dir="2700000" algn="tl">
                  <a:srgbClr val="000000">
                    <a:alpha val="43137"/>
                  </a:srgbClr>
                </a:outerShdw>
              </a:effectLst>
              <a:latin typeface="Century Gothic" pitchFamily="34" charset="0"/>
            </a:endParaRPr>
          </a:p>
        </p:txBody>
      </p:sp>
      <p:sp>
        <p:nvSpPr>
          <p:cNvPr id="20" name="Oval 19"/>
          <p:cNvSpPr/>
          <p:nvPr/>
        </p:nvSpPr>
        <p:spPr>
          <a:xfrm>
            <a:off x="6151919" y="229550"/>
            <a:ext cx="1828800" cy="1828800"/>
          </a:xfrm>
          <a:prstGeom prst="ellipse">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Follow up</a:t>
            </a:r>
          </a:p>
        </p:txBody>
      </p:sp>
      <p:sp>
        <p:nvSpPr>
          <p:cNvPr id="21" name="Oval 20"/>
          <p:cNvSpPr/>
          <p:nvPr/>
        </p:nvSpPr>
        <p:spPr>
          <a:xfrm>
            <a:off x="4145855" y="229550"/>
            <a:ext cx="1828800" cy="1828800"/>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effectLst>
                  <a:outerShdw blurRad="38100" dist="38100" dir="2700000" algn="tl">
                    <a:srgbClr val="000000">
                      <a:alpha val="43137"/>
                    </a:srgbClr>
                  </a:outerShdw>
                </a:effectLst>
                <a:latin typeface="Century Gothic" pitchFamily="34" charset="0"/>
              </a:rPr>
              <a:t>Crisis </a:t>
            </a:r>
            <a:r>
              <a:rPr lang="en-UM" sz="1700" b="1" dirty="0">
                <a:effectLst>
                  <a:outerShdw blurRad="38100" dist="38100" dir="2700000" algn="tl">
                    <a:srgbClr val="000000">
                      <a:alpha val="43137"/>
                    </a:srgbClr>
                  </a:outerShdw>
                </a:effectLst>
                <a:latin typeface="Century Gothic" pitchFamily="34" charset="0"/>
              </a:rPr>
              <a:t>I</a:t>
            </a:r>
            <a:r>
              <a:rPr lang="en-US" sz="1700" b="1" dirty="0" err="1">
                <a:effectLst>
                  <a:outerShdw blurRad="38100" dist="38100" dir="2700000" algn="tl">
                    <a:srgbClr val="000000">
                      <a:alpha val="43137"/>
                    </a:srgbClr>
                  </a:outerShdw>
                </a:effectLst>
                <a:latin typeface="Century Gothic" pitchFamily="34" charset="0"/>
              </a:rPr>
              <a:t>ntervention</a:t>
            </a:r>
            <a:endParaRPr lang="en-US" sz="1700" b="1" dirty="0">
              <a:effectLst>
                <a:outerShdw blurRad="38100" dist="38100" dir="2700000" algn="tl">
                  <a:srgbClr val="000000">
                    <a:alpha val="43137"/>
                  </a:srgbClr>
                </a:outerShdw>
              </a:effectLst>
              <a:latin typeface="Century Gothic" pitchFamily="34" charset="0"/>
            </a:endParaRPr>
          </a:p>
        </p:txBody>
      </p:sp>
      <p:pic>
        <p:nvPicPr>
          <p:cNvPr id="4" name="Picture 3">
            <a:extLst>
              <a:ext uri="{FF2B5EF4-FFF2-40B4-BE49-F238E27FC236}">
                <a16:creationId xmlns:a16="http://schemas.microsoft.com/office/drawing/2014/main" id="{7A298765-8ACF-4D99-9335-7C08E293578D}"/>
              </a:ext>
            </a:extLst>
          </p:cNvPr>
          <p:cNvPicPr>
            <a:picLocks noChangeAspect="1"/>
          </p:cNvPicPr>
          <p:nvPr/>
        </p:nvPicPr>
        <p:blipFill>
          <a:blip r:embed="rId3"/>
          <a:stretch>
            <a:fillRect/>
          </a:stretch>
        </p:blipFill>
        <p:spPr>
          <a:xfrm>
            <a:off x="8939143" y="6191470"/>
            <a:ext cx="1544036" cy="529518"/>
          </a:xfrm>
          <a:prstGeom prst="rect">
            <a:avLst/>
          </a:prstGeom>
        </p:spPr>
      </p:pic>
      <p:sp>
        <p:nvSpPr>
          <p:cNvPr id="16" name="Rectangle 15">
            <a:extLst>
              <a:ext uri="{FF2B5EF4-FFF2-40B4-BE49-F238E27FC236}">
                <a16:creationId xmlns:a16="http://schemas.microsoft.com/office/drawing/2014/main" id="{AEFEAE34-4574-4E81-9CA9-4DF8B90EFBBC}"/>
              </a:ext>
            </a:extLst>
          </p:cNvPr>
          <p:cNvSpPr/>
          <p:nvPr/>
        </p:nvSpPr>
        <p:spPr>
          <a:xfrm rot="16200000">
            <a:off x="-2312621" y="3121812"/>
            <a:ext cx="6475367"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22" name="Rectangle 9">
            <a:extLst>
              <a:ext uri="{FF2B5EF4-FFF2-40B4-BE49-F238E27FC236}">
                <a16:creationId xmlns:a16="http://schemas.microsoft.com/office/drawing/2014/main" id="{BBCFBC85-943D-4F56-9ECD-C8FA2D655B0C}"/>
              </a:ext>
            </a:extLst>
          </p:cNvPr>
          <p:cNvSpPr/>
          <p:nvPr/>
        </p:nvSpPr>
        <p:spPr>
          <a:xfrm rot="5400000" flipH="1">
            <a:off x="30947" y="549415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3" name="TextBox 2">
            <a:extLst>
              <a:ext uri="{FF2B5EF4-FFF2-40B4-BE49-F238E27FC236}">
                <a16:creationId xmlns:a16="http://schemas.microsoft.com/office/drawing/2014/main" id="{6E18F841-CE7A-4D83-9F9B-F3E5D573D887}"/>
              </a:ext>
            </a:extLst>
          </p:cNvPr>
          <p:cNvSpPr txBox="1"/>
          <p:nvPr/>
        </p:nvSpPr>
        <p:spPr>
          <a:xfrm>
            <a:off x="535314" y="1080811"/>
            <a:ext cx="707886" cy="3484869"/>
          </a:xfrm>
          <a:prstGeom prst="rect">
            <a:avLst/>
          </a:prstGeom>
          <a:noFill/>
        </p:spPr>
        <p:txBody>
          <a:bodyPr vert="vert270" wrap="square" rtlCol="0">
            <a:spAutoFit/>
          </a:bodyPr>
          <a:lstStyle/>
          <a:p>
            <a:r>
              <a:rPr lang="en-US"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Key</a:t>
            </a:r>
            <a:r>
              <a:rPr lang="en-UM"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n-US"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C</a:t>
            </a:r>
            <a:r>
              <a:rPr lang="en-UM"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o</a:t>
            </a:r>
            <a:r>
              <a:rPr lang="en-US"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m</a:t>
            </a:r>
            <a:r>
              <a:rPr lang="en-UM"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p</a:t>
            </a:r>
            <a:r>
              <a:rPr lang="en-US"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o</a:t>
            </a:r>
            <a:r>
              <a:rPr lang="en-UM"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n</a:t>
            </a:r>
            <a:r>
              <a:rPr lang="en-US" sz="3400" b="1" dirty="0">
                <a:solidFill>
                  <a:schemeClr val="bg1"/>
                </a:solidFill>
                <a:effectLst>
                  <a:outerShdw blurRad="38100" dist="38100" dir="2700000" algn="tl">
                    <a:srgbClr val="000000">
                      <a:alpha val="43137"/>
                    </a:srgbClr>
                  </a:outerShdw>
                </a:effectLst>
                <a:latin typeface="Franklin Gothic Book" panose="020B0503020102020204" pitchFamily="34" charset="0"/>
              </a:rPr>
              <a:t>a</a:t>
            </a:r>
            <a:r>
              <a:rPr lang="en-UM" sz="3400" b="1" dirty="0" err="1">
                <a:solidFill>
                  <a:schemeClr val="bg1"/>
                </a:solidFill>
                <a:effectLst>
                  <a:outerShdw blurRad="38100" dist="38100" dir="2700000" algn="tl">
                    <a:srgbClr val="000000">
                      <a:alpha val="43137"/>
                    </a:srgbClr>
                  </a:outerShdw>
                </a:effectLst>
                <a:latin typeface="Franklin Gothic Book" panose="020B0503020102020204" pitchFamily="34" charset="0"/>
              </a:rPr>
              <a:t>nts</a:t>
            </a:r>
            <a:endParaRPr lang="en-US" sz="3400"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pic>
        <p:nvPicPr>
          <p:cNvPr id="7" name="Picture 6">
            <a:extLst>
              <a:ext uri="{FF2B5EF4-FFF2-40B4-BE49-F238E27FC236}">
                <a16:creationId xmlns:a16="http://schemas.microsoft.com/office/drawing/2014/main" id="{117FB9AD-018C-4127-82AE-69C645AD9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526" y="2467834"/>
            <a:ext cx="1474150" cy="1947336"/>
          </a:xfrm>
          <a:prstGeom prst="rect">
            <a:avLst/>
          </a:prstGeom>
        </p:spPr>
      </p:pic>
    </p:spTree>
    <p:extLst>
      <p:ext uri="{BB962C8B-B14F-4D97-AF65-F5344CB8AC3E}">
        <p14:creationId xmlns:p14="http://schemas.microsoft.com/office/powerpoint/2010/main" val="23693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845559"/>
            <a:ext cx="10424896" cy="1023750"/>
          </a:xfrm>
        </p:spPr>
        <p:txBody>
          <a:bodyPr>
            <a:normAutofit/>
          </a:bodyPr>
          <a:lstStyle/>
          <a:p>
            <a:r>
              <a:rPr lang="en-UM" sz="3200" dirty="0"/>
              <a:t>E</a:t>
            </a:r>
            <a:r>
              <a:rPr lang="en-US" sz="3200" dirty="0"/>
              <a:t>O</a:t>
            </a:r>
            <a:r>
              <a:rPr lang="en-UM" sz="3200" dirty="0"/>
              <a:t>P</a:t>
            </a:r>
            <a:r>
              <a:rPr lang="en-US" sz="3200" dirty="0"/>
              <a:t>S</a:t>
            </a:r>
            <a:r>
              <a:rPr lang="en-UM" sz="3200" dirty="0"/>
              <a:t> </a:t>
            </a:r>
            <a:r>
              <a:rPr lang="en-US" sz="3200" dirty="0"/>
              <a:t>R</a:t>
            </a:r>
            <a:r>
              <a:rPr lang="en-UM" sz="3200" dirty="0"/>
              <a:t>e</a:t>
            </a:r>
            <a:r>
              <a:rPr lang="en-US" sz="3200" dirty="0"/>
              <a:t>t</a:t>
            </a:r>
            <a:r>
              <a:rPr lang="en-UM" sz="3200" dirty="0"/>
              <a:t>e</a:t>
            </a:r>
            <a:r>
              <a:rPr lang="en-US" sz="3200" dirty="0"/>
              <a:t>n</a:t>
            </a:r>
            <a:r>
              <a:rPr lang="en-UM" sz="3200" dirty="0"/>
              <a:t>t</a:t>
            </a:r>
            <a:r>
              <a:rPr lang="en-US" sz="3200" dirty="0" err="1"/>
              <a:t>i</a:t>
            </a:r>
            <a:r>
              <a:rPr lang="en-UM" sz="3200" dirty="0"/>
              <a:t>o</a:t>
            </a:r>
            <a:r>
              <a:rPr lang="en-US" sz="3200" dirty="0"/>
              <a:t>n</a:t>
            </a:r>
            <a:r>
              <a:rPr lang="en-UM" sz="3200" dirty="0"/>
              <a:t> </a:t>
            </a:r>
            <a:r>
              <a:rPr lang="en-US" sz="3200" dirty="0"/>
              <a:t>S</a:t>
            </a:r>
            <a:r>
              <a:rPr lang="en-UM" sz="3200" dirty="0"/>
              <a:t>p</a:t>
            </a:r>
            <a:r>
              <a:rPr lang="en-US" sz="3200" dirty="0"/>
              <a:t>e</a:t>
            </a:r>
            <a:r>
              <a:rPr lang="en-UM" sz="3200" dirty="0"/>
              <a:t>c</a:t>
            </a:r>
            <a:r>
              <a:rPr lang="en-US" sz="3200" dirty="0" err="1"/>
              <a:t>i</a:t>
            </a:r>
            <a:r>
              <a:rPr lang="en-UM" sz="3200" dirty="0"/>
              <a:t>a</a:t>
            </a:r>
            <a:r>
              <a:rPr lang="en-US" sz="3200" dirty="0"/>
              <a:t>l</a:t>
            </a:r>
            <a:r>
              <a:rPr lang="en-UM" sz="3200" dirty="0" err="1"/>
              <a:t>i</a:t>
            </a:r>
            <a:r>
              <a:rPr lang="en-US" sz="3200" dirty="0"/>
              <a:t>s</a:t>
            </a:r>
            <a:r>
              <a:rPr lang="en-UM" sz="3200" dirty="0"/>
              <a:t>t/</a:t>
            </a:r>
            <a:r>
              <a:rPr lang="en-US" sz="3200" dirty="0"/>
              <a:t>F</a:t>
            </a:r>
            <a:r>
              <a:rPr lang="en-UM" sz="3200" dirty="0"/>
              <a:t>o</a:t>
            </a:r>
            <a:r>
              <a:rPr lang="en-US" sz="3200" dirty="0"/>
              <a:t>s</a:t>
            </a:r>
            <a:r>
              <a:rPr lang="en-UM" sz="3200" dirty="0"/>
              <a:t>t</a:t>
            </a:r>
            <a:r>
              <a:rPr lang="en-US" sz="3200" dirty="0"/>
              <a:t>e</a:t>
            </a:r>
            <a:r>
              <a:rPr lang="en-UM" sz="3200" dirty="0"/>
              <a:t>r </a:t>
            </a:r>
            <a:r>
              <a:rPr lang="en-US" sz="3200" dirty="0"/>
              <a:t>Y</a:t>
            </a:r>
            <a:r>
              <a:rPr lang="en-UM" sz="3200" dirty="0"/>
              <a:t>o</a:t>
            </a:r>
            <a:r>
              <a:rPr lang="en-US" sz="3200" dirty="0"/>
              <a:t>u</a:t>
            </a:r>
            <a:r>
              <a:rPr lang="en-UM" sz="3200" dirty="0"/>
              <a:t>t</a:t>
            </a:r>
            <a:r>
              <a:rPr lang="en-US" sz="3200" dirty="0"/>
              <a:t>h</a:t>
            </a:r>
            <a:r>
              <a:rPr lang="en-UM" sz="3200" dirty="0"/>
              <a:t> </a:t>
            </a:r>
            <a:r>
              <a:rPr lang="en-US" sz="3200" dirty="0"/>
              <a:t>L</a:t>
            </a:r>
            <a:r>
              <a:rPr lang="en-UM" sz="3200" dirty="0" err="1"/>
              <a:t>i</a:t>
            </a:r>
            <a:r>
              <a:rPr lang="en-US" sz="3200" dirty="0"/>
              <a:t>a</a:t>
            </a:r>
            <a:r>
              <a:rPr lang="en-UM" sz="3200" dirty="0" err="1"/>
              <a:t>i</a:t>
            </a:r>
            <a:r>
              <a:rPr lang="en-US" sz="3200" dirty="0"/>
              <a:t>s</a:t>
            </a:r>
            <a:r>
              <a:rPr lang="en-UM" sz="3200" dirty="0"/>
              <a:t>o</a:t>
            </a:r>
            <a:r>
              <a:rPr lang="en-US" sz="3200" dirty="0"/>
              <a:t>n</a:t>
            </a:r>
            <a:r>
              <a:rPr lang="en-UM" sz="3200" dirty="0"/>
              <a:t> – 15%</a:t>
            </a: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a:t>
            </a:r>
            <a:r>
              <a:rPr lang="en-UM"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g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d</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a:t>
            </a:r>
            <a:r>
              <a:rPr lang="en-UM" sz="3400" b="1" dirty="0" err="1">
                <a:solidFill>
                  <a:schemeClr val="bg1"/>
                </a:solidFill>
                <a:effectLst>
                  <a:outerShdw blurRad="50800" dist="50800" dir="5400000" algn="ctr" rotWithShape="0">
                    <a:srgbClr val="000000">
                      <a:alpha val="43137"/>
                    </a:srgbClr>
                  </a:outerShdw>
                </a:effectLst>
                <a:latin typeface="Franklin Gothic Book" panose="020B0503020102020204" pitchFamily="34" charset="0"/>
              </a:rPr>
              <a:t>unding</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6" name="Title 1">
            <a:extLst>
              <a:ext uri="{FF2B5EF4-FFF2-40B4-BE49-F238E27FC236}">
                <a16:creationId xmlns:a16="http://schemas.microsoft.com/office/drawing/2014/main" id="{344EF32F-01E8-406C-A992-4C3452295C49}"/>
              </a:ext>
            </a:extLst>
          </p:cNvPr>
          <p:cNvSpPr>
            <a:spLocks noGrp="1"/>
          </p:cNvSpPr>
          <p:nvPr>
            <p:ph type="title"/>
          </p:nvPr>
        </p:nvSpPr>
        <p:spPr>
          <a:xfrm>
            <a:off x="366852" y="938492"/>
            <a:ext cx="10986948" cy="954566"/>
          </a:xfrm>
        </p:spPr>
        <p:txBody>
          <a:bodyPr/>
          <a:lstStyle/>
          <a:p>
            <a:r>
              <a:rPr lang="en-US" dirty="0"/>
              <a:t>C</a:t>
            </a:r>
            <a:r>
              <a:rPr lang="en-UM" dirty="0"/>
              <a:t>u</a:t>
            </a:r>
            <a:r>
              <a:rPr lang="en-US" dirty="0"/>
              <a:t>r</a:t>
            </a:r>
            <a:r>
              <a:rPr lang="en-UM" dirty="0"/>
              <a:t>r</a:t>
            </a:r>
            <a:r>
              <a:rPr lang="en-US" dirty="0"/>
              <a:t>e</a:t>
            </a:r>
            <a:r>
              <a:rPr lang="en-UM" dirty="0"/>
              <a:t>n</a:t>
            </a:r>
            <a:r>
              <a:rPr lang="en-US" dirty="0"/>
              <a:t>t</a:t>
            </a:r>
            <a:r>
              <a:rPr lang="en-UM" dirty="0"/>
              <a:t> </a:t>
            </a:r>
            <a:r>
              <a:rPr lang="en-US" dirty="0"/>
              <a:t>S</a:t>
            </a:r>
            <a:r>
              <a:rPr lang="en-UM" dirty="0"/>
              <a:t>t</a:t>
            </a:r>
            <a:r>
              <a:rPr lang="en-US" dirty="0"/>
              <a:t>a</a:t>
            </a:r>
            <a:r>
              <a:rPr lang="en-UM" dirty="0"/>
              <a:t>f</a:t>
            </a:r>
            <a:r>
              <a:rPr lang="en-US" dirty="0"/>
              <a:t>f</a:t>
            </a:r>
            <a:r>
              <a:rPr lang="en-UM" dirty="0" err="1"/>
              <a:t>i</a:t>
            </a:r>
            <a:r>
              <a:rPr lang="en-US" dirty="0"/>
              <a:t>n</a:t>
            </a:r>
            <a:r>
              <a:rPr lang="en-UM" dirty="0"/>
              <a:t>g</a:t>
            </a:r>
            <a:endParaRPr lang="en-US" dirty="0"/>
          </a:p>
        </p:txBody>
      </p:sp>
      <p:sp>
        <p:nvSpPr>
          <p:cNvPr id="9" name="Title 1">
            <a:extLst>
              <a:ext uri="{FF2B5EF4-FFF2-40B4-BE49-F238E27FC236}">
                <a16:creationId xmlns:a16="http://schemas.microsoft.com/office/drawing/2014/main" id="{927A1D3C-6F5A-48C2-88F3-E81DB7C7D268}"/>
              </a:ext>
            </a:extLst>
          </p:cNvPr>
          <p:cNvSpPr txBox="1">
            <a:spLocks/>
          </p:cNvSpPr>
          <p:nvPr/>
        </p:nvSpPr>
        <p:spPr>
          <a:xfrm>
            <a:off x="366852" y="2852833"/>
            <a:ext cx="10986948" cy="954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t>
            </a:r>
            <a:r>
              <a:rPr lang="en-UM" dirty="0"/>
              <a:t>u</a:t>
            </a:r>
            <a:r>
              <a:rPr lang="en-US" dirty="0"/>
              <a:t>r</a:t>
            </a:r>
            <a:r>
              <a:rPr lang="en-UM" dirty="0"/>
              <a:t>r</a:t>
            </a:r>
            <a:r>
              <a:rPr lang="en-US" dirty="0"/>
              <a:t>e</a:t>
            </a:r>
            <a:r>
              <a:rPr lang="en-UM" dirty="0"/>
              <a:t>n</a:t>
            </a:r>
            <a:r>
              <a:rPr lang="en-US" dirty="0"/>
              <a:t>t</a:t>
            </a:r>
            <a:r>
              <a:rPr lang="en-UM" dirty="0"/>
              <a:t> </a:t>
            </a:r>
            <a:r>
              <a:rPr lang="en-US" dirty="0"/>
              <a:t>F</a:t>
            </a:r>
            <a:r>
              <a:rPr lang="en-UM" dirty="0" err="1"/>
              <a:t>unding</a:t>
            </a:r>
            <a:r>
              <a:rPr lang="en-UM" dirty="0"/>
              <a:t> </a:t>
            </a:r>
            <a:r>
              <a:rPr lang="en-US" dirty="0"/>
              <a:t>f</a:t>
            </a:r>
            <a:r>
              <a:rPr lang="en-UM" dirty="0"/>
              <a:t>o</a:t>
            </a:r>
            <a:r>
              <a:rPr lang="en-US" dirty="0"/>
              <a:t>r</a:t>
            </a:r>
            <a:r>
              <a:rPr lang="en-UM" dirty="0"/>
              <a:t> </a:t>
            </a:r>
            <a:r>
              <a:rPr lang="en-US" dirty="0"/>
              <a:t>S</a:t>
            </a:r>
            <a:r>
              <a:rPr lang="en-UM" dirty="0"/>
              <a:t>t</a:t>
            </a:r>
            <a:r>
              <a:rPr lang="en-US" dirty="0"/>
              <a:t>a</a:t>
            </a:r>
            <a:r>
              <a:rPr lang="en-UM" dirty="0"/>
              <a:t>f</a:t>
            </a:r>
            <a:r>
              <a:rPr lang="en-US" dirty="0"/>
              <a:t>f</a:t>
            </a:r>
            <a:r>
              <a:rPr lang="en-UM" dirty="0" err="1"/>
              <a:t>i</a:t>
            </a:r>
            <a:r>
              <a:rPr lang="en-US" dirty="0"/>
              <a:t>n</a:t>
            </a:r>
            <a:r>
              <a:rPr lang="en-UM" dirty="0"/>
              <a:t>g</a:t>
            </a:r>
            <a:endParaRPr lang="en-US" dirty="0"/>
          </a:p>
        </p:txBody>
      </p:sp>
      <p:sp>
        <p:nvSpPr>
          <p:cNvPr id="11" name="Content Placeholder 2">
            <a:extLst>
              <a:ext uri="{FF2B5EF4-FFF2-40B4-BE49-F238E27FC236}">
                <a16:creationId xmlns:a16="http://schemas.microsoft.com/office/drawing/2014/main" id="{CEA9877B-B946-474F-A5CB-98FB7649B38A}"/>
              </a:ext>
            </a:extLst>
          </p:cNvPr>
          <p:cNvSpPr txBox="1">
            <a:spLocks/>
          </p:cNvSpPr>
          <p:nvPr/>
        </p:nvSpPr>
        <p:spPr>
          <a:xfrm>
            <a:off x="982133" y="3678393"/>
            <a:ext cx="10424896" cy="102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M" sz="3200" dirty="0"/>
              <a:t>E</a:t>
            </a:r>
            <a:r>
              <a:rPr lang="en-US" sz="3200" dirty="0"/>
              <a:t>O</a:t>
            </a:r>
            <a:r>
              <a:rPr lang="en-UM" sz="3200" dirty="0"/>
              <a:t>P</a:t>
            </a:r>
            <a:r>
              <a:rPr lang="en-US" sz="3200" dirty="0"/>
              <a:t>S</a:t>
            </a:r>
            <a:r>
              <a:rPr lang="en-UM" sz="3200" dirty="0"/>
              <a:t> </a:t>
            </a:r>
            <a:r>
              <a:rPr lang="en-US" sz="3200" dirty="0"/>
              <a:t>R</a:t>
            </a:r>
            <a:r>
              <a:rPr lang="en-UM" sz="3200" dirty="0"/>
              <a:t>e</a:t>
            </a:r>
            <a:r>
              <a:rPr lang="en-US" sz="3200" dirty="0"/>
              <a:t>t</a:t>
            </a:r>
            <a:r>
              <a:rPr lang="en-UM" sz="3200" dirty="0"/>
              <a:t>e</a:t>
            </a:r>
            <a:r>
              <a:rPr lang="en-US" sz="3200" dirty="0"/>
              <a:t>n</a:t>
            </a:r>
            <a:r>
              <a:rPr lang="en-UM" sz="3200" dirty="0"/>
              <a:t>t</a:t>
            </a:r>
            <a:r>
              <a:rPr lang="en-US" sz="3200" dirty="0" err="1"/>
              <a:t>i</a:t>
            </a:r>
            <a:r>
              <a:rPr lang="en-UM" sz="3200" dirty="0"/>
              <a:t>o</a:t>
            </a:r>
            <a:r>
              <a:rPr lang="en-US" sz="3200" dirty="0"/>
              <a:t>n</a:t>
            </a:r>
            <a:r>
              <a:rPr lang="en-UM" sz="3200" dirty="0"/>
              <a:t> </a:t>
            </a:r>
            <a:r>
              <a:rPr lang="en-US" sz="3200" dirty="0"/>
              <a:t>S</a:t>
            </a:r>
            <a:r>
              <a:rPr lang="en-UM" sz="3200" dirty="0"/>
              <a:t>p</a:t>
            </a:r>
            <a:r>
              <a:rPr lang="en-US" sz="3200" dirty="0"/>
              <a:t>e</a:t>
            </a:r>
            <a:r>
              <a:rPr lang="en-UM" sz="3200" dirty="0"/>
              <a:t>c</a:t>
            </a:r>
            <a:r>
              <a:rPr lang="en-US" sz="3200" dirty="0" err="1"/>
              <a:t>i</a:t>
            </a:r>
            <a:r>
              <a:rPr lang="en-UM" sz="3200" dirty="0"/>
              <a:t>a</a:t>
            </a:r>
            <a:r>
              <a:rPr lang="en-US" sz="3200" dirty="0"/>
              <a:t>l</a:t>
            </a:r>
            <a:r>
              <a:rPr lang="en-UM" sz="3200" dirty="0" err="1"/>
              <a:t>i</a:t>
            </a:r>
            <a:r>
              <a:rPr lang="en-US" sz="3200" dirty="0"/>
              <a:t>s</a:t>
            </a:r>
            <a:r>
              <a:rPr lang="en-UM" sz="3200" dirty="0"/>
              <a:t>t/</a:t>
            </a:r>
            <a:r>
              <a:rPr lang="en-US" sz="3200" dirty="0"/>
              <a:t>F</a:t>
            </a:r>
            <a:r>
              <a:rPr lang="en-UM" sz="3200" dirty="0"/>
              <a:t>o</a:t>
            </a:r>
            <a:r>
              <a:rPr lang="en-US" sz="3200" dirty="0"/>
              <a:t>s</a:t>
            </a:r>
            <a:r>
              <a:rPr lang="en-UM" sz="3200" dirty="0"/>
              <a:t>t</a:t>
            </a:r>
            <a:r>
              <a:rPr lang="en-US" sz="3200" dirty="0"/>
              <a:t>e</a:t>
            </a:r>
            <a:r>
              <a:rPr lang="en-UM" sz="3200" dirty="0"/>
              <a:t>r </a:t>
            </a:r>
            <a:r>
              <a:rPr lang="en-US" sz="3200" dirty="0"/>
              <a:t>Y</a:t>
            </a:r>
            <a:r>
              <a:rPr lang="en-UM" sz="3200" dirty="0"/>
              <a:t>o</a:t>
            </a:r>
            <a:r>
              <a:rPr lang="en-US" sz="3200" dirty="0"/>
              <a:t>u</a:t>
            </a:r>
            <a:r>
              <a:rPr lang="en-UM" sz="3200" dirty="0"/>
              <a:t>t</a:t>
            </a:r>
            <a:r>
              <a:rPr lang="en-US" sz="3200" dirty="0"/>
              <a:t>h</a:t>
            </a:r>
            <a:r>
              <a:rPr lang="en-UM" sz="3200" dirty="0"/>
              <a:t> </a:t>
            </a:r>
            <a:r>
              <a:rPr lang="en-US" sz="3200" dirty="0"/>
              <a:t>L</a:t>
            </a:r>
            <a:r>
              <a:rPr lang="en-UM" sz="3200" dirty="0" err="1"/>
              <a:t>i</a:t>
            </a:r>
            <a:r>
              <a:rPr lang="en-US" sz="3200" dirty="0"/>
              <a:t>a</a:t>
            </a:r>
            <a:r>
              <a:rPr lang="en-UM" sz="3200" dirty="0" err="1"/>
              <a:t>i</a:t>
            </a:r>
            <a:r>
              <a:rPr lang="en-US" sz="3200" dirty="0"/>
              <a:t>s</a:t>
            </a:r>
            <a:r>
              <a:rPr lang="en-UM" sz="3200" dirty="0"/>
              <a:t>o</a:t>
            </a:r>
            <a:r>
              <a:rPr lang="en-US" sz="3200" dirty="0"/>
              <a:t>n</a:t>
            </a:r>
            <a:r>
              <a:rPr lang="en-UM" sz="3200" dirty="0"/>
              <a:t> – </a:t>
            </a:r>
            <a:r>
              <a:rPr lang="en-US" sz="3200" dirty="0"/>
              <a:t>S</a:t>
            </a:r>
            <a:r>
              <a:rPr lang="en-UM" sz="3200" dirty="0"/>
              <a:t>EA</a:t>
            </a:r>
            <a:r>
              <a:rPr lang="en-US" sz="3200" dirty="0"/>
              <a:t>P</a:t>
            </a:r>
            <a:r>
              <a:rPr lang="en-UM" sz="3200" dirty="0"/>
              <a:t> Funds</a:t>
            </a:r>
          </a:p>
        </p:txBody>
      </p:sp>
      <p:sp>
        <p:nvSpPr>
          <p:cNvPr id="15" name="Content Placeholder 2">
            <a:extLst>
              <a:ext uri="{FF2B5EF4-FFF2-40B4-BE49-F238E27FC236}">
                <a16:creationId xmlns:a16="http://schemas.microsoft.com/office/drawing/2014/main" id="{53DF0C7D-3364-4333-B4F9-1C0F77B26981}"/>
              </a:ext>
            </a:extLst>
          </p:cNvPr>
          <p:cNvSpPr txBox="1">
            <a:spLocks/>
          </p:cNvSpPr>
          <p:nvPr/>
        </p:nvSpPr>
        <p:spPr>
          <a:xfrm>
            <a:off x="982133" y="5505902"/>
            <a:ext cx="10424896" cy="102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2" name="Picture 11">
            <a:extLst>
              <a:ext uri="{FF2B5EF4-FFF2-40B4-BE49-F238E27FC236}">
                <a16:creationId xmlns:a16="http://schemas.microsoft.com/office/drawing/2014/main" id="{420DDE79-F734-433F-A7F7-16A4A581C4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43" y="4814677"/>
            <a:ext cx="3454402" cy="1384470"/>
          </a:xfrm>
          <a:prstGeom prst="rect">
            <a:avLst/>
          </a:prstGeom>
        </p:spPr>
      </p:pic>
      <p:pic>
        <p:nvPicPr>
          <p:cNvPr id="13" name="Picture 12">
            <a:extLst>
              <a:ext uri="{FF2B5EF4-FFF2-40B4-BE49-F238E27FC236}">
                <a16:creationId xmlns:a16="http://schemas.microsoft.com/office/drawing/2014/main" id="{A9D98F5A-314C-4A5C-8CBF-0764AFF40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846" y="4814677"/>
            <a:ext cx="974634" cy="1287480"/>
          </a:xfrm>
          <a:prstGeom prst="rect">
            <a:avLst/>
          </a:prstGeom>
        </p:spPr>
      </p:pic>
    </p:spTree>
    <p:extLst>
      <p:ext uri="{BB962C8B-B14F-4D97-AF65-F5344CB8AC3E}">
        <p14:creationId xmlns:p14="http://schemas.microsoft.com/office/powerpoint/2010/main" val="377548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Direct Aid to Students</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1" name="Content Placeholder 2">
            <a:extLst>
              <a:ext uri="{FF2B5EF4-FFF2-40B4-BE49-F238E27FC236}">
                <a16:creationId xmlns:a16="http://schemas.microsoft.com/office/drawing/2014/main" id="{CEA9877B-B946-474F-A5CB-98FB7649B38A}"/>
              </a:ext>
            </a:extLst>
          </p:cNvPr>
          <p:cNvSpPr txBox="1">
            <a:spLocks/>
          </p:cNvSpPr>
          <p:nvPr/>
        </p:nvSpPr>
        <p:spPr>
          <a:xfrm>
            <a:off x="733704" y="2062709"/>
            <a:ext cx="10424896" cy="4492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600" dirty="0"/>
              <a:t>P</a:t>
            </a:r>
            <a:r>
              <a:rPr lang="en-UM" sz="3600" dirty="0" err="1"/>
              <a:t>i</a:t>
            </a:r>
            <a:r>
              <a:rPr lang="en-US" sz="3600" dirty="0"/>
              <a:t>n</a:t>
            </a:r>
            <a:r>
              <a:rPr lang="en-UM" sz="3600" dirty="0"/>
              <a:t>Point Grant</a:t>
            </a:r>
            <a:r>
              <a:rPr lang="en-US" sz="3600" dirty="0"/>
              <a:t> - $26,250 over three years</a:t>
            </a:r>
            <a:endParaRPr lang="en-UM" sz="3600" dirty="0"/>
          </a:p>
          <a:p>
            <a:pPr lvl="1">
              <a:lnSpc>
                <a:spcPct val="100000"/>
              </a:lnSpc>
              <a:spcBef>
                <a:spcPts val="0"/>
              </a:spcBef>
              <a:spcAft>
                <a:spcPts val="2400"/>
              </a:spcAft>
            </a:pPr>
            <a:r>
              <a:rPr lang="en-US" sz="3600" dirty="0"/>
              <a:t>F</a:t>
            </a:r>
            <a:r>
              <a:rPr lang="en-UM" sz="3600" dirty="0"/>
              <a:t>unds to support direct aid to FY students</a:t>
            </a:r>
          </a:p>
          <a:p>
            <a:pPr>
              <a:lnSpc>
                <a:spcPct val="100000"/>
              </a:lnSpc>
              <a:spcBef>
                <a:spcPts val="0"/>
              </a:spcBef>
              <a:spcAft>
                <a:spcPts val="2400"/>
              </a:spcAft>
            </a:pPr>
            <a:r>
              <a:rPr lang="en-UM" sz="3600" dirty="0"/>
              <a:t>CCCCO </a:t>
            </a:r>
            <a:r>
              <a:rPr lang="en-US" sz="3600" dirty="0"/>
              <a:t>has not allocated funds for FYSI</a:t>
            </a:r>
          </a:p>
          <a:p>
            <a:pPr>
              <a:lnSpc>
                <a:spcPct val="100000"/>
              </a:lnSpc>
              <a:spcBef>
                <a:spcPts val="0"/>
              </a:spcBef>
              <a:spcAft>
                <a:spcPts val="2400"/>
              </a:spcAft>
            </a:pPr>
            <a:r>
              <a:rPr lang="en-UM" sz="3600" dirty="0"/>
              <a:t>Submitted Resource Request for ongoing </a:t>
            </a:r>
            <a:r>
              <a:rPr lang="en-US" sz="3600" dirty="0"/>
              <a:t>f</a:t>
            </a:r>
            <a:r>
              <a:rPr lang="en-UM" sz="3600" dirty="0"/>
              <a:t>u</a:t>
            </a:r>
            <a:r>
              <a:rPr lang="en-US" sz="3600" dirty="0"/>
              <a:t>n</a:t>
            </a:r>
            <a:r>
              <a:rPr lang="en-UM" sz="3600" dirty="0"/>
              <a:t>d</a:t>
            </a:r>
            <a:r>
              <a:rPr lang="en-US" sz="3600" dirty="0" err="1"/>
              <a:t>i</a:t>
            </a:r>
            <a:r>
              <a:rPr lang="en-UM" sz="3600" dirty="0"/>
              <a:t>n</a:t>
            </a:r>
            <a:r>
              <a:rPr lang="en-US" sz="3600" dirty="0"/>
              <a:t>g</a:t>
            </a:r>
            <a:r>
              <a:rPr lang="en-UM" sz="3600" dirty="0"/>
              <a:t> </a:t>
            </a:r>
            <a:r>
              <a:rPr lang="en-US" sz="3600" dirty="0"/>
              <a:t>t</a:t>
            </a:r>
            <a:r>
              <a:rPr lang="en-UM" sz="3600" dirty="0"/>
              <a:t>o </a:t>
            </a:r>
            <a:r>
              <a:rPr lang="en-US" sz="3600" dirty="0"/>
              <a:t>t</a:t>
            </a:r>
            <a:r>
              <a:rPr lang="en-UM" sz="3600" dirty="0"/>
              <a:t>h</a:t>
            </a:r>
            <a:r>
              <a:rPr lang="en-US" sz="3600" dirty="0"/>
              <a:t>e</a:t>
            </a:r>
            <a:r>
              <a:rPr lang="en-UM" sz="3600" dirty="0"/>
              <a:t> </a:t>
            </a:r>
            <a:r>
              <a:rPr lang="en-US" sz="3600" dirty="0"/>
              <a:t>p</a:t>
            </a:r>
            <a:r>
              <a:rPr lang="en-UM" sz="3600" dirty="0"/>
              <a:t>r</a:t>
            </a:r>
            <a:r>
              <a:rPr lang="en-US" sz="3600" dirty="0"/>
              <a:t>o</a:t>
            </a:r>
            <a:r>
              <a:rPr lang="en-UM" sz="3600" dirty="0"/>
              <a:t>g</a:t>
            </a:r>
            <a:r>
              <a:rPr lang="en-US" sz="3600" dirty="0"/>
              <a:t>r</a:t>
            </a:r>
            <a:r>
              <a:rPr lang="en-UM" sz="3600" dirty="0"/>
              <a:t>a</a:t>
            </a:r>
            <a:r>
              <a:rPr lang="en-US" sz="3600" dirty="0"/>
              <a:t>m</a:t>
            </a:r>
          </a:p>
        </p:txBody>
      </p:sp>
      <p:sp>
        <p:nvSpPr>
          <p:cNvPr id="13" name="Title 1">
            <a:extLst>
              <a:ext uri="{FF2B5EF4-FFF2-40B4-BE49-F238E27FC236}">
                <a16:creationId xmlns:a16="http://schemas.microsoft.com/office/drawing/2014/main" id="{5F1F0754-610E-4876-9C2C-12991FBAB2C6}"/>
              </a:ext>
            </a:extLst>
          </p:cNvPr>
          <p:cNvSpPr txBox="1">
            <a:spLocks/>
          </p:cNvSpPr>
          <p:nvPr/>
        </p:nvSpPr>
        <p:spPr>
          <a:xfrm>
            <a:off x="366852" y="1013800"/>
            <a:ext cx="10986948" cy="954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t>
            </a:r>
            <a:r>
              <a:rPr lang="en-UM" dirty="0"/>
              <a:t>u</a:t>
            </a:r>
            <a:r>
              <a:rPr lang="en-US" dirty="0"/>
              <a:t>r</a:t>
            </a:r>
            <a:r>
              <a:rPr lang="en-UM" dirty="0"/>
              <a:t>r</a:t>
            </a:r>
            <a:r>
              <a:rPr lang="en-US" dirty="0"/>
              <a:t>e</a:t>
            </a:r>
            <a:r>
              <a:rPr lang="en-UM" dirty="0"/>
              <a:t>n</a:t>
            </a:r>
            <a:r>
              <a:rPr lang="en-US" dirty="0"/>
              <a:t>t</a:t>
            </a:r>
            <a:r>
              <a:rPr lang="en-UM" dirty="0"/>
              <a:t> </a:t>
            </a:r>
            <a:r>
              <a:rPr lang="en-US" dirty="0"/>
              <a:t>F</a:t>
            </a:r>
            <a:r>
              <a:rPr lang="en-UM" dirty="0" err="1"/>
              <a:t>unding</a:t>
            </a:r>
            <a:r>
              <a:rPr lang="en-UM" dirty="0"/>
              <a:t> </a:t>
            </a:r>
            <a:r>
              <a:rPr lang="en-US" dirty="0"/>
              <a:t>f</a:t>
            </a:r>
            <a:r>
              <a:rPr lang="en-UM" dirty="0"/>
              <a:t>o</a:t>
            </a:r>
            <a:r>
              <a:rPr lang="en-US" dirty="0"/>
              <a:t>r</a:t>
            </a:r>
            <a:r>
              <a:rPr lang="en-UM" dirty="0"/>
              <a:t> </a:t>
            </a:r>
            <a:r>
              <a:rPr lang="en-US" dirty="0"/>
              <a:t>S</a:t>
            </a:r>
            <a:r>
              <a:rPr lang="en-UM" dirty="0"/>
              <a:t>e</a:t>
            </a:r>
            <a:r>
              <a:rPr lang="en-US" dirty="0"/>
              <a:t>r</a:t>
            </a:r>
            <a:r>
              <a:rPr lang="en-UM" dirty="0"/>
              <a:t>v</a:t>
            </a:r>
            <a:r>
              <a:rPr lang="en-US" dirty="0" err="1"/>
              <a:t>i</a:t>
            </a:r>
            <a:r>
              <a:rPr lang="en-UM" dirty="0"/>
              <a:t>c</a:t>
            </a:r>
            <a:r>
              <a:rPr lang="en-US" dirty="0"/>
              <a:t>e</a:t>
            </a:r>
            <a:r>
              <a:rPr lang="en-UM" dirty="0"/>
              <a:t>s</a:t>
            </a:r>
            <a:endParaRPr lang="en-US" dirty="0"/>
          </a:p>
        </p:txBody>
      </p:sp>
      <p:pic>
        <p:nvPicPr>
          <p:cNvPr id="8" name="Picture 7">
            <a:extLst>
              <a:ext uri="{FF2B5EF4-FFF2-40B4-BE49-F238E27FC236}">
                <a16:creationId xmlns:a16="http://schemas.microsoft.com/office/drawing/2014/main" id="{7EE4189F-ED20-41C7-B8A3-3D3B473C5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219" y="5473530"/>
            <a:ext cx="3454402" cy="1384470"/>
          </a:xfrm>
          <a:prstGeom prst="rect">
            <a:avLst/>
          </a:prstGeom>
        </p:spPr>
      </p:pic>
      <p:pic>
        <p:nvPicPr>
          <p:cNvPr id="9" name="Picture 8">
            <a:extLst>
              <a:ext uri="{FF2B5EF4-FFF2-40B4-BE49-F238E27FC236}">
                <a16:creationId xmlns:a16="http://schemas.microsoft.com/office/drawing/2014/main" id="{D6FDBEED-8598-4461-A054-33927F482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1622" y="5473530"/>
            <a:ext cx="974634" cy="1287480"/>
          </a:xfrm>
          <a:prstGeom prst="rect">
            <a:avLst/>
          </a:prstGeom>
        </p:spPr>
      </p:pic>
    </p:spTree>
    <p:extLst>
      <p:ext uri="{BB962C8B-B14F-4D97-AF65-F5344CB8AC3E}">
        <p14:creationId xmlns:p14="http://schemas.microsoft.com/office/powerpoint/2010/main" val="105543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r</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Y</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l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a</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d</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c</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u</a:t>
            </a:r>
            <a:r>
              <a:rPr lang="en-UM"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t</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5" name="Content Placeholder 2">
            <a:extLst>
              <a:ext uri="{FF2B5EF4-FFF2-40B4-BE49-F238E27FC236}">
                <a16:creationId xmlns:a16="http://schemas.microsoft.com/office/drawing/2014/main" id="{53DF0C7D-3364-4333-B4F9-1C0F77B26981}"/>
              </a:ext>
            </a:extLst>
          </p:cNvPr>
          <p:cNvSpPr txBox="1">
            <a:spLocks/>
          </p:cNvSpPr>
          <p:nvPr/>
        </p:nvSpPr>
        <p:spPr>
          <a:xfrm>
            <a:off x="982133" y="5505902"/>
            <a:ext cx="10424896" cy="102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7" name="Content Placeholder 11">
            <a:extLst>
              <a:ext uri="{FF2B5EF4-FFF2-40B4-BE49-F238E27FC236}">
                <a16:creationId xmlns:a16="http://schemas.microsoft.com/office/drawing/2014/main" id="{8C05C3FB-6A39-4F40-90F5-888EA4BA3AC5}"/>
              </a:ext>
            </a:extLst>
          </p:cNvPr>
          <p:cNvGraphicFramePr>
            <a:graphicFrameLocks noGrp="1"/>
          </p:cNvGraphicFramePr>
          <p:nvPr>
            <p:ph idx="1"/>
            <p:extLst>
              <p:ext uri="{D42A27DB-BD31-4B8C-83A1-F6EECF244321}">
                <p14:modId xmlns:p14="http://schemas.microsoft.com/office/powerpoint/2010/main" val="1748487041"/>
              </p:ext>
            </p:extLst>
          </p:nvPr>
        </p:nvGraphicFramePr>
        <p:xfrm>
          <a:off x="484188" y="1167788"/>
          <a:ext cx="11001375" cy="5221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182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11388672" cy="2278059"/>
          </a:xfrm>
        </p:spPr>
        <p:txBody>
          <a:bodyPr vert="horz" lIns="91440" tIns="45720" rIns="91440" bIns="45720" rtlCol="0" anchor="t">
            <a:normAutofit/>
          </a:bodyPr>
          <a:lstStyle/>
          <a:p>
            <a:pPr marL="0" indent="0">
              <a:buNone/>
            </a:pPr>
            <a:r>
              <a:rPr lang="en-US" b="1" u="sng" dirty="0">
                <a:ea typeface="+mn-lt"/>
                <a:cs typeface="+mn-lt"/>
              </a:rPr>
              <a:t>EMP COLLEGE GOAL #1 Student Access, Success, and Completion</a:t>
            </a:r>
            <a:endParaRPr lang="en-US" b="1" u="sng" dirty="0">
              <a:cs typeface="Calibri"/>
            </a:endParaRPr>
          </a:p>
          <a:p>
            <a:pPr marL="0" indent="0">
              <a:buNone/>
            </a:pPr>
            <a:r>
              <a:rPr lang="en-US" sz="2200" dirty="0">
                <a:latin typeface="Calibri"/>
                <a:cs typeface="Calibri"/>
              </a:rPr>
              <a:t>Cañada College ensures student access to relevant and transformative student services and instructional programs that are inclusive, diverse, equitable, and anti-racist. As an institution, Cañada contributes to the financial stability of students to empower them to pursue personal, academic, professional, and civic goals. Cañada College continuously assesses processes and removes barriers to student access, success, and completion.</a:t>
            </a:r>
          </a:p>
          <a:p>
            <a:pPr marL="0" indent="0">
              <a:buNone/>
            </a:pPr>
            <a:endParaRPr lang="en-US" dirty="0">
              <a:latin typeface="Calibri"/>
              <a:cs typeface="Calibri"/>
            </a:endParaRPr>
          </a:p>
          <a:p>
            <a:pPr marL="0" indent="0">
              <a:buNone/>
            </a:pPr>
            <a:endParaRPr lang="en-US" dirty="0">
              <a:latin typeface="Times New Roman"/>
              <a:cs typeface="Times New Roman"/>
            </a:endParaRPr>
          </a:p>
          <a:p>
            <a:endParaRPr lang="en-US" dirty="0">
              <a:cs typeface="Calibri" panose="020F0502020204030204"/>
            </a:endParaRPr>
          </a:p>
          <a:p>
            <a:endParaRPr lang="en-US" dirty="0">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5" name="Title 1"/>
          <p:cNvSpPr txBox="1">
            <a:spLocks/>
          </p:cNvSpPr>
          <p:nvPr/>
        </p:nvSpPr>
        <p:spPr>
          <a:xfrm>
            <a:off x="535709" y="378442"/>
            <a:ext cx="1102821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200" b="1" dirty="0">
                <a:solidFill>
                  <a:schemeClr val="bg1"/>
                </a:solidFill>
                <a:effectLst>
                  <a:outerShdw blurRad="50800" dist="50800" dir="5400000" algn="ctr" rotWithShape="0">
                    <a:srgbClr val="000000">
                      <a:alpha val="43137"/>
                    </a:srgbClr>
                  </a:outerShdw>
                </a:effectLst>
                <a:latin typeface="Franklin Gothic Book"/>
              </a:rPr>
              <a:t>How does this position request further the College’s ability to achieve its strategic goals &amp; immediate priorities?</a:t>
            </a:r>
          </a:p>
        </p:txBody>
      </p:sp>
      <p:sp>
        <p:nvSpPr>
          <p:cNvPr id="2" name="TextBox 1">
            <a:extLst>
              <a:ext uri="{FF2B5EF4-FFF2-40B4-BE49-F238E27FC236}">
                <a16:creationId xmlns:a16="http://schemas.microsoft.com/office/drawing/2014/main" id="{2ED0F706-CECC-4D50-8A9F-A4A962EF180A}"/>
              </a:ext>
            </a:extLst>
          </p:cNvPr>
          <p:cNvSpPr txBox="1"/>
          <p:nvPr/>
        </p:nvSpPr>
        <p:spPr>
          <a:xfrm>
            <a:off x="4252043" y="4202101"/>
            <a:ext cx="3965003" cy="1600438"/>
          </a:xfrm>
          <a:prstGeom prst="rect">
            <a:avLst/>
          </a:prstGeom>
          <a:noFill/>
        </p:spPr>
        <p:txBody>
          <a:bodyPr wrap="square" rtlCol="0">
            <a:spAutoFit/>
          </a:bodyPr>
          <a:lstStyle/>
          <a:p>
            <a:r>
              <a:rPr lang="en-US" sz="1400" dirty="0"/>
              <a:t>1.14  --  Strengthen and scale student affinity programs and other student support programs such as Umoja, Puente, EOPS, and TRIO SSS and create strong ties and coordination between them and the Interest Area Success Teams such that BIPOC and LGBTQ+ students are well supported to complete their educational journeys at Cañada within 3 years. </a:t>
            </a:r>
          </a:p>
        </p:txBody>
      </p:sp>
      <p:sp>
        <p:nvSpPr>
          <p:cNvPr id="7" name="TextBox 6">
            <a:extLst>
              <a:ext uri="{FF2B5EF4-FFF2-40B4-BE49-F238E27FC236}">
                <a16:creationId xmlns:a16="http://schemas.microsoft.com/office/drawing/2014/main" id="{80E905FD-6541-4085-84A6-98FEDBDED83F}"/>
              </a:ext>
            </a:extLst>
          </p:cNvPr>
          <p:cNvSpPr txBox="1"/>
          <p:nvPr/>
        </p:nvSpPr>
        <p:spPr>
          <a:xfrm>
            <a:off x="366852" y="4202101"/>
            <a:ext cx="3965003" cy="1600438"/>
          </a:xfrm>
          <a:prstGeom prst="rect">
            <a:avLst/>
          </a:prstGeom>
          <a:noFill/>
        </p:spPr>
        <p:txBody>
          <a:bodyPr wrap="square" rtlCol="0">
            <a:spAutoFit/>
          </a:bodyPr>
          <a:lstStyle/>
          <a:p>
            <a:r>
              <a:rPr lang="en-US" sz="1400" dirty="0"/>
              <a:t>1.11  --  Complete the college redesign process according to the essential practices of Guided Pathways and ensure that all students are connected to and feel supported by their Interest Area and Success Team and, if applicable, their special program (e.g., Promise, EOPS, TRIO SSS, Puente, Umoja, etc.).</a:t>
            </a:r>
          </a:p>
        </p:txBody>
      </p:sp>
      <p:sp>
        <p:nvSpPr>
          <p:cNvPr id="9" name="TextBox 8">
            <a:extLst>
              <a:ext uri="{FF2B5EF4-FFF2-40B4-BE49-F238E27FC236}">
                <a16:creationId xmlns:a16="http://schemas.microsoft.com/office/drawing/2014/main" id="{0B30623D-2F64-437C-9852-B7B9CE57AE7B}"/>
              </a:ext>
            </a:extLst>
          </p:cNvPr>
          <p:cNvSpPr txBox="1"/>
          <p:nvPr/>
        </p:nvSpPr>
        <p:spPr>
          <a:xfrm>
            <a:off x="8413026" y="3663492"/>
            <a:ext cx="3500582" cy="2677656"/>
          </a:xfrm>
          <a:prstGeom prst="rect">
            <a:avLst/>
          </a:prstGeom>
          <a:noFill/>
        </p:spPr>
        <p:txBody>
          <a:bodyPr wrap="square">
            <a:spAutoFit/>
          </a:bodyPr>
          <a:lstStyle/>
          <a:p>
            <a:r>
              <a:rPr lang="en-US" sz="1400" dirty="0"/>
              <a:t>1.16  --  Create a campus culture that expects and supports students’ completion of their educational goals within three years using tactics such as: (1) scheduling classes according to student interest and demand (informed by Student Education Plan (SEP) data; (2) offering more course-taking opportunities during the summer; (3) monitoring student progress more closely (via Success Teams, the Retention Specialist Community of Practice, and the Transfer Center.</a:t>
            </a:r>
          </a:p>
        </p:txBody>
      </p:sp>
    </p:spTree>
    <p:extLst>
      <p:ext uri="{BB962C8B-B14F-4D97-AF65-F5344CB8AC3E}">
        <p14:creationId xmlns:p14="http://schemas.microsoft.com/office/powerpoint/2010/main" val="89780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11388672" cy="3515733"/>
          </a:xfrm>
        </p:spPr>
        <p:txBody>
          <a:bodyPr vert="horz" lIns="91440" tIns="45720" rIns="91440" bIns="45720" rtlCol="0" anchor="t">
            <a:normAutofit/>
          </a:bodyPr>
          <a:lstStyle/>
          <a:p>
            <a:pPr marL="8890" marR="0" indent="0">
              <a:spcBef>
                <a:spcPts val="0"/>
              </a:spcBef>
              <a:spcAft>
                <a:spcPts val="0"/>
              </a:spcAft>
              <a:buNone/>
            </a:pPr>
            <a:r>
              <a:rPr lang="en-US" sz="2000" dirty="0">
                <a:effectLst/>
                <a:ea typeface="Calibri" panose="020F0502020204030204" pitchFamily="34" charset="0"/>
              </a:rPr>
              <a:t>The purpose of FYSI is to create a network of support that will meet the academic, social, emotional, and financial needs of foster youth college-bound students. The program is fully committed to empowering these youth to become self-supporting, conscious community leaders, role models, and competent professionals in their fields of interest. In addition, we provide a comprehensive support program to increase the number of former foster youth graduating from a community college with an associate’s degree, vocational training, or transferring to a four-year university. The PSC will support a pathway for FY students who are still in high school by working with our Foster &amp; Kinship Care Education Program and </a:t>
            </a:r>
            <a:r>
              <a:rPr lang="en-US" sz="2000" dirty="0" err="1">
                <a:effectLst/>
                <a:ea typeface="Calibri" panose="020F0502020204030204" pitchFamily="34" charset="0"/>
              </a:rPr>
              <a:t>SMCo’s</a:t>
            </a:r>
            <a:r>
              <a:rPr lang="en-US" sz="2000" dirty="0">
                <a:effectLst/>
                <a:ea typeface="Calibri" panose="020F0502020204030204" pitchFamily="34" charset="0"/>
              </a:rPr>
              <a:t> Children &amp; Family Services to assist them in transitioning to Cañada.  More recently, we are working on an MOU to work directly with Pivotal, an organization that supports foster youth students from high school through career. This key partnership will allow us to expand programming and services.  The role of the PSC will be to provide a comprehensive approach to student retention that will meet the needs of FY students.  In addition, FYSI supports students beyond their first year of study.</a:t>
            </a:r>
            <a:endParaRPr lang="en-US" sz="2000" dirty="0">
              <a:effectLst/>
              <a:ea typeface="Times New Roman" panose="02020603050405020304" pitchFamily="18" charset="0"/>
            </a:endParaRPr>
          </a:p>
          <a:p>
            <a:pPr marL="0" indent="0">
              <a:buNone/>
            </a:pPr>
            <a:endParaRPr lang="en-US" dirty="0">
              <a:latin typeface="Calibri"/>
              <a:cs typeface="Calibri"/>
            </a:endParaRPr>
          </a:p>
          <a:p>
            <a:endParaRPr lang="en-US" dirty="0">
              <a:latin typeface="Calibri"/>
              <a:cs typeface="Calibri"/>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endParaRPr lang="en-US" dirty="0">
              <a:cs typeface="Calibri" panose="020F0502020204030204"/>
            </a:endParaRPr>
          </a:p>
          <a:p>
            <a:endParaRPr lang="en-US" dirty="0">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7" name="Title 1">
            <a:extLst>
              <a:ext uri="{FF2B5EF4-FFF2-40B4-BE49-F238E27FC236}">
                <a16:creationId xmlns:a16="http://schemas.microsoft.com/office/drawing/2014/main" id="{D8D46DCD-D6A5-4D6B-B93A-03B49C9BC383}"/>
              </a:ext>
            </a:extLst>
          </p:cNvPr>
          <p:cNvSpPr txBox="1">
            <a:spLocks/>
          </p:cNvSpPr>
          <p:nvPr/>
        </p:nvSpPr>
        <p:spPr>
          <a:xfrm>
            <a:off x="535709" y="378442"/>
            <a:ext cx="1102821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200" b="1" dirty="0">
                <a:solidFill>
                  <a:schemeClr val="bg1"/>
                </a:solidFill>
                <a:effectLst>
                  <a:outerShdw blurRad="50800" dist="50800" dir="5400000" algn="ctr" rotWithShape="0">
                    <a:srgbClr val="000000">
                      <a:alpha val="43137"/>
                    </a:srgbClr>
                  </a:outerShdw>
                </a:effectLst>
                <a:latin typeface="Franklin Gothic Book"/>
              </a:rPr>
              <a:t>How does this position request further the College’s ability to achieve its strategic goals &amp; immediate priorities?</a:t>
            </a:r>
          </a:p>
        </p:txBody>
      </p:sp>
      <p:pic>
        <p:nvPicPr>
          <p:cNvPr id="2" name="Picture 1">
            <a:extLst>
              <a:ext uri="{FF2B5EF4-FFF2-40B4-BE49-F238E27FC236}">
                <a16:creationId xmlns:a16="http://schemas.microsoft.com/office/drawing/2014/main" id="{4CDF4044-6856-4EB5-AB95-9249255E2CA9}"/>
              </a:ext>
            </a:extLst>
          </p:cNvPr>
          <p:cNvPicPr>
            <a:picLocks noChangeAspect="1"/>
          </p:cNvPicPr>
          <p:nvPr/>
        </p:nvPicPr>
        <p:blipFill>
          <a:blip r:embed="rId3"/>
          <a:stretch>
            <a:fillRect/>
          </a:stretch>
        </p:blipFill>
        <p:spPr>
          <a:xfrm>
            <a:off x="3836778" y="5245474"/>
            <a:ext cx="4426080" cy="1383912"/>
          </a:xfrm>
          <a:prstGeom prst="rect">
            <a:avLst/>
          </a:prstGeom>
        </p:spPr>
      </p:pic>
    </p:spTree>
    <p:extLst>
      <p:ext uri="{BB962C8B-B14F-4D97-AF65-F5344CB8AC3E}">
        <p14:creationId xmlns:p14="http://schemas.microsoft.com/office/powerpoint/2010/main" val="104229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AF11E-4C8F-46A5-BA0A-B8FEFFC25CF1}">
  <ds:schemaRefs>
    <ds:schemaRef ds:uri="http://schemas.openxmlformats.org/package/2006/metadata/core-properties"/>
    <ds:schemaRef ds:uri="http://purl.org/dc/dcmitype/"/>
    <ds:schemaRef ds:uri="http://purl.org/dc/elements/1.1/"/>
    <ds:schemaRef ds:uri="http://schemas.microsoft.com/office/2006/documentManagement/types"/>
    <ds:schemaRef ds:uri="bb5bbb0b-6c89-44d7-be61-0adfe653f983"/>
    <ds:schemaRef ds:uri="2bc55ecc-363e-43e9-bfac-4ba2e86f45ee"/>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34AC158-FAD3-4281-B80C-A8853E20B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9A8300-276E-4320-9B6B-E5FB4CDB9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10999</TotalTime>
  <Words>1800</Words>
  <Application>Microsoft Office PowerPoint</Application>
  <PresentationFormat>Widescreen</PresentationFormat>
  <Paragraphs>103</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 Gothic</vt:lpstr>
      <vt:lpstr>Franklin Gothic Book</vt:lpstr>
      <vt:lpstr>Garamond</vt:lpstr>
      <vt:lpstr>Times New Roman</vt:lpstr>
      <vt:lpstr>Office Theme</vt:lpstr>
      <vt:lpstr>PowerPoint Presentation</vt:lpstr>
      <vt:lpstr>Mission</vt:lpstr>
      <vt:lpstr>The Resources &amp; Opportunities for Success &amp; Excellence (R.O.S.E.) </vt:lpstr>
      <vt:lpstr>PowerPoint Presentation</vt:lpstr>
      <vt:lpstr>Current Staffing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Barrales-Ramirez, Lorraine</cp:lastModifiedBy>
  <cp:revision>188</cp:revision>
  <cp:lastPrinted>2016-06-13T15:20:29Z</cp:lastPrinted>
  <dcterms:created xsi:type="dcterms:W3CDTF">2015-08-26T22:52:00Z</dcterms:created>
  <dcterms:modified xsi:type="dcterms:W3CDTF">2022-11-16T06:10:41Z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