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319" r:id="rId6"/>
    <p:sldId id="325" r:id="rId7"/>
    <p:sldId id="320" r:id="rId8"/>
    <p:sldId id="326" r:id="rId9"/>
    <p:sldId id="324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33"/>
    <a:srgbClr val="FFFF99"/>
    <a:srgbClr val="00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0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0912C5E-5ECA-4B7C-8FF5-B46AC71EF330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450ECB3-A3F7-4337-9F98-DFD14FAD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727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EC6874-87D3-4708-86B1-114C1FEE74C4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B90EF27-1900-472B-B1D5-4FBEA2002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57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27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7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70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8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79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80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11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32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64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2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341C4-3268-4241-9C56-054F2F7015E6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20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bertellottil@smccd.edu" TargetMode="External"/><Relationship Id="rId2" Type="http://schemas.openxmlformats.org/officeDocument/2006/relationships/hyperlink" Target="mailto:engelk@smccd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6352" y="4602347"/>
            <a:ext cx="11252199" cy="953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>
                <a:latin typeface="Garamond" panose="02020404030301010803" pitchFamily="18" charset="0"/>
              </a:rPr>
              <a:t>Position: Retention Specialist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FA1314-8F33-4955-BE2C-917B786340CE}"/>
              </a:ext>
            </a:extLst>
          </p:cNvPr>
          <p:cNvSpPr/>
          <p:nvPr/>
        </p:nvSpPr>
        <p:spPr>
          <a:xfrm rot="5400000">
            <a:off x="-3086129" y="3081031"/>
            <a:ext cx="6863099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27F1B6-B5E8-443C-B43C-D19FEB5E0FCE}"/>
              </a:ext>
            </a:extLst>
          </p:cNvPr>
          <p:cNvSpPr/>
          <p:nvPr/>
        </p:nvSpPr>
        <p:spPr>
          <a:xfrm rot="5400000">
            <a:off x="-2254053" y="3908923"/>
            <a:ext cx="5786981" cy="102734"/>
          </a:xfrm>
          <a:prstGeom prst="rect">
            <a:avLst/>
          </a:prstGeom>
          <a:solidFill>
            <a:srgbClr val="FFCC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8C3CA36-8AC6-47B4-9365-B3EC4FBFB9A1}"/>
              </a:ext>
            </a:extLst>
          </p:cNvPr>
          <p:cNvSpPr/>
          <p:nvPr/>
        </p:nvSpPr>
        <p:spPr>
          <a:xfrm rot="16200000" flipH="1">
            <a:off x="-548626" y="539379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839DBB2-6311-461A-8BB6-3B89C2E078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989" y="340584"/>
            <a:ext cx="4428504" cy="198896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ED26B12-0F61-4F71-BA2F-2AC9680C93C9}"/>
              </a:ext>
            </a:extLst>
          </p:cNvPr>
          <p:cNvSpPr txBox="1"/>
          <p:nvPr/>
        </p:nvSpPr>
        <p:spPr>
          <a:xfrm>
            <a:off x="796352" y="5574641"/>
            <a:ext cx="1125219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chemeClr val="accent6">
                    <a:lumMod val="50000"/>
                  </a:schemeClr>
                </a:solidFill>
                <a:latin typeface="Franklin Gothic Book" panose="020B0503020102020204" pitchFamily="34" charset="0"/>
              </a:rPr>
              <a:t>Requested by: Ron Andrade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432A39-691F-4E1E-872A-4E05A021166B}"/>
              </a:ext>
            </a:extLst>
          </p:cNvPr>
          <p:cNvSpPr txBox="1"/>
          <p:nvPr/>
        </p:nvSpPr>
        <p:spPr>
          <a:xfrm>
            <a:off x="690805" y="2850743"/>
            <a:ext cx="11252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rPr>
              <a:t>Program Review</a:t>
            </a:r>
          </a:p>
          <a:p>
            <a:pPr algn="ctr"/>
            <a:r>
              <a:rPr lang="en-US" sz="24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rPr>
              <a:t>New Position Request Presentation </a:t>
            </a:r>
          </a:p>
        </p:txBody>
      </p:sp>
    </p:spTree>
    <p:extLst>
      <p:ext uri="{BB962C8B-B14F-4D97-AF65-F5344CB8AC3E}">
        <p14:creationId xmlns:p14="http://schemas.microsoft.com/office/powerpoint/2010/main" val="198883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9390"/>
            <a:ext cx="10515600" cy="771298"/>
          </a:xfrm>
        </p:spPr>
        <p:txBody>
          <a:bodyPr/>
          <a:lstStyle/>
          <a:p>
            <a:r>
              <a:rPr lang="en-US" dirty="0"/>
              <a:t>Retention Specialist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1.11 Complete implementation of Guided Pathways essential practices </a:t>
            </a:r>
          </a:p>
          <a:p>
            <a:pPr lvl="0"/>
            <a:r>
              <a:rPr lang="en-US" dirty="0"/>
              <a:t>1.15 Create and scale the First Year Experience Program </a:t>
            </a:r>
          </a:p>
          <a:p>
            <a:pPr lvl="0"/>
            <a:r>
              <a:rPr lang="en-US" dirty="0"/>
              <a:t>1.16 Create campus culture that supports completion within 3 years </a:t>
            </a:r>
          </a:p>
          <a:p>
            <a:pPr lvl="0"/>
            <a:r>
              <a:rPr lang="en-US" dirty="0"/>
              <a:t>3.8 Strengthen transfer support services to increase transfers </a:t>
            </a:r>
          </a:p>
          <a:p>
            <a:pPr lvl="0"/>
            <a:r>
              <a:rPr lang="en-US" dirty="0"/>
              <a:t>3.11 Create and expand career exploration experiences for students </a:t>
            </a:r>
          </a:p>
          <a:p>
            <a:pPr lvl="0"/>
            <a:r>
              <a:rPr lang="en-US" dirty="0"/>
              <a:t>4.8 Increase student access to tutoring and other academic supports </a:t>
            </a:r>
          </a:p>
          <a:p>
            <a:pPr lvl="1"/>
            <a:endParaRPr lang="en-US" dirty="0">
              <a:latin typeface="Franklin Gothic Book" panose="020B05030201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9A6E02-29D0-4D84-BDD0-3BC54343668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Strengthen Interest Areas as the place where students connect. Build sense of community and belonging</a:t>
            </a:r>
          </a:p>
          <a:p>
            <a:r>
              <a:rPr lang="en-US" dirty="0"/>
              <a:t>Support Success Teams, focused on enhancing persistence and completion beyond the first term/year</a:t>
            </a:r>
          </a:p>
          <a:p>
            <a:r>
              <a:rPr lang="en-US" dirty="0"/>
              <a:t>Help students refine and update goals and SEPs</a:t>
            </a:r>
          </a:p>
          <a:p>
            <a:r>
              <a:rPr lang="en-US" dirty="0"/>
              <a:t>Collaborate with faculty to provide intrusive support such that students are able to persist and succeed</a:t>
            </a:r>
          </a:p>
          <a:p>
            <a:r>
              <a:rPr lang="en-US" dirty="0"/>
              <a:t>Guide our undecided/undeclared population to find a base of support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Support for 22-27 EMP Strategic Initiatives 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9262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9390"/>
            <a:ext cx="10515600" cy="1189328"/>
          </a:xfrm>
        </p:spPr>
        <p:txBody>
          <a:bodyPr/>
          <a:lstStyle/>
          <a:p>
            <a:r>
              <a:rPr lang="en-US" dirty="0"/>
              <a:t>Retention Specialist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Support for 22-27 EMP Strategic Initiatives 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1281E0D-7101-4DAC-B4BA-9F83DCDB24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3323020"/>
              </p:ext>
            </p:extLst>
          </p:nvPr>
        </p:nvGraphicFramePr>
        <p:xfrm>
          <a:off x="979714" y="2108718"/>
          <a:ext cx="7552189" cy="2936189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5593931">
                  <a:extLst>
                    <a:ext uri="{9D8B030D-6E8A-4147-A177-3AD203B41FA5}">
                      <a16:colId xmlns:a16="http://schemas.microsoft.com/office/drawing/2014/main" val="3444459657"/>
                    </a:ext>
                  </a:extLst>
                </a:gridCol>
                <a:gridCol w="1958258">
                  <a:extLst>
                    <a:ext uri="{9D8B030D-6E8A-4147-A177-3AD203B41FA5}">
                      <a16:colId xmlns:a16="http://schemas.microsoft.com/office/drawing/2014/main" val="4095147523"/>
                    </a:ext>
                  </a:extLst>
                </a:gridCol>
              </a:tblGrid>
              <a:tr h="11487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Interest Area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Overall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01763354"/>
                  </a:ext>
                </a:extLst>
              </a:tr>
              <a:tr h="4468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Art, Design, and Performance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154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20510850"/>
                  </a:ext>
                </a:extLst>
              </a:tr>
              <a:tr h="4468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Human Behavior and Culture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256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83281820"/>
                  </a:ext>
                </a:extLst>
              </a:tr>
              <a:tr h="4468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Science and Health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341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60567530"/>
                  </a:ext>
                </a:extLst>
              </a:tr>
              <a:tr h="4468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Undecided/University Transfer*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350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43824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373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20" y="851132"/>
            <a:ext cx="10515600" cy="1325563"/>
          </a:xfrm>
        </p:spPr>
        <p:txBody>
          <a:bodyPr/>
          <a:lstStyle/>
          <a:p>
            <a:r>
              <a:rPr lang="en-US" dirty="0"/>
              <a:t>Retention Specialist – Grant funding proposal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7BCFED8-3BEC-4C19-9DA6-95A3868338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7925420"/>
              </p:ext>
            </p:extLst>
          </p:nvPr>
        </p:nvGraphicFramePr>
        <p:xfrm>
          <a:off x="733704" y="2176695"/>
          <a:ext cx="10249950" cy="14229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6768">
                  <a:extLst>
                    <a:ext uri="{9D8B030D-6E8A-4147-A177-3AD203B41FA5}">
                      <a16:colId xmlns:a16="http://schemas.microsoft.com/office/drawing/2014/main" val="2556044423"/>
                    </a:ext>
                  </a:extLst>
                </a:gridCol>
                <a:gridCol w="1367131">
                  <a:extLst>
                    <a:ext uri="{9D8B030D-6E8A-4147-A177-3AD203B41FA5}">
                      <a16:colId xmlns:a16="http://schemas.microsoft.com/office/drawing/2014/main" val="2098877446"/>
                    </a:ext>
                  </a:extLst>
                </a:gridCol>
                <a:gridCol w="1367131">
                  <a:extLst>
                    <a:ext uri="{9D8B030D-6E8A-4147-A177-3AD203B41FA5}">
                      <a16:colId xmlns:a16="http://schemas.microsoft.com/office/drawing/2014/main" val="3374434960"/>
                    </a:ext>
                  </a:extLst>
                </a:gridCol>
                <a:gridCol w="1367131">
                  <a:extLst>
                    <a:ext uri="{9D8B030D-6E8A-4147-A177-3AD203B41FA5}">
                      <a16:colId xmlns:a16="http://schemas.microsoft.com/office/drawing/2014/main" val="3224716315"/>
                    </a:ext>
                  </a:extLst>
                </a:gridCol>
                <a:gridCol w="1367131">
                  <a:extLst>
                    <a:ext uri="{9D8B030D-6E8A-4147-A177-3AD203B41FA5}">
                      <a16:colId xmlns:a16="http://schemas.microsoft.com/office/drawing/2014/main" val="3247790613"/>
                    </a:ext>
                  </a:extLst>
                </a:gridCol>
                <a:gridCol w="1272245">
                  <a:extLst>
                    <a:ext uri="{9D8B030D-6E8A-4147-A177-3AD203B41FA5}">
                      <a16:colId xmlns:a16="http://schemas.microsoft.com/office/drawing/2014/main" val="1327830977"/>
                    </a:ext>
                  </a:extLst>
                </a:gridCol>
                <a:gridCol w="1522413">
                  <a:extLst>
                    <a:ext uri="{9D8B030D-6E8A-4147-A177-3AD203B41FA5}">
                      <a16:colId xmlns:a16="http://schemas.microsoft.com/office/drawing/2014/main" val="1027257039"/>
                    </a:ext>
                  </a:extLst>
                </a:gridCol>
              </a:tblGrid>
              <a:tr h="24615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</a:rPr>
                        <a:t>Catgegory</a:t>
                      </a:r>
                      <a:r>
                        <a:rPr lang="en-US" sz="1200" u="none" strike="noStrike" dirty="0">
                          <a:effectLst/>
                        </a:rPr>
                        <a:t>/Item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Year 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Year 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Year 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Year 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Year 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Total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7744024"/>
                  </a:ext>
                </a:extLst>
              </a:tr>
              <a:tr h="24615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Personnel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48039906"/>
                  </a:ext>
                </a:extLst>
              </a:tr>
              <a:tr h="46530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Retention Specialist (1.0) ADP+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$               84,085.00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$               86,608.00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$               80,285.00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$               66,155.00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$               47,698.00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$                  364,831.00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28125396"/>
                  </a:ext>
                </a:extLst>
              </a:tr>
              <a:tr h="46530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Fringe = 54.219%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$               45,590.00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$               46,958.00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$               43,530.00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$               35,869.00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$               25,861.00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>
                          <a:effectLst/>
                        </a:rPr>
                        <a:t>$                  197,807.00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10675444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Non-fund 1 or supplemental funding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6DDDF76-B945-4BF1-B15B-716192075845}"/>
              </a:ext>
            </a:extLst>
          </p:cNvPr>
          <p:cNvSpPr/>
          <p:nvPr/>
        </p:nvSpPr>
        <p:spPr>
          <a:xfrm>
            <a:off x="733704" y="3802139"/>
            <a:ext cx="102499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Salaries are based on ranges for similar positions at Cañada and include planned yearly 3% COLA increases. New positions to be retained include the Retention Specialist. Personnel costs for these positions will be gradually assumed over the project period beginning in Year 3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600586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9390"/>
            <a:ext cx="10515600" cy="771298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10700657" cy="4351338"/>
          </a:xfrm>
        </p:spPr>
        <p:txBody>
          <a:bodyPr>
            <a:normAutofit/>
          </a:bodyPr>
          <a:lstStyle/>
          <a:p>
            <a:r>
              <a:rPr lang="en-US" dirty="0"/>
              <a:t>The position currently exists</a:t>
            </a:r>
          </a:p>
          <a:p>
            <a:pPr lvl="1"/>
            <a:r>
              <a:rPr lang="en-US" dirty="0"/>
              <a:t>Funded with one-time funds</a:t>
            </a:r>
          </a:p>
          <a:p>
            <a:pPr lvl="1"/>
            <a:r>
              <a:rPr lang="en-US" dirty="0"/>
              <a:t>Requesting to have this made permanent</a:t>
            </a:r>
          </a:p>
          <a:p>
            <a:r>
              <a:rPr lang="en-US" dirty="0"/>
              <a:t>Supports retention efforts including (but not limited to):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Coordinate with counselors, Director of Student Support, S&amp;T Dean, and other retention specialists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Enrollment and outreach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Student case management/Early Alerts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Update of Interest Area Canvas page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Science and Health Retention Specialist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961251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BE972-290A-43E2-B550-755C84145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188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Please be sure to submit your presentation before your presentation time so it can be posted to the PBC position request website: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250E8-DA31-4E0B-9024-3A71E8392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188" y="314537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Please email it to: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Karen Engel (</a:t>
            </a:r>
            <a:r>
              <a:rPr lang="en-US" dirty="0">
                <a:hlinkClick r:id="rId2"/>
              </a:rPr>
              <a:t>engelk@smccd.edu</a:t>
            </a:r>
            <a:r>
              <a:rPr lang="en-US" dirty="0"/>
              <a:t>) or Linda Bertellotti (</a:t>
            </a:r>
            <a:r>
              <a:rPr lang="en-US" dirty="0">
                <a:hlinkClick r:id="rId3"/>
              </a:rPr>
              <a:t>bertellottil@smccd.edu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873685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551A415522C74CB2195B1A777E9A7C" ma:contentTypeVersion="14" ma:contentTypeDescription="Create a new document." ma:contentTypeScope="" ma:versionID="c844b51b38de2ff4041ff6848f2aaada">
  <xsd:schema xmlns:xsd="http://www.w3.org/2001/XMLSchema" xmlns:xs="http://www.w3.org/2001/XMLSchema" xmlns:p="http://schemas.microsoft.com/office/2006/metadata/properties" xmlns:ns3="2bc55ecc-363e-43e9-bfac-4ba2e86f45ee" xmlns:ns4="bb5bbb0b-6c89-44d7-be61-0adfe653f983" targetNamespace="http://schemas.microsoft.com/office/2006/metadata/properties" ma:root="true" ma:fieldsID="79bc82a60a1a478c755b2741165808ef" ns3:_="" ns4:_="">
    <xsd:import namespace="2bc55ecc-363e-43e9-bfac-4ba2e86f45ee"/>
    <xsd:import namespace="bb5bbb0b-6c89-44d7-be61-0adfe653f9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55ecc-363e-43e9-bfac-4ba2e86f45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bbb0b-6c89-44d7-be61-0adfe653f9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79A8300-276E-4320-9B6B-E5FB4CDB98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BAF11E-4C8F-46A5-BA0A-B8FEFFC25CF1}">
  <ds:schemaRefs>
    <ds:schemaRef ds:uri="http://schemas.microsoft.com/office/2006/documentManagement/types"/>
    <ds:schemaRef ds:uri="http://purl.org/dc/dcmitype/"/>
    <ds:schemaRef ds:uri="bb5bbb0b-6c89-44d7-be61-0adfe653f983"/>
    <ds:schemaRef ds:uri="http://schemas.microsoft.com/office/2006/metadata/properties"/>
    <ds:schemaRef ds:uri="http://purl.org/dc/terms/"/>
    <ds:schemaRef ds:uri="http://www.w3.org/XML/1998/namespace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2bc55ecc-363e-43e9-bfac-4ba2e86f45ee"/>
  </ds:schemaRefs>
</ds:datastoreItem>
</file>

<file path=customXml/itemProps3.xml><?xml version="1.0" encoding="utf-8"?>
<ds:datastoreItem xmlns:ds="http://schemas.openxmlformats.org/officeDocument/2006/customXml" ds:itemID="{87F798F7-96CE-4D7D-8DEA-D775B76F13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c55ecc-363e-43e9-bfac-4ba2e86f45ee"/>
    <ds:schemaRef ds:uri="bb5bbb0b-6c89-44d7-be61-0adfe653f9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12769</TotalTime>
  <Words>417</Words>
  <Application>Microsoft Office PowerPoint</Application>
  <PresentationFormat>Widescreen</PresentationFormat>
  <Paragraphs>80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Franklin Gothic Book</vt:lpstr>
      <vt:lpstr>Garamond</vt:lpstr>
      <vt:lpstr>Times New Roman</vt:lpstr>
      <vt:lpstr>Office Theme</vt:lpstr>
      <vt:lpstr>PowerPoint Presentation</vt:lpstr>
      <vt:lpstr>Retention Specialist</vt:lpstr>
      <vt:lpstr>Retention Specialist</vt:lpstr>
      <vt:lpstr>Retention Specialist – Grant funding proposal</vt:lpstr>
      <vt:lpstr>Overview</vt:lpstr>
      <vt:lpstr>Please be sure to submit your presentation before your presentation time so it can be posted to the PBC position request website:</vt:lpstr>
    </vt:vector>
  </TitlesOfParts>
  <Company>SMCCD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Rodriguez, Megan</dc:creator>
  <cp:lastModifiedBy>Andrade, Ronald</cp:lastModifiedBy>
  <cp:revision>192</cp:revision>
  <cp:lastPrinted>2016-06-13T15:20:29Z</cp:lastPrinted>
  <dcterms:created xsi:type="dcterms:W3CDTF">2015-08-26T22:52:00Z</dcterms:created>
  <dcterms:modified xsi:type="dcterms:W3CDTF">2022-11-16T00:33:47Z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0x01010029551A415522C74CB2195B1A777E9A7C</vt:lpwstr>
  </property>
</Properties>
</file>