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320" r:id="rId6"/>
    <p:sldId id="321" r:id="rId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33"/>
    <a:srgbClr val="FFFF99"/>
    <a:srgbClr val="00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03" autoAdjust="0"/>
    <p:restoredTop sz="94660"/>
  </p:normalViewPr>
  <p:slideViewPr>
    <p:cSldViewPr snapToGrid="0">
      <p:cViewPr varScale="1">
        <p:scale>
          <a:sx n="126" d="100"/>
          <a:sy n="126" d="100"/>
        </p:scale>
        <p:origin x="13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0912C5E-5ECA-4B7C-8FF5-B46AC71EF330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450ECB3-A3F7-4337-9F98-DFD14FAD1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7727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AEC6874-87D3-4708-86B1-114C1FEE74C4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B90EF27-1900-472B-B1D5-4FBEA2002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257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227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771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770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6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189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79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380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115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332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264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323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C341C4-3268-4241-9C56-054F2F7015E6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320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96352" y="4621028"/>
            <a:ext cx="11252199" cy="9536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500" b="1" dirty="0">
                <a:latin typeface="Garamond" panose="02020404030301010803" pitchFamily="18" charset="0"/>
              </a:rPr>
              <a:t>Position: Office Assistant II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FA1314-8F33-4955-BE2C-917B786340CE}"/>
              </a:ext>
            </a:extLst>
          </p:cNvPr>
          <p:cNvSpPr/>
          <p:nvPr/>
        </p:nvSpPr>
        <p:spPr>
          <a:xfrm rot="5400000">
            <a:off x="-3086129" y="3081031"/>
            <a:ext cx="6863099" cy="690843"/>
          </a:xfrm>
          <a:prstGeom prst="rect">
            <a:avLst/>
          </a:prstGeom>
          <a:solidFill>
            <a:srgbClr val="006633"/>
          </a:solidFill>
          <a:ln>
            <a:noFill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427F1B6-B5E8-443C-B43C-D19FEB5E0FCE}"/>
              </a:ext>
            </a:extLst>
          </p:cNvPr>
          <p:cNvSpPr/>
          <p:nvPr/>
        </p:nvSpPr>
        <p:spPr>
          <a:xfrm rot="5400000">
            <a:off x="-2254053" y="3908923"/>
            <a:ext cx="5786981" cy="102734"/>
          </a:xfrm>
          <a:prstGeom prst="rect">
            <a:avLst/>
          </a:prstGeom>
          <a:solidFill>
            <a:srgbClr val="FFCC33"/>
          </a:solidFill>
          <a:ln>
            <a:noFill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48C3CA36-8AC6-47B4-9365-B3EC4FBFB9A1}"/>
              </a:ext>
            </a:extLst>
          </p:cNvPr>
          <p:cNvSpPr/>
          <p:nvPr/>
        </p:nvSpPr>
        <p:spPr>
          <a:xfrm rot="16200000" flipH="1">
            <a:off x="-548626" y="539379"/>
            <a:ext cx="1788160" cy="690775"/>
          </a:xfrm>
          <a:custGeom>
            <a:avLst/>
            <a:gdLst>
              <a:gd name="connsiteX0" fmla="*/ 0 w 1995342"/>
              <a:gd name="connsiteY0" fmla="*/ 0 h 690843"/>
              <a:gd name="connsiteX1" fmla="*/ 1995342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375630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427711 w 1995342"/>
              <a:gd name="connsiteY1" fmla="*/ 53873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26571 w 1995342"/>
              <a:gd name="connsiteY0" fmla="*/ 15898 h 636970"/>
              <a:gd name="connsiteX1" fmla="*/ 1427711 w 1995342"/>
              <a:gd name="connsiteY1" fmla="*/ 0 h 636970"/>
              <a:gd name="connsiteX2" fmla="*/ 1995342 w 1995342"/>
              <a:gd name="connsiteY2" fmla="*/ 636970 h 636970"/>
              <a:gd name="connsiteX3" fmla="*/ 0 w 1995342"/>
              <a:gd name="connsiteY3" fmla="*/ 636970 h 636970"/>
              <a:gd name="connsiteX4" fmla="*/ 26571 w 1995342"/>
              <a:gd name="connsiteY4" fmla="*/ 15898 h 636970"/>
              <a:gd name="connsiteX0" fmla="*/ 0 w 1995342"/>
              <a:gd name="connsiteY0" fmla="*/ 0 h 640502"/>
              <a:gd name="connsiteX1" fmla="*/ 1427711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20271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39402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1528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2591 w 1995342"/>
              <a:gd name="connsiteY1" fmla="*/ 88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5342" h="640502">
                <a:moveTo>
                  <a:pt x="0" y="0"/>
                </a:moveTo>
                <a:lnTo>
                  <a:pt x="1442591" y="882"/>
                </a:lnTo>
                <a:lnTo>
                  <a:pt x="1995342" y="640502"/>
                </a:lnTo>
                <a:lnTo>
                  <a:pt x="0" y="640502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839DBB2-6311-461A-8BB6-3B89C2E078B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6989" y="340584"/>
            <a:ext cx="4428504" cy="198896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ED26B12-0F61-4F71-BA2F-2AC9680C93C9}"/>
              </a:ext>
            </a:extLst>
          </p:cNvPr>
          <p:cNvSpPr txBox="1"/>
          <p:nvPr/>
        </p:nvSpPr>
        <p:spPr>
          <a:xfrm>
            <a:off x="796352" y="5574641"/>
            <a:ext cx="11252199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>
                <a:solidFill>
                  <a:schemeClr val="accent6">
                    <a:lumMod val="50000"/>
                  </a:schemeClr>
                </a:solidFill>
                <a:latin typeface="Franklin Gothic Book" panose="020B0503020102020204" pitchFamily="34" charset="0"/>
              </a:rPr>
              <a:t>Requested by:  Sarah Cortez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B432A39-691F-4E1E-872A-4E05A021166B}"/>
              </a:ext>
            </a:extLst>
          </p:cNvPr>
          <p:cNvSpPr txBox="1"/>
          <p:nvPr/>
        </p:nvSpPr>
        <p:spPr>
          <a:xfrm>
            <a:off x="690805" y="2681404"/>
            <a:ext cx="1125219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spc="600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  <a:cs typeface="Calibri Light" panose="020F0302020204030204" pitchFamily="34" charset="0"/>
              </a:rPr>
              <a:t>Welcome Center</a:t>
            </a:r>
          </a:p>
          <a:p>
            <a:pPr algn="ctr"/>
            <a:r>
              <a:rPr lang="en-US" sz="2800" b="1" spc="600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  <a:cs typeface="Calibri Light" panose="020F0302020204030204" pitchFamily="34" charset="0"/>
              </a:rPr>
              <a:t>November 16, 2022</a:t>
            </a:r>
          </a:p>
        </p:txBody>
      </p:sp>
    </p:spTree>
    <p:extLst>
      <p:ext uri="{BB962C8B-B14F-4D97-AF65-F5344CB8AC3E}">
        <p14:creationId xmlns:p14="http://schemas.microsoft.com/office/powerpoint/2010/main" val="1988831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F518A3A-ECE0-42A2-BD7B-43096BD7B6FA}"/>
              </a:ext>
            </a:extLst>
          </p:cNvPr>
          <p:cNvSpPr/>
          <p:nvPr/>
        </p:nvSpPr>
        <p:spPr>
          <a:xfrm>
            <a:off x="366852" y="0"/>
            <a:ext cx="11458296" cy="690843"/>
          </a:xfrm>
          <a:prstGeom prst="rect">
            <a:avLst/>
          </a:prstGeom>
          <a:solidFill>
            <a:srgbClr val="006633"/>
          </a:solidFill>
          <a:ln>
            <a:noFill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/>
              <a:t>WHY ARE WE REQUESTING?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33704" y="323024"/>
            <a:ext cx="10515600" cy="5281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400" b="1" dirty="0">
              <a:solidFill>
                <a:schemeClr val="bg1"/>
              </a:solidFill>
              <a:effectLst>
                <a:outerShdw blurRad="50800" dist="50800" dir="5400000" algn="ctr" rotWithShape="0">
                  <a:srgbClr val="000000">
                    <a:alpha val="43137"/>
                  </a:srgbClr>
                </a:outerShdw>
              </a:effectLst>
              <a:latin typeface="Franklin Gothic Book" panose="020B0503020102020204" pitchFamily="34" charset="0"/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29C5912D-DD36-465B-BD92-BB0220505875}"/>
              </a:ext>
            </a:extLst>
          </p:cNvPr>
          <p:cNvSpPr/>
          <p:nvPr/>
        </p:nvSpPr>
        <p:spPr>
          <a:xfrm rot="10800000" flipH="1">
            <a:off x="366852" y="228614"/>
            <a:ext cx="1788160" cy="690775"/>
          </a:xfrm>
          <a:custGeom>
            <a:avLst/>
            <a:gdLst>
              <a:gd name="connsiteX0" fmla="*/ 0 w 1995342"/>
              <a:gd name="connsiteY0" fmla="*/ 0 h 690843"/>
              <a:gd name="connsiteX1" fmla="*/ 1995342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375630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427711 w 1995342"/>
              <a:gd name="connsiteY1" fmla="*/ 53873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26571 w 1995342"/>
              <a:gd name="connsiteY0" fmla="*/ 15898 h 636970"/>
              <a:gd name="connsiteX1" fmla="*/ 1427711 w 1995342"/>
              <a:gd name="connsiteY1" fmla="*/ 0 h 636970"/>
              <a:gd name="connsiteX2" fmla="*/ 1995342 w 1995342"/>
              <a:gd name="connsiteY2" fmla="*/ 636970 h 636970"/>
              <a:gd name="connsiteX3" fmla="*/ 0 w 1995342"/>
              <a:gd name="connsiteY3" fmla="*/ 636970 h 636970"/>
              <a:gd name="connsiteX4" fmla="*/ 26571 w 1995342"/>
              <a:gd name="connsiteY4" fmla="*/ 15898 h 636970"/>
              <a:gd name="connsiteX0" fmla="*/ 0 w 1995342"/>
              <a:gd name="connsiteY0" fmla="*/ 0 h 640502"/>
              <a:gd name="connsiteX1" fmla="*/ 1427711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20271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39402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1528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2591 w 1995342"/>
              <a:gd name="connsiteY1" fmla="*/ 88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5342" h="640502">
                <a:moveTo>
                  <a:pt x="0" y="0"/>
                </a:moveTo>
                <a:lnTo>
                  <a:pt x="1442591" y="882"/>
                </a:lnTo>
                <a:lnTo>
                  <a:pt x="1995342" y="640502"/>
                </a:lnTo>
                <a:lnTo>
                  <a:pt x="0" y="640502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4215C96-4A50-4B30-87ED-99121975E6BF}"/>
              </a:ext>
            </a:extLst>
          </p:cNvPr>
          <p:cNvSpPr/>
          <p:nvPr/>
        </p:nvSpPr>
        <p:spPr>
          <a:xfrm>
            <a:off x="366852" y="1174156"/>
            <a:ext cx="11594383" cy="525427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b="1" dirty="0">
              <a:solidFill>
                <a:schemeClr val="tx1"/>
              </a:solidFill>
            </a:endParaRPr>
          </a:p>
          <a:p>
            <a:r>
              <a:rPr lang="en-US" sz="2000" b="1" u="sng" dirty="0">
                <a:solidFill>
                  <a:schemeClr val="tx1"/>
                </a:solidFill>
              </a:rPr>
              <a:t>Previously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1.0 FT Program Services Coordinator (Welcome Center)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3.0 FT OAII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1.0 FT Retention Specialist (Probation/Dismissal)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b="1" dirty="0">
              <a:solidFill>
                <a:schemeClr val="tx1"/>
              </a:solidFill>
            </a:endParaRPr>
          </a:p>
          <a:p>
            <a:r>
              <a:rPr lang="en-US" sz="2000" b="1" u="sng" dirty="0">
                <a:solidFill>
                  <a:schemeClr val="tx1"/>
                </a:solidFill>
              </a:rPr>
              <a:t>Currently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1.0 FT Program Services Coordinator (Welcome Center)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2.0  FT OAII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.5 Counseling Resource Aid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.5  V-Roc Program Services Coordinator ( Probation/ Dismissal)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b="1" u="sng" dirty="0">
              <a:solidFill>
                <a:schemeClr val="tx1"/>
              </a:solidFill>
            </a:endParaRPr>
          </a:p>
          <a:p>
            <a:r>
              <a:rPr lang="en-US" sz="2000" b="1" u="sng" dirty="0">
                <a:solidFill>
                  <a:schemeClr val="tx1"/>
                </a:solidFill>
              </a:rPr>
              <a:t>Federal/ State Mandates</a:t>
            </a:r>
          </a:p>
          <a:p>
            <a:r>
              <a:rPr lang="en-US" sz="2000" b="1" dirty="0">
                <a:solidFill>
                  <a:schemeClr val="tx1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All new students need to complete Matriculation (Orientation, Placement, Counseling)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b="1" dirty="0">
              <a:solidFill>
                <a:schemeClr val="tx1"/>
              </a:solidFill>
            </a:endParaRPr>
          </a:p>
          <a:p>
            <a:r>
              <a:rPr lang="en-US" sz="2000" b="1" u="sng" dirty="0">
                <a:solidFill>
                  <a:schemeClr val="tx1"/>
                </a:solidFill>
              </a:rPr>
              <a:t>SMCCD Board Goals/ Strategic Initiatives</a:t>
            </a:r>
          </a:p>
          <a:p>
            <a:endParaRPr lang="en-US" sz="2000" b="1" u="sng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SB 893- With Free Tuition for San Mateo County Residents we anticipate enrollment will increase for Spring 23, this position would allow Welcome Center to serve more students sufficiently</a:t>
            </a:r>
          </a:p>
          <a:p>
            <a:endParaRPr lang="en-US" sz="2400" b="1" u="sng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586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F518A3A-ECE0-42A2-BD7B-43096BD7B6FA}"/>
              </a:ext>
            </a:extLst>
          </p:cNvPr>
          <p:cNvSpPr/>
          <p:nvPr/>
        </p:nvSpPr>
        <p:spPr>
          <a:xfrm>
            <a:off x="366852" y="0"/>
            <a:ext cx="11458296" cy="690843"/>
          </a:xfrm>
          <a:prstGeom prst="rect">
            <a:avLst/>
          </a:prstGeom>
          <a:solidFill>
            <a:srgbClr val="006633"/>
          </a:solidFill>
          <a:ln>
            <a:noFill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/>
              <a:t>WHY ARE WE REQUESTING?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33704" y="323024"/>
            <a:ext cx="10515600" cy="5281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400" b="1" dirty="0">
              <a:solidFill>
                <a:schemeClr val="bg1"/>
              </a:solidFill>
              <a:effectLst>
                <a:outerShdw blurRad="50800" dist="50800" dir="5400000" algn="ctr" rotWithShape="0">
                  <a:srgbClr val="000000">
                    <a:alpha val="43137"/>
                  </a:srgbClr>
                </a:outerShdw>
              </a:effectLst>
              <a:latin typeface="Franklin Gothic Book" panose="020B0503020102020204" pitchFamily="34" charset="0"/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29C5912D-DD36-465B-BD92-BB0220505875}"/>
              </a:ext>
            </a:extLst>
          </p:cNvPr>
          <p:cNvSpPr/>
          <p:nvPr/>
        </p:nvSpPr>
        <p:spPr>
          <a:xfrm rot="10800000" flipH="1">
            <a:off x="366852" y="228614"/>
            <a:ext cx="1788160" cy="690775"/>
          </a:xfrm>
          <a:custGeom>
            <a:avLst/>
            <a:gdLst>
              <a:gd name="connsiteX0" fmla="*/ 0 w 1995342"/>
              <a:gd name="connsiteY0" fmla="*/ 0 h 690843"/>
              <a:gd name="connsiteX1" fmla="*/ 1995342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375630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427711 w 1995342"/>
              <a:gd name="connsiteY1" fmla="*/ 53873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26571 w 1995342"/>
              <a:gd name="connsiteY0" fmla="*/ 15898 h 636970"/>
              <a:gd name="connsiteX1" fmla="*/ 1427711 w 1995342"/>
              <a:gd name="connsiteY1" fmla="*/ 0 h 636970"/>
              <a:gd name="connsiteX2" fmla="*/ 1995342 w 1995342"/>
              <a:gd name="connsiteY2" fmla="*/ 636970 h 636970"/>
              <a:gd name="connsiteX3" fmla="*/ 0 w 1995342"/>
              <a:gd name="connsiteY3" fmla="*/ 636970 h 636970"/>
              <a:gd name="connsiteX4" fmla="*/ 26571 w 1995342"/>
              <a:gd name="connsiteY4" fmla="*/ 15898 h 636970"/>
              <a:gd name="connsiteX0" fmla="*/ 0 w 1995342"/>
              <a:gd name="connsiteY0" fmla="*/ 0 h 640502"/>
              <a:gd name="connsiteX1" fmla="*/ 1427711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20271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39402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1528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2591 w 1995342"/>
              <a:gd name="connsiteY1" fmla="*/ 88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5342" h="640502">
                <a:moveTo>
                  <a:pt x="0" y="0"/>
                </a:moveTo>
                <a:lnTo>
                  <a:pt x="1442591" y="882"/>
                </a:lnTo>
                <a:lnTo>
                  <a:pt x="1995342" y="640502"/>
                </a:lnTo>
                <a:lnTo>
                  <a:pt x="0" y="640502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4215C96-4A50-4B30-87ED-99121975E6BF}"/>
              </a:ext>
            </a:extLst>
          </p:cNvPr>
          <p:cNvSpPr/>
          <p:nvPr/>
        </p:nvSpPr>
        <p:spPr>
          <a:xfrm>
            <a:off x="366852" y="1174156"/>
            <a:ext cx="11594383" cy="525427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tx1"/>
                </a:solidFill>
              </a:rPr>
              <a:t>Support for the 2022-2027 Educational Master Plan:</a:t>
            </a:r>
          </a:p>
          <a:p>
            <a:endParaRPr lang="en-US" sz="2400" b="1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This position will help the Welcome Center further the colleges’ ability to achieve its strategic goals and immediate priorities:</a:t>
            </a:r>
          </a:p>
          <a:p>
            <a:endParaRPr lang="en-US" sz="2400" b="1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Making registration easier for students (EMP Goal 1.1)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Reach new community members in North Fair Oaks, Belle Haven, </a:t>
            </a:r>
            <a:r>
              <a:rPr lang="en-US" sz="2400" dirty="0" err="1">
                <a:solidFill>
                  <a:schemeClr val="tx1"/>
                </a:solidFill>
              </a:rPr>
              <a:t>Pescadero</a:t>
            </a:r>
            <a:r>
              <a:rPr lang="en-US" sz="2400" dirty="0">
                <a:solidFill>
                  <a:schemeClr val="tx1"/>
                </a:solidFill>
              </a:rPr>
              <a:t> and East Palo Alto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Having adequate coverage will allow a team from the Welcome Center to bring our services to the community</a:t>
            </a:r>
          </a:p>
          <a:p>
            <a:endParaRPr lang="en-US" sz="2400" b="1" u="sng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6321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551A415522C74CB2195B1A777E9A7C" ma:contentTypeVersion="14" ma:contentTypeDescription="Create a new document." ma:contentTypeScope="" ma:versionID="c844b51b38de2ff4041ff6848f2aaada">
  <xsd:schema xmlns:xsd="http://www.w3.org/2001/XMLSchema" xmlns:xs="http://www.w3.org/2001/XMLSchema" xmlns:p="http://schemas.microsoft.com/office/2006/metadata/properties" xmlns:ns3="2bc55ecc-363e-43e9-bfac-4ba2e86f45ee" xmlns:ns4="bb5bbb0b-6c89-44d7-be61-0adfe653f983" targetNamespace="http://schemas.microsoft.com/office/2006/metadata/properties" ma:root="true" ma:fieldsID="79bc82a60a1a478c755b2741165808ef" ns3:_="" ns4:_="">
    <xsd:import namespace="2bc55ecc-363e-43e9-bfac-4ba2e86f45ee"/>
    <xsd:import namespace="bb5bbb0b-6c89-44d7-be61-0adfe653f9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c55ecc-363e-43e9-bfac-4ba2e86f45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5bbb0b-6c89-44d7-be61-0adfe653f98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7F798F7-96CE-4D7D-8DEA-D775B76F13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c55ecc-363e-43e9-bfac-4ba2e86f45ee"/>
    <ds:schemaRef ds:uri="bb5bbb0b-6c89-44d7-be61-0adfe653f9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79A8300-276E-4320-9B6B-E5FB4CDB981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4BAF11E-4C8F-46A5-BA0A-B8FEFFC25CF1}">
  <ds:schemaRefs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purl.org/dc/dcmitype/"/>
    <ds:schemaRef ds:uri="bb5bbb0b-6c89-44d7-be61-0adfe653f983"/>
    <ds:schemaRef ds:uri="http://schemas.microsoft.com/office/2006/documentManagement/types"/>
    <ds:schemaRef ds:uri="http://schemas.microsoft.com/office/infopath/2007/PartnerControls"/>
    <ds:schemaRef ds:uri="2bc55ecc-363e-43e9-bfac-4ba2e86f45ee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23961</TotalTime>
  <Words>206</Words>
  <Application>Microsoft Office PowerPoint</Application>
  <PresentationFormat>Widescreen</PresentationFormat>
  <Paragraphs>32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Franklin Gothic Book</vt:lpstr>
      <vt:lpstr>Garamond</vt:lpstr>
      <vt:lpstr>Office Theme</vt:lpstr>
      <vt:lpstr>PowerPoint Presentation</vt:lpstr>
      <vt:lpstr>PowerPoint Presentation</vt:lpstr>
      <vt:lpstr>PowerPoint Presentation</vt:lpstr>
    </vt:vector>
  </TitlesOfParts>
  <Company>SMCCD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Rodriguez, Megan</dc:creator>
  <cp:lastModifiedBy>Cortez, Sarah</cp:lastModifiedBy>
  <cp:revision>195</cp:revision>
  <cp:lastPrinted>2016-06-13T15:20:29Z</cp:lastPrinted>
  <dcterms:created xsi:type="dcterms:W3CDTF">2015-08-26T22:52:00Z</dcterms:created>
  <dcterms:modified xsi:type="dcterms:W3CDTF">2022-11-16T02:37:26Z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0x01010029551A415522C74CB2195B1A777E9A7C</vt:lpwstr>
  </property>
</Properties>
</file>