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320" r:id="rId6"/>
    <p:sldId id="32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33"/>
    <a:srgbClr val="FFFF99"/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03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3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912C5E-5ECA-4B7C-8FF5-B46AC71EF33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50ECB3-A3F7-4337-9F98-DFD14FAD1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EC6874-87D3-4708-86B1-114C1FEE74C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0EF27-1900-472B-B1D5-4FBEA200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2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7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41C4-3268-4241-9C56-054F2F7015E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352" y="4621028"/>
            <a:ext cx="11252199" cy="953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latin typeface="Garamond" panose="02020404030301010803" pitchFamily="18" charset="0"/>
              </a:rPr>
              <a:t>Position: Office Assistant II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A1314-8F33-4955-BE2C-917B786340CE}"/>
              </a:ext>
            </a:extLst>
          </p:cNvPr>
          <p:cNvSpPr/>
          <p:nvPr/>
        </p:nvSpPr>
        <p:spPr>
          <a:xfrm rot="5400000">
            <a:off x="-3086129" y="3081031"/>
            <a:ext cx="6863099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7F1B6-B5E8-443C-B43C-D19FEB5E0FCE}"/>
              </a:ext>
            </a:extLst>
          </p:cNvPr>
          <p:cNvSpPr/>
          <p:nvPr/>
        </p:nvSpPr>
        <p:spPr>
          <a:xfrm rot="5400000">
            <a:off x="-2254053" y="3908923"/>
            <a:ext cx="5786981" cy="102734"/>
          </a:xfrm>
          <a:prstGeom prst="rect">
            <a:avLst/>
          </a:prstGeom>
          <a:solidFill>
            <a:srgbClr val="FFCC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8C3CA36-8AC6-47B4-9365-B3EC4FBFB9A1}"/>
              </a:ext>
            </a:extLst>
          </p:cNvPr>
          <p:cNvSpPr/>
          <p:nvPr/>
        </p:nvSpPr>
        <p:spPr>
          <a:xfrm rot="16200000" flipH="1">
            <a:off x="-548626" y="539379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39DBB2-6311-461A-8BB6-3B89C2E07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89" y="340584"/>
            <a:ext cx="4428504" cy="1988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D26B12-0F61-4F71-BA2F-2AC9680C93C9}"/>
              </a:ext>
            </a:extLst>
          </p:cNvPr>
          <p:cNvSpPr txBox="1"/>
          <p:nvPr/>
        </p:nvSpPr>
        <p:spPr>
          <a:xfrm>
            <a:off x="796352" y="5574641"/>
            <a:ext cx="112521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accent6">
                    <a:lumMod val="50000"/>
                  </a:schemeClr>
                </a:solidFill>
                <a:latin typeface="Franklin Gothic Book" panose="020B0503020102020204" pitchFamily="34" charset="0"/>
              </a:rPr>
              <a:t>Requested by:  Sarah Cortez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432A39-691F-4E1E-872A-4E05A021166B}"/>
              </a:ext>
            </a:extLst>
          </p:cNvPr>
          <p:cNvSpPr txBox="1"/>
          <p:nvPr/>
        </p:nvSpPr>
        <p:spPr>
          <a:xfrm>
            <a:off x="690805" y="2681404"/>
            <a:ext cx="112521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Calibri Light" panose="020F0302020204030204" pitchFamily="34" charset="0"/>
              </a:rPr>
              <a:t>Welcome Center</a:t>
            </a:r>
          </a:p>
          <a:p>
            <a:pPr algn="ctr"/>
            <a:r>
              <a:rPr lang="en-US" sz="28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Calibri Light" panose="020F0302020204030204" pitchFamily="34" charset="0"/>
              </a:rPr>
              <a:t>November 16, 2022</a:t>
            </a:r>
          </a:p>
        </p:txBody>
      </p:sp>
    </p:spTree>
    <p:extLst>
      <p:ext uri="{BB962C8B-B14F-4D97-AF65-F5344CB8AC3E}">
        <p14:creationId xmlns:p14="http://schemas.microsoft.com/office/powerpoint/2010/main" val="198883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0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WHY ARE WE REQUESTING?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215C96-4A50-4B30-87ED-99121975E6BF}"/>
              </a:ext>
            </a:extLst>
          </p:cNvPr>
          <p:cNvSpPr/>
          <p:nvPr/>
        </p:nvSpPr>
        <p:spPr>
          <a:xfrm>
            <a:off x="366852" y="1174156"/>
            <a:ext cx="11594383" cy="5254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000" b="1" u="sng" dirty="0">
                <a:solidFill>
                  <a:schemeClr val="tx1"/>
                </a:solidFill>
              </a:rPr>
              <a:t>Previously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1.0 FT Program Services Coordinator (Welcome Center)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3.0 FT OAII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1.0 FT Retention Specialist (Probation/Dismissal)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u="sng" dirty="0">
                <a:solidFill>
                  <a:schemeClr val="tx1"/>
                </a:solidFill>
              </a:rPr>
              <a:t>Currently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1.0 FT Program Services Coordinator (Welcome Center)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2.0  FT OAII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.5 Counseling Resource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.5  V-Roc Program Services Coordinator ( Probation/ Dismissal)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chemeClr val="tx1"/>
              </a:solidFill>
            </a:endParaRPr>
          </a:p>
          <a:p>
            <a:r>
              <a:rPr lang="en-US" sz="2000" b="1" u="sng" dirty="0">
                <a:solidFill>
                  <a:schemeClr val="tx1"/>
                </a:solidFill>
              </a:rPr>
              <a:t>Federal/ State Mandates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All new students need to complete Matriculation (Orientation, Placement, Counseling)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u="sng" dirty="0">
                <a:solidFill>
                  <a:schemeClr val="tx1"/>
                </a:solidFill>
              </a:rPr>
              <a:t>SMCCD Board Goals/ Strategic Initiatives</a:t>
            </a:r>
          </a:p>
          <a:p>
            <a:endParaRPr lang="en-US" sz="2000" b="1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SB 893- With Free Tuition for San Mateo County Residents we anticipate enrollment will increase for Spring 23, this position would allow Welcome Center to serve more students sufficiently</a:t>
            </a:r>
          </a:p>
          <a:p>
            <a:endParaRPr lang="en-US" sz="2400" b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8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0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WHY ARE WE REQUESTING?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215C96-4A50-4B30-87ED-99121975E6BF}"/>
              </a:ext>
            </a:extLst>
          </p:cNvPr>
          <p:cNvSpPr/>
          <p:nvPr/>
        </p:nvSpPr>
        <p:spPr>
          <a:xfrm>
            <a:off x="366852" y="1174156"/>
            <a:ext cx="11594383" cy="5254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Support for the 2022-2027 Educational Master Plan: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This position will help the Welcome Center further the colleges’ ability to achieve its strategic goals and immediate priorities: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Making registration easier for students (EMP Goal 1.1)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Reach new community members in North Fair Oaks, Belle Haven, </a:t>
            </a:r>
            <a:r>
              <a:rPr lang="en-US" sz="2400" dirty="0" err="1">
                <a:solidFill>
                  <a:schemeClr val="tx1"/>
                </a:solidFill>
              </a:rPr>
              <a:t>Pescadero</a:t>
            </a:r>
            <a:r>
              <a:rPr lang="en-US" sz="2400" dirty="0">
                <a:solidFill>
                  <a:schemeClr val="tx1"/>
                </a:solidFill>
              </a:rPr>
              <a:t> and East Palo Alto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Having adequate coverage will allow a team from the Welcome Center to bring our services to the community</a:t>
            </a:r>
          </a:p>
          <a:p>
            <a:endParaRPr lang="en-US" sz="2400" b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21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4" ma:contentTypeDescription="Create a new document." ma:contentTypeScope="" ma:versionID="c844b51b38de2ff4041ff6848f2aaada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79bc82a60a1a478c755b2741165808ef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F798F7-96CE-4D7D-8DEA-D775B76F13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9A8300-276E-4320-9B6B-E5FB4CDB98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AF11E-4C8F-46A5-BA0A-B8FEFFC25CF1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2bc55ecc-363e-43e9-bfac-4ba2e86f45ee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23961</TotalTime>
  <Words>206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lastModifiedBy>Cortez, Sarah</cp:lastModifiedBy>
  <cp:revision>195</cp:revision>
  <cp:lastPrinted>2016-06-13T15:20:29Z</cp:lastPrinted>
  <dcterms:created xsi:type="dcterms:W3CDTF">2015-08-26T22:52:00Z</dcterms:created>
  <dcterms:modified xsi:type="dcterms:W3CDTF">2022-11-16T02:37:26Z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