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0" r:id="rId1"/>
  </p:sldMasterIdLst>
  <p:notesMasterIdLst>
    <p:notesMasterId r:id="rId12"/>
  </p:notesMasterIdLst>
  <p:sldIdLst>
    <p:sldId id="257" r:id="rId2"/>
    <p:sldId id="332" r:id="rId3"/>
    <p:sldId id="349" r:id="rId4"/>
    <p:sldId id="348" r:id="rId5"/>
    <p:sldId id="353" r:id="rId6"/>
    <p:sldId id="355" r:id="rId7"/>
    <p:sldId id="333" r:id="rId8"/>
    <p:sldId id="338" r:id="rId9"/>
    <p:sldId id="350" r:id="rId10"/>
    <p:sldId id="354" r:id="rId11"/>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ra, Maria" initials="LM" lastIdx="0" clrIdx="0">
    <p:extLst>
      <p:ext uri="{19B8F6BF-5375-455C-9EA6-DF929625EA0E}">
        <p15:presenceInfo xmlns:p15="http://schemas.microsoft.com/office/powerpoint/2012/main" userId="S-1-5-21-1304569826-509891136-618671499-168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372" y="96"/>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2E1A9A6F-E5EC-4400-9994-9BEBB5B5F8E4}" type="datetimeFigureOut">
              <a:rPr lang="en-US" smtClean="0"/>
              <a:t>11/15/2023</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3A236BA-B62C-44CD-B320-9D75B5ECDA32}" type="slidenum">
              <a:rPr lang="en-US" smtClean="0"/>
              <a:t>‹#›</a:t>
            </a:fld>
            <a:endParaRPr lang="en-US"/>
          </a:p>
        </p:txBody>
      </p:sp>
    </p:spTree>
    <p:extLst>
      <p:ext uri="{BB962C8B-B14F-4D97-AF65-F5344CB8AC3E}">
        <p14:creationId xmlns:p14="http://schemas.microsoft.com/office/powerpoint/2010/main" val="28702811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3A236BA-B62C-44CD-B320-9D75B5ECDA32}" type="slidenum">
              <a:rPr lang="en-US" smtClean="0"/>
              <a:t>1</a:t>
            </a:fld>
            <a:endParaRPr lang="en-US"/>
          </a:p>
        </p:txBody>
      </p:sp>
    </p:spTree>
    <p:extLst>
      <p:ext uri="{BB962C8B-B14F-4D97-AF65-F5344CB8AC3E}">
        <p14:creationId xmlns:p14="http://schemas.microsoft.com/office/powerpoint/2010/main" val="27823173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latin typeface="Times" pitchFamily="2" charset="0"/>
              </a:rPr>
              <a:t>Student Support Services have increased over the years which require assistance from the Admissions Office, however, the staffing has remained the same</a:t>
            </a:r>
          </a:p>
          <a:p>
            <a:endParaRPr lang="en-US" dirty="0"/>
          </a:p>
        </p:txBody>
      </p:sp>
      <p:sp>
        <p:nvSpPr>
          <p:cNvPr id="4" name="Slide Number Placeholder 3"/>
          <p:cNvSpPr>
            <a:spLocks noGrp="1"/>
          </p:cNvSpPr>
          <p:nvPr>
            <p:ph type="sldNum" sz="quarter" idx="10"/>
          </p:nvPr>
        </p:nvSpPr>
        <p:spPr/>
        <p:txBody>
          <a:bodyPr/>
          <a:lstStyle/>
          <a:p>
            <a:fld id="{1B90EF27-1900-472B-B1D5-4FBEA200263F}" type="slidenum">
              <a:rPr lang="en-US" smtClean="0"/>
              <a:t>2</a:t>
            </a:fld>
            <a:endParaRPr lang="en-US"/>
          </a:p>
        </p:txBody>
      </p:sp>
    </p:spTree>
    <p:extLst>
      <p:ext uri="{BB962C8B-B14F-4D97-AF65-F5344CB8AC3E}">
        <p14:creationId xmlns:p14="http://schemas.microsoft.com/office/powerpoint/2010/main" val="16729231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a:buNone/>
            </a:pPr>
            <a:endParaRPr lang="en-US" dirty="0">
              <a:cs typeface="Calibri" panose="020F0502020204030204"/>
            </a:endParaRPr>
          </a:p>
        </p:txBody>
      </p:sp>
      <p:sp>
        <p:nvSpPr>
          <p:cNvPr id="4" name="Slide Number Placeholder 3"/>
          <p:cNvSpPr>
            <a:spLocks noGrp="1"/>
          </p:cNvSpPr>
          <p:nvPr>
            <p:ph type="sldNum" sz="quarter" idx="10"/>
          </p:nvPr>
        </p:nvSpPr>
        <p:spPr/>
        <p:txBody>
          <a:bodyPr/>
          <a:lstStyle/>
          <a:p>
            <a:fld id="{1B90EF27-1900-472B-B1D5-4FBEA200263F}" type="slidenum">
              <a:rPr lang="en-US" smtClean="0"/>
              <a:t>4</a:t>
            </a:fld>
            <a:endParaRPr lang="en-US"/>
          </a:p>
        </p:txBody>
      </p:sp>
    </p:spTree>
    <p:extLst>
      <p:ext uri="{BB962C8B-B14F-4D97-AF65-F5344CB8AC3E}">
        <p14:creationId xmlns:p14="http://schemas.microsoft.com/office/powerpoint/2010/main" val="38213977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a:buNone/>
            </a:pPr>
            <a:endParaRPr lang="en-US" dirty="0">
              <a:cs typeface="Calibri" panose="020F0502020204030204"/>
            </a:endParaRPr>
          </a:p>
        </p:txBody>
      </p:sp>
      <p:sp>
        <p:nvSpPr>
          <p:cNvPr id="4" name="Slide Number Placeholder 3"/>
          <p:cNvSpPr>
            <a:spLocks noGrp="1"/>
          </p:cNvSpPr>
          <p:nvPr>
            <p:ph type="sldNum" sz="quarter" idx="10"/>
          </p:nvPr>
        </p:nvSpPr>
        <p:spPr/>
        <p:txBody>
          <a:bodyPr/>
          <a:lstStyle/>
          <a:p>
            <a:fld id="{1B90EF27-1900-472B-B1D5-4FBEA200263F}" type="slidenum">
              <a:rPr lang="en-US" smtClean="0"/>
              <a:t>5</a:t>
            </a:fld>
            <a:endParaRPr lang="en-US"/>
          </a:p>
        </p:txBody>
      </p:sp>
    </p:spTree>
    <p:extLst>
      <p:ext uri="{BB962C8B-B14F-4D97-AF65-F5344CB8AC3E}">
        <p14:creationId xmlns:p14="http://schemas.microsoft.com/office/powerpoint/2010/main" val="26225701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B90EF27-1900-472B-B1D5-4FBEA200263F}" type="slidenum">
              <a:rPr lang="en-US" smtClean="0"/>
              <a:t>6</a:t>
            </a:fld>
            <a:endParaRPr lang="en-US"/>
          </a:p>
        </p:txBody>
      </p:sp>
    </p:spTree>
    <p:extLst>
      <p:ext uri="{BB962C8B-B14F-4D97-AF65-F5344CB8AC3E}">
        <p14:creationId xmlns:p14="http://schemas.microsoft.com/office/powerpoint/2010/main" val="31423001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endParaRPr lang="en-US" dirty="0">
              <a:cs typeface="Calibri" panose="020F0502020204030204"/>
            </a:endParaRPr>
          </a:p>
        </p:txBody>
      </p:sp>
      <p:sp>
        <p:nvSpPr>
          <p:cNvPr id="4" name="Slide Number Placeholder 3"/>
          <p:cNvSpPr>
            <a:spLocks noGrp="1"/>
          </p:cNvSpPr>
          <p:nvPr>
            <p:ph type="sldNum" sz="quarter" idx="10"/>
          </p:nvPr>
        </p:nvSpPr>
        <p:spPr/>
        <p:txBody>
          <a:bodyPr/>
          <a:lstStyle/>
          <a:p>
            <a:fld id="{1B90EF27-1900-472B-B1D5-4FBEA200263F}" type="slidenum">
              <a:rPr lang="en-US" smtClean="0"/>
              <a:t>7</a:t>
            </a:fld>
            <a:endParaRPr lang="en-US"/>
          </a:p>
        </p:txBody>
      </p:sp>
    </p:spTree>
    <p:extLst>
      <p:ext uri="{BB962C8B-B14F-4D97-AF65-F5344CB8AC3E}">
        <p14:creationId xmlns:p14="http://schemas.microsoft.com/office/powerpoint/2010/main" val="8074058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B90EF27-1900-472B-B1D5-4FBEA200263F}" type="slidenum">
              <a:rPr lang="en-US" smtClean="0"/>
              <a:t>8</a:t>
            </a:fld>
            <a:endParaRPr lang="en-US"/>
          </a:p>
        </p:txBody>
      </p:sp>
    </p:spTree>
    <p:extLst>
      <p:ext uri="{BB962C8B-B14F-4D97-AF65-F5344CB8AC3E}">
        <p14:creationId xmlns:p14="http://schemas.microsoft.com/office/powerpoint/2010/main" val="8244852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B90EF27-1900-472B-B1D5-4FBEA200263F}" type="slidenum">
              <a:rPr lang="en-US" smtClean="0"/>
              <a:t>10</a:t>
            </a:fld>
            <a:endParaRPr lang="en-US"/>
          </a:p>
        </p:txBody>
      </p:sp>
    </p:spTree>
    <p:extLst>
      <p:ext uri="{BB962C8B-B14F-4D97-AF65-F5344CB8AC3E}">
        <p14:creationId xmlns:p14="http://schemas.microsoft.com/office/powerpoint/2010/main" val="41326771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61BEF0D-F0BB-DE4B-95CE-6DB70DBA9567}" type="datetimeFigureOut">
              <a:rPr lang="en-US" smtClean="0"/>
              <a:pPr/>
              <a:t>11/15/2023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3598136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1364403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latin typeface="Arial"/>
              </a:rPr>
              <a:t>”</a:t>
            </a:r>
            <a:endParaRPr lang="en-US">
              <a:solidFill>
                <a:schemeClr val="accent1">
                  <a:lumMod val="60000"/>
                  <a:lumOff val="40000"/>
                </a:schemeClr>
              </a:solidFill>
              <a:latin typeface="Arial"/>
            </a:endParaRPr>
          </a:p>
        </p:txBody>
      </p:sp>
    </p:spTree>
    <p:extLst>
      <p:ext uri="{BB962C8B-B14F-4D97-AF65-F5344CB8AC3E}">
        <p14:creationId xmlns:p14="http://schemas.microsoft.com/office/powerpoint/2010/main" val="15521590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1494978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258294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8657556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5C6B4A9-1611-4792-9094-5F34BCA07E0B}" type="datetimeFigureOut">
              <a:rPr lang="en-US" smtClean="0"/>
              <a:t>11/15/2023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a:p>
        </p:txBody>
      </p:sp>
    </p:spTree>
    <p:extLst>
      <p:ext uri="{BB962C8B-B14F-4D97-AF65-F5344CB8AC3E}">
        <p14:creationId xmlns:p14="http://schemas.microsoft.com/office/powerpoint/2010/main" val="8052175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1BEF0D-F0BB-DE4B-95CE-6DB70DBA9567}" type="datetimeFigureOut">
              <a:rPr lang="en-US" smtClean="0"/>
              <a:pPr/>
              <a:t>11/15/2023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9872663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1BEF0D-F0BB-DE4B-95CE-6DB70DBA9567}" type="datetimeFigureOut">
              <a:rPr lang="en-US" smtClean="0"/>
              <a:pPr/>
              <a:t>11/15/2023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3173495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732896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B712588-04B1-427B-82EE-E8DB90309F08}" type="datetimeFigureOut">
              <a:rPr lang="en-US" smtClean="0"/>
              <a:t>11/15/2023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a:p>
        </p:txBody>
      </p:sp>
    </p:spTree>
    <p:extLst>
      <p:ext uri="{BB962C8B-B14F-4D97-AF65-F5344CB8AC3E}">
        <p14:creationId xmlns:p14="http://schemas.microsoft.com/office/powerpoint/2010/main" val="3954623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1BEF0D-F0BB-DE4B-95CE-6DB70DBA9567}" type="datetimeFigureOut">
              <a:rPr lang="en-US" smtClean="0"/>
              <a:pPr/>
              <a:t>11/15/2023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025196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p>
        </p:txBody>
      </p:sp>
      <p:sp>
        <p:nvSpPr>
          <p:cNvPr id="3" name="Date Placeholder 2"/>
          <p:cNvSpPr>
            <a:spLocks noGrp="1"/>
          </p:cNvSpPr>
          <p:nvPr>
            <p:ph type="dt" sz="half" idx="10"/>
          </p:nvPr>
        </p:nvSpPr>
        <p:spPr/>
        <p:txBody>
          <a:bodyPr/>
          <a:lstStyle/>
          <a:p>
            <a:fld id="{B61BEF0D-F0BB-DE4B-95CE-6DB70DBA9567}" type="datetimeFigureOut">
              <a:rPr lang="en-US" smtClean="0"/>
              <a:pPr/>
              <a:t>11/15/2023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507094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11/15/2023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9954767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t>11/15/2023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a:p>
        </p:txBody>
      </p:sp>
    </p:spTree>
    <p:extLst>
      <p:ext uri="{BB962C8B-B14F-4D97-AF65-F5344CB8AC3E}">
        <p14:creationId xmlns:p14="http://schemas.microsoft.com/office/powerpoint/2010/main" val="42465131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11/15/2023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5153309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11/15/2023</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a:p>
        </p:txBody>
      </p:sp>
    </p:spTree>
    <p:extLst>
      <p:ext uri="{BB962C8B-B14F-4D97-AF65-F5344CB8AC3E}">
        <p14:creationId xmlns:p14="http://schemas.microsoft.com/office/powerpoint/2010/main" val="2312892478"/>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 id="2147483692" r:id="rId12"/>
    <p:sldLayoutId id="2147483693" r:id="rId13"/>
    <p:sldLayoutId id="2147483694" r:id="rId14"/>
    <p:sldLayoutId id="2147483695" r:id="rId15"/>
    <p:sldLayoutId id="214748369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96352" y="4202937"/>
            <a:ext cx="11252199" cy="646331"/>
          </a:xfrm>
          <a:prstGeom prst="rect">
            <a:avLst/>
          </a:prstGeom>
          <a:noFill/>
        </p:spPr>
        <p:txBody>
          <a:bodyPr wrap="square" rtlCol="0">
            <a:spAutoFit/>
          </a:bodyPr>
          <a:lstStyle/>
          <a:p>
            <a:r>
              <a:rPr lang="en-US" sz="3600" b="1">
                <a:latin typeface="Garamond" panose="02020404030301010803" pitchFamily="18" charset="0"/>
              </a:rPr>
              <a:t>Position: Admissions &amp; Records Assistant III</a:t>
            </a:r>
          </a:p>
        </p:txBody>
      </p:sp>
      <p:sp>
        <p:nvSpPr>
          <p:cNvPr id="5" name="Rectangle 4">
            <a:extLst>
              <a:ext uri="{FF2B5EF4-FFF2-40B4-BE49-F238E27FC236}">
                <a16:creationId xmlns:a16="http://schemas.microsoft.com/office/drawing/2014/main" id="{7CFA1314-8F33-4955-BE2C-917B786340CE}"/>
              </a:ext>
            </a:extLst>
          </p:cNvPr>
          <p:cNvSpPr/>
          <p:nvPr/>
        </p:nvSpPr>
        <p:spPr>
          <a:xfrm rot="5400000">
            <a:off x="-3137481" y="2920819"/>
            <a:ext cx="6863099" cy="690843"/>
          </a:xfrm>
          <a:prstGeom prst="rect">
            <a:avLst/>
          </a:prstGeom>
          <a:solidFill>
            <a:srgbClr val="006633"/>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9" name="Rectangle 8">
            <a:extLst>
              <a:ext uri="{FF2B5EF4-FFF2-40B4-BE49-F238E27FC236}">
                <a16:creationId xmlns:a16="http://schemas.microsoft.com/office/drawing/2014/main" id="{E427F1B6-B5E8-443C-B43C-D19FEB5E0FCE}"/>
              </a:ext>
            </a:extLst>
          </p:cNvPr>
          <p:cNvSpPr/>
          <p:nvPr/>
        </p:nvSpPr>
        <p:spPr>
          <a:xfrm rot="5400000">
            <a:off x="-2254053" y="3908923"/>
            <a:ext cx="5786981" cy="102734"/>
          </a:xfrm>
          <a:prstGeom prst="rect">
            <a:avLst/>
          </a:prstGeom>
          <a:solidFill>
            <a:srgbClr val="FFCC33"/>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00"/>
          </a:p>
        </p:txBody>
      </p:sp>
      <p:sp>
        <p:nvSpPr>
          <p:cNvPr id="6" name="Rectangle 9">
            <a:extLst>
              <a:ext uri="{FF2B5EF4-FFF2-40B4-BE49-F238E27FC236}">
                <a16:creationId xmlns:a16="http://schemas.microsoft.com/office/drawing/2014/main" id="{48C3CA36-8AC6-47B4-9365-B3EC4FBFB9A1}"/>
              </a:ext>
            </a:extLst>
          </p:cNvPr>
          <p:cNvSpPr/>
          <p:nvPr/>
        </p:nvSpPr>
        <p:spPr>
          <a:xfrm rot="16200000" flipH="1">
            <a:off x="-543969" y="544035"/>
            <a:ext cx="1778847" cy="690775"/>
          </a:xfrm>
          <a:custGeom>
            <a:avLst/>
            <a:gdLst>
              <a:gd name="connsiteX0" fmla="*/ 0 w 1995342"/>
              <a:gd name="connsiteY0" fmla="*/ 0 h 690843"/>
              <a:gd name="connsiteX1" fmla="*/ 1995342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375630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427711 w 1995342"/>
              <a:gd name="connsiteY1" fmla="*/ 53873 h 690843"/>
              <a:gd name="connsiteX2" fmla="*/ 1995342 w 1995342"/>
              <a:gd name="connsiteY2" fmla="*/ 690843 h 690843"/>
              <a:gd name="connsiteX3" fmla="*/ 0 w 1995342"/>
              <a:gd name="connsiteY3" fmla="*/ 690843 h 690843"/>
              <a:gd name="connsiteX4" fmla="*/ 0 w 1995342"/>
              <a:gd name="connsiteY4" fmla="*/ 0 h 690843"/>
              <a:gd name="connsiteX0" fmla="*/ 26571 w 1995342"/>
              <a:gd name="connsiteY0" fmla="*/ 15898 h 636970"/>
              <a:gd name="connsiteX1" fmla="*/ 1427711 w 1995342"/>
              <a:gd name="connsiteY1" fmla="*/ 0 h 636970"/>
              <a:gd name="connsiteX2" fmla="*/ 1995342 w 1995342"/>
              <a:gd name="connsiteY2" fmla="*/ 636970 h 636970"/>
              <a:gd name="connsiteX3" fmla="*/ 0 w 1995342"/>
              <a:gd name="connsiteY3" fmla="*/ 636970 h 636970"/>
              <a:gd name="connsiteX4" fmla="*/ 26571 w 1995342"/>
              <a:gd name="connsiteY4" fmla="*/ 15898 h 636970"/>
              <a:gd name="connsiteX0" fmla="*/ 0 w 1995342"/>
              <a:gd name="connsiteY0" fmla="*/ 0 h 640502"/>
              <a:gd name="connsiteX1" fmla="*/ 1427711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20271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39402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1528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2591 w 1995342"/>
              <a:gd name="connsiteY1" fmla="*/ 882 h 640502"/>
              <a:gd name="connsiteX2" fmla="*/ 1995342 w 1995342"/>
              <a:gd name="connsiteY2" fmla="*/ 640502 h 640502"/>
              <a:gd name="connsiteX3" fmla="*/ 0 w 1995342"/>
              <a:gd name="connsiteY3" fmla="*/ 640502 h 640502"/>
              <a:gd name="connsiteX4" fmla="*/ 0 w 1995342"/>
              <a:gd name="connsiteY4" fmla="*/ 0 h 64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5342" h="640502">
                <a:moveTo>
                  <a:pt x="0" y="0"/>
                </a:moveTo>
                <a:lnTo>
                  <a:pt x="1442591" y="882"/>
                </a:lnTo>
                <a:lnTo>
                  <a:pt x="1995342" y="640502"/>
                </a:lnTo>
                <a:lnTo>
                  <a:pt x="0" y="640502"/>
                </a:lnTo>
                <a:lnTo>
                  <a:pt x="0" y="0"/>
                </a:lnTo>
                <a:close/>
              </a:path>
            </a:pathLst>
          </a:custGeom>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1100"/>
          </a:p>
        </p:txBody>
      </p:sp>
      <p:pic>
        <p:nvPicPr>
          <p:cNvPr id="7" name="Picture 6">
            <a:extLst>
              <a:ext uri="{FF2B5EF4-FFF2-40B4-BE49-F238E27FC236}">
                <a16:creationId xmlns:a16="http://schemas.microsoft.com/office/drawing/2014/main" id="{4839DBB2-6311-461A-8BB6-3B89C2E078B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86989" y="340584"/>
            <a:ext cx="4428504" cy="1988962"/>
          </a:xfrm>
          <a:prstGeom prst="rect">
            <a:avLst/>
          </a:prstGeom>
        </p:spPr>
      </p:pic>
      <p:sp>
        <p:nvSpPr>
          <p:cNvPr id="8" name="TextBox 7">
            <a:extLst>
              <a:ext uri="{FF2B5EF4-FFF2-40B4-BE49-F238E27FC236}">
                <a16:creationId xmlns:a16="http://schemas.microsoft.com/office/drawing/2014/main" id="{CED26B12-0F61-4F71-BA2F-2AC9680C93C9}"/>
              </a:ext>
            </a:extLst>
          </p:cNvPr>
          <p:cNvSpPr txBox="1"/>
          <p:nvPr/>
        </p:nvSpPr>
        <p:spPr>
          <a:xfrm>
            <a:off x="775141" y="4960890"/>
            <a:ext cx="11252199" cy="954107"/>
          </a:xfrm>
          <a:prstGeom prst="rect">
            <a:avLst/>
          </a:prstGeom>
          <a:noFill/>
        </p:spPr>
        <p:txBody>
          <a:bodyPr wrap="square" lIns="91440" tIns="45720" rIns="91440" bIns="45720" rtlCol="0" anchor="t">
            <a:spAutoFit/>
          </a:bodyPr>
          <a:lstStyle/>
          <a:p>
            <a:r>
              <a:rPr lang="en-US" sz="2800" b="1" dirty="0">
                <a:solidFill>
                  <a:schemeClr val="accent6">
                    <a:lumMod val="50000"/>
                  </a:schemeClr>
                </a:solidFill>
                <a:latin typeface="Franklin Gothic Book"/>
              </a:rPr>
              <a:t>Requested by Admissions &amp; Records:</a:t>
            </a:r>
          </a:p>
          <a:p>
            <a:r>
              <a:rPr lang="en-US" sz="2800" b="1" dirty="0">
                <a:solidFill>
                  <a:schemeClr val="accent6">
                    <a:lumMod val="50000"/>
                  </a:schemeClr>
                </a:solidFill>
                <a:latin typeface="Franklin Gothic Book"/>
              </a:rPr>
              <a:t>Maria Lara-Blanco</a:t>
            </a:r>
            <a:r>
              <a:rPr lang="en-US" sz="2800" b="1">
                <a:solidFill>
                  <a:schemeClr val="accent6">
                    <a:lumMod val="50000"/>
                  </a:schemeClr>
                </a:solidFill>
                <a:latin typeface="Franklin Gothic Book"/>
              </a:rPr>
              <a:t>, Registrar</a:t>
            </a:r>
            <a:endParaRPr lang="en-US" sz="2800" b="1" dirty="0">
              <a:solidFill>
                <a:schemeClr val="accent6">
                  <a:lumMod val="50000"/>
                </a:schemeClr>
              </a:solidFill>
              <a:latin typeface="Franklin Gothic Book"/>
            </a:endParaRPr>
          </a:p>
        </p:txBody>
      </p:sp>
      <p:sp>
        <p:nvSpPr>
          <p:cNvPr id="10" name="TextBox 9">
            <a:extLst>
              <a:ext uri="{FF2B5EF4-FFF2-40B4-BE49-F238E27FC236}">
                <a16:creationId xmlns:a16="http://schemas.microsoft.com/office/drawing/2014/main" id="{AB432A39-691F-4E1E-872A-4E05A021166B}"/>
              </a:ext>
            </a:extLst>
          </p:cNvPr>
          <p:cNvSpPr txBox="1"/>
          <p:nvPr/>
        </p:nvSpPr>
        <p:spPr>
          <a:xfrm>
            <a:off x="690805" y="2850743"/>
            <a:ext cx="11252199" cy="830997"/>
          </a:xfrm>
          <a:prstGeom prst="rect">
            <a:avLst/>
          </a:prstGeom>
          <a:noFill/>
        </p:spPr>
        <p:txBody>
          <a:bodyPr wrap="square" rtlCol="0">
            <a:spAutoFit/>
          </a:bodyPr>
          <a:lstStyle/>
          <a:p>
            <a:pPr algn="ctr"/>
            <a:r>
              <a:rPr lang="en-US" sz="2400" b="1" spc="600" dirty="0">
                <a:solidFill>
                  <a:schemeClr val="tx1">
                    <a:lumMod val="65000"/>
                    <a:lumOff val="35000"/>
                  </a:schemeClr>
                </a:solidFill>
                <a:latin typeface="Franklin Gothic Book" panose="020B0503020102020204" pitchFamily="34" charset="0"/>
              </a:rPr>
              <a:t>Position Request Presentation</a:t>
            </a:r>
          </a:p>
          <a:p>
            <a:pPr algn="ctr"/>
            <a:r>
              <a:rPr lang="en-US" sz="2400" b="1" spc="600" dirty="0">
                <a:solidFill>
                  <a:schemeClr val="tx1">
                    <a:lumMod val="65000"/>
                    <a:lumOff val="35000"/>
                  </a:schemeClr>
                </a:solidFill>
                <a:latin typeface="Franklin Gothic Book" panose="020B0503020102020204" pitchFamily="34" charset="0"/>
              </a:rPr>
              <a:t>November 15, 2023</a:t>
            </a:r>
          </a:p>
        </p:txBody>
      </p:sp>
    </p:spTree>
    <p:extLst>
      <p:ext uri="{BB962C8B-B14F-4D97-AF65-F5344CB8AC3E}">
        <p14:creationId xmlns:p14="http://schemas.microsoft.com/office/powerpoint/2010/main" val="19888310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F518A3A-ECE0-42A2-BD7B-43096BD7B6FA}"/>
              </a:ext>
            </a:extLst>
          </p:cNvPr>
          <p:cNvSpPr/>
          <p:nvPr/>
        </p:nvSpPr>
        <p:spPr>
          <a:xfrm>
            <a:off x="366852" y="228614"/>
            <a:ext cx="11458296" cy="690843"/>
          </a:xfrm>
          <a:prstGeom prst="rect">
            <a:avLst/>
          </a:prstGeom>
          <a:solidFill>
            <a:srgbClr val="006633"/>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2" name="Title 1"/>
          <p:cNvSpPr>
            <a:spLocks noGrp="1"/>
          </p:cNvSpPr>
          <p:nvPr>
            <p:ph type="title"/>
          </p:nvPr>
        </p:nvSpPr>
        <p:spPr>
          <a:xfrm>
            <a:off x="733704" y="323024"/>
            <a:ext cx="10515600" cy="528108"/>
          </a:xfrm>
        </p:spPr>
        <p:txBody>
          <a:bodyPr>
            <a:noAutofit/>
          </a:bodyPr>
          <a:lstStyle/>
          <a:p>
            <a:pPr algn="ctr"/>
            <a:r>
              <a:rPr lang="en-US" sz="3400" b="1">
                <a:solidFill>
                  <a:schemeClr val="bg1"/>
                </a:solidFill>
                <a:effectLst>
                  <a:outerShdw blurRad="50800" dist="50800" dir="5400000" algn="ctr" rotWithShape="0">
                    <a:srgbClr val="000000">
                      <a:alpha val="43137"/>
                    </a:srgbClr>
                  </a:outerShdw>
                </a:effectLst>
                <a:latin typeface="Franklin Gothic Book" panose="020B0503020102020204" pitchFamily="34" charset="0"/>
              </a:rPr>
              <a:t>If filled…</a:t>
            </a:r>
          </a:p>
        </p:txBody>
      </p:sp>
      <p:sp>
        <p:nvSpPr>
          <p:cNvPr id="3" name="Content Placeholder 2"/>
          <p:cNvSpPr>
            <a:spLocks noGrp="1"/>
          </p:cNvSpPr>
          <p:nvPr>
            <p:ph idx="1"/>
          </p:nvPr>
        </p:nvSpPr>
        <p:spPr>
          <a:xfrm>
            <a:off x="582930" y="1271367"/>
            <a:ext cx="10875366" cy="4778913"/>
          </a:xfrm>
        </p:spPr>
        <p:txBody>
          <a:bodyPr vert="horz" lIns="91440" tIns="45720" rIns="91440" bIns="45720" rtlCol="0" anchor="t">
            <a:normAutofit/>
          </a:bodyPr>
          <a:lstStyle/>
          <a:p>
            <a:pPr>
              <a:buClr>
                <a:srgbClr val="90C226"/>
              </a:buClr>
            </a:pPr>
            <a:r>
              <a:rPr lang="en-US" sz="2000" dirty="0">
                <a:solidFill>
                  <a:schemeClr val="tx1"/>
                </a:solidFill>
                <a:latin typeface="Times" panose="02020603050405020304" pitchFamily="18" charset="0"/>
              </a:rPr>
              <a:t>Help our marginalized students and communities by providing services in a timely manner</a:t>
            </a:r>
          </a:p>
          <a:p>
            <a:pPr marL="742950" lvl="2" indent="-342900">
              <a:buClr>
                <a:srgbClr val="90C226"/>
              </a:buClr>
            </a:pPr>
            <a:r>
              <a:rPr lang="en-US" sz="1800" dirty="0">
                <a:solidFill>
                  <a:schemeClr val="tx1"/>
                </a:solidFill>
                <a:latin typeface="Times" panose="02020603050405020304" pitchFamily="18" charset="0"/>
              </a:rPr>
              <a:t>Directly address student inequities</a:t>
            </a:r>
          </a:p>
          <a:p>
            <a:pPr marL="742950" lvl="2" indent="-342900">
              <a:buClr>
                <a:srgbClr val="90C226"/>
              </a:buClr>
            </a:pPr>
            <a:r>
              <a:rPr lang="en-US" sz="1800" dirty="0">
                <a:solidFill>
                  <a:schemeClr val="tx1"/>
                </a:solidFill>
                <a:latin typeface="Times" panose="02020603050405020304" pitchFamily="18" charset="0"/>
              </a:rPr>
              <a:t>Less roadblocks</a:t>
            </a:r>
          </a:p>
          <a:p>
            <a:pPr>
              <a:buClr>
                <a:srgbClr val="90C226"/>
              </a:buClr>
            </a:pPr>
            <a:r>
              <a:rPr lang="en-US" sz="2000" dirty="0">
                <a:solidFill>
                  <a:schemeClr val="tx1"/>
                </a:solidFill>
                <a:latin typeface="Times" panose="02020603050405020304" pitchFamily="18" charset="0"/>
              </a:rPr>
              <a:t>Support our students more efficiently</a:t>
            </a:r>
          </a:p>
          <a:p>
            <a:pPr>
              <a:buClr>
                <a:srgbClr val="90C226"/>
              </a:buClr>
            </a:pPr>
            <a:r>
              <a:rPr lang="en-US" sz="2000" dirty="0">
                <a:solidFill>
                  <a:schemeClr val="tx1"/>
                </a:solidFill>
                <a:latin typeface="Times" panose="02020603050405020304" pitchFamily="18" charset="0"/>
              </a:rPr>
              <a:t>Less student complaints</a:t>
            </a:r>
          </a:p>
          <a:p>
            <a:pPr>
              <a:buClr>
                <a:srgbClr val="90C226"/>
              </a:buClr>
            </a:pPr>
            <a:r>
              <a:rPr lang="en-US" sz="2000" dirty="0">
                <a:solidFill>
                  <a:schemeClr val="tx1"/>
                </a:solidFill>
                <a:latin typeface="Times" panose="02020603050405020304" pitchFamily="18" charset="0"/>
              </a:rPr>
              <a:t>Strengthen our relationship with students, and both campus/off campus community</a:t>
            </a:r>
          </a:p>
          <a:p>
            <a:pPr>
              <a:buClr>
                <a:srgbClr val="90C226"/>
              </a:buClr>
            </a:pPr>
            <a:r>
              <a:rPr lang="en-US" sz="2000" dirty="0">
                <a:solidFill>
                  <a:schemeClr val="tx1"/>
                </a:solidFill>
                <a:latin typeface="Times" panose="02020603050405020304" pitchFamily="18" charset="0"/>
              </a:rPr>
              <a:t>Remain Title V compliant and stay current with our prior records </a:t>
            </a:r>
          </a:p>
          <a:p>
            <a:pPr>
              <a:buClr>
                <a:srgbClr val="90C226"/>
              </a:buClr>
            </a:pPr>
            <a:r>
              <a:rPr lang="en-US" sz="2000" dirty="0">
                <a:solidFill>
                  <a:schemeClr val="tx1"/>
                </a:solidFill>
                <a:latin typeface="Times" panose="02020603050405020304" pitchFamily="18" charset="0"/>
              </a:rPr>
              <a:t>Assist the Dual Enrollment team with the SMCCD anticipated growth</a:t>
            </a:r>
          </a:p>
          <a:p>
            <a:pPr marL="0" indent="0">
              <a:buNone/>
            </a:pPr>
            <a:endParaRPr lang="en-US" dirty="0">
              <a:latin typeface="Times" pitchFamily="2" charset="0"/>
            </a:endParaRPr>
          </a:p>
          <a:p>
            <a:pPr marL="0" indent="0">
              <a:buNone/>
            </a:pPr>
            <a:endParaRPr lang="en-US" sz="2400" dirty="0">
              <a:latin typeface="Franklin Gothic Book" panose="020B0503020102020204" pitchFamily="34" charset="0"/>
            </a:endParaRPr>
          </a:p>
        </p:txBody>
      </p:sp>
      <p:sp>
        <p:nvSpPr>
          <p:cNvPr id="9" name="Rectangle 9">
            <a:extLst>
              <a:ext uri="{FF2B5EF4-FFF2-40B4-BE49-F238E27FC236}">
                <a16:creationId xmlns:a16="http://schemas.microsoft.com/office/drawing/2014/main" id="{29C5912D-DD36-465B-BD92-BB0220505875}"/>
              </a:ext>
            </a:extLst>
          </p:cNvPr>
          <p:cNvSpPr/>
          <p:nvPr/>
        </p:nvSpPr>
        <p:spPr>
          <a:xfrm rot="10800000" flipH="1">
            <a:off x="366852" y="228614"/>
            <a:ext cx="1788160" cy="690775"/>
          </a:xfrm>
          <a:custGeom>
            <a:avLst/>
            <a:gdLst>
              <a:gd name="connsiteX0" fmla="*/ 0 w 1995342"/>
              <a:gd name="connsiteY0" fmla="*/ 0 h 690843"/>
              <a:gd name="connsiteX1" fmla="*/ 1995342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375630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427711 w 1995342"/>
              <a:gd name="connsiteY1" fmla="*/ 53873 h 690843"/>
              <a:gd name="connsiteX2" fmla="*/ 1995342 w 1995342"/>
              <a:gd name="connsiteY2" fmla="*/ 690843 h 690843"/>
              <a:gd name="connsiteX3" fmla="*/ 0 w 1995342"/>
              <a:gd name="connsiteY3" fmla="*/ 690843 h 690843"/>
              <a:gd name="connsiteX4" fmla="*/ 0 w 1995342"/>
              <a:gd name="connsiteY4" fmla="*/ 0 h 690843"/>
              <a:gd name="connsiteX0" fmla="*/ 26571 w 1995342"/>
              <a:gd name="connsiteY0" fmla="*/ 15898 h 636970"/>
              <a:gd name="connsiteX1" fmla="*/ 1427711 w 1995342"/>
              <a:gd name="connsiteY1" fmla="*/ 0 h 636970"/>
              <a:gd name="connsiteX2" fmla="*/ 1995342 w 1995342"/>
              <a:gd name="connsiteY2" fmla="*/ 636970 h 636970"/>
              <a:gd name="connsiteX3" fmla="*/ 0 w 1995342"/>
              <a:gd name="connsiteY3" fmla="*/ 636970 h 636970"/>
              <a:gd name="connsiteX4" fmla="*/ 26571 w 1995342"/>
              <a:gd name="connsiteY4" fmla="*/ 15898 h 636970"/>
              <a:gd name="connsiteX0" fmla="*/ 0 w 1995342"/>
              <a:gd name="connsiteY0" fmla="*/ 0 h 640502"/>
              <a:gd name="connsiteX1" fmla="*/ 1427711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20271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39402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1528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2591 w 1995342"/>
              <a:gd name="connsiteY1" fmla="*/ 882 h 640502"/>
              <a:gd name="connsiteX2" fmla="*/ 1995342 w 1995342"/>
              <a:gd name="connsiteY2" fmla="*/ 640502 h 640502"/>
              <a:gd name="connsiteX3" fmla="*/ 0 w 1995342"/>
              <a:gd name="connsiteY3" fmla="*/ 640502 h 640502"/>
              <a:gd name="connsiteX4" fmla="*/ 0 w 1995342"/>
              <a:gd name="connsiteY4" fmla="*/ 0 h 64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5342" h="640502">
                <a:moveTo>
                  <a:pt x="0" y="0"/>
                </a:moveTo>
                <a:lnTo>
                  <a:pt x="1442591" y="882"/>
                </a:lnTo>
                <a:lnTo>
                  <a:pt x="1995342" y="640502"/>
                </a:lnTo>
                <a:lnTo>
                  <a:pt x="0" y="640502"/>
                </a:lnTo>
                <a:lnTo>
                  <a:pt x="0" y="0"/>
                </a:lnTo>
                <a:close/>
              </a:path>
            </a:pathLst>
          </a:custGeom>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1100"/>
          </a:p>
        </p:txBody>
      </p:sp>
      <p:sp>
        <p:nvSpPr>
          <p:cNvPr id="11" name="Rectangle 10">
            <a:extLst>
              <a:ext uri="{FF2B5EF4-FFF2-40B4-BE49-F238E27FC236}">
                <a16:creationId xmlns:a16="http://schemas.microsoft.com/office/drawing/2014/main" id="{DBE1500E-AA5E-4B4B-9617-770B6DB66C06}"/>
              </a:ext>
            </a:extLst>
          </p:cNvPr>
          <p:cNvSpPr/>
          <p:nvPr/>
        </p:nvSpPr>
        <p:spPr>
          <a:xfrm>
            <a:off x="0" y="6139589"/>
            <a:ext cx="12192000" cy="718412"/>
          </a:xfrm>
          <a:prstGeom prst="rect">
            <a:avLst/>
          </a:prstGeom>
          <a:solidFill>
            <a:srgbClr val="006633"/>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pic>
        <p:nvPicPr>
          <p:cNvPr id="12" name="Picture 11">
            <a:extLst>
              <a:ext uri="{FF2B5EF4-FFF2-40B4-BE49-F238E27FC236}">
                <a16:creationId xmlns:a16="http://schemas.microsoft.com/office/drawing/2014/main" id="{A5AB7C25-52AB-4112-B306-CE6B913F7A7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35522" y="6225730"/>
            <a:ext cx="1117460" cy="501880"/>
          </a:xfrm>
          <a:prstGeom prst="rect">
            <a:avLst/>
          </a:prstGeom>
        </p:spPr>
      </p:pic>
      <p:sp>
        <p:nvSpPr>
          <p:cNvPr id="13" name="Rectangle 12">
            <a:extLst>
              <a:ext uri="{FF2B5EF4-FFF2-40B4-BE49-F238E27FC236}">
                <a16:creationId xmlns:a16="http://schemas.microsoft.com/office/drawing/2014/main" id="{E663F740-D72D-4EF5-A232-42E82E89F334}"/>
              </a:ext>
            </a:extLst>
          </p:cNvPr>
          <p:cNvSpPr/>
          <p:nvPr/>
        </p:nvSpPr>
        <p:spPr>
          <a:xfrm>
            <a:off x="0" y="6063615"/>
            <a:ext cx="12192000" cy="75973"/>
          </a:xfrm>
          <a:prstGeom prst="rect">
            <a:avLst/>
          </a:prstGeom>
          <a:solidFill>
            <a:schemeClr val="accent6">
              <a:lumMod val="40000"/>
              <a:lumOff val="60000"/>
            </a:schemeClr>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pic>
        <p:nvPicPr>
          <p:cNvPr id="4" name="Picture 4" descr="A picture containing graphical user interface&#10;&#10;Description automatically generated">
            <a:extLst>
              <a:ext uri="{FF2B5EF4-FFF2-40B4-BE49-F238E27FC236}">
                <a16:creationId xmlns:a16="http://schemas.microsoft.com/office/drawing/2014/main" id="{9FA881F6-581E-45D1-9A17-16E1BDE3EDD4}"/>
              </a:ext>
            </a:extLst>
          </p:cNvPr>
          <p:cNvPicPr>
            <a:picLocks noChangeAspect="1"/>
          </p:cNvPicPr>
          <p:nvPr/>
        </p:nvPicPr>
        <p:blipFill>
          <a:blip r:embed="rId4"/>
          <a:stretch>
            <a:fillRect/>
          </a:stretch>
        </p:blipFill>
        <p:spPr>
          <a:xfrm>
            <a:off x="8229205" y="4204398"/>
            <a:ext cx="3871355" cy="1911078"/>
          </a:xfrm>
          <a:prstGeom prst="rect">
            <a:avLst/>
          </a:prstGeom>
        </p:spPr>
      </p:pic>
    </p:spTree>
    <p:extLst>
      <p:ext uri="{BB962C8B-B14F-4D97-AF65-F5344CB8AC3E}">
        <p14:creationId xmlns:p14="http://schemas.microsoft.com/office/powerpoint/2010/main" val="1431831818"/>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F518A3A-ECE0-42A2-BD7B-43096BD7B6FA}"/>
              </a:ext>
            </a:extLst>
          </p:cNvPr>
          <p:cNvSpPr/>
          <p:nvPr/>
        </p:nvSpPr>
        <p:spPr>
          <a:xfrm>
            <a:off x="366852" y="228614"/>
            <a:ext cx="11458296" cy="690843"/>
          </a:xfrm>
          <a:prstGeom prst="rect">
            <a:avLst/>
          </a:prstGeom>
          <a:solidFill>
            <a:srgbClr val="006633"/>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2" name="Title 1"/>
          <p:cNvSpPr>
            <a:spLocks noGrp="1"/>
          </p:cNvSpPr>
          <p:nvPr>
            <p:ph type="title"/>
          </p:nvPr>
        </p:nvSpPr>
        <p:spPr>
          <a:xfrm>
            <a:off x="733704" y="323024"/>
            <a:ext cx="10515600" cy="528108"/>
          </a:xfrm>
        </p:spPr>
        <p:txBody>
          <a:bodyPr>
            <a:noAutofit/>
          </a:bodyPr>
          <a:lstStyle/>
          <a:p>
            <a:pPr algn="ctr"/>
            <a:r>
              <a:rPr lang="en-US" sz="3400" b="1" dirty="0">
                <a:solidFill>
                  <a:schemeClr val="bg1"/>
                </a:solidFill>
                <a:effectLst>
                  <a:outerShdw blurRad="50800" dist="50800" dir="5400000" algn="ctr" rotWithShape="0">
                    <a:srgbClr val="000000">
                      <a:alpha val="43137"/>
                    </a:srgbClr>
                  </a:outerShdw>
                </a:effectLst>
                <a:latin typeface="Franklin Gothic Book" panose="020B0503020102020204" pitchFamily="34" charset="0"/>
              </a:rPr>
              <a:t>Request</a:t>
            </a:r>
          </a:p>
        </p:txBody>
      </p:sp>
      <p:sp>
        <p:nvSpPr>
          <p:cNvPr id="3" name="Content Placeholder 2"/>
          <p:cNvSpPr>
            <a:spLocks noGrp="1"/>
          </p:cNvSpPr>
          <p:nvPr>
            <p:ph idx="1"/>
          </p:nvPr>
        </p:nvSpPr>
        <p:spPr>
          <a:xfrm>
            <a:off x="733704" y="1271367"/>
            <a:ext cx="10724592" cy="4778913"/>
          </a:xfrm>
        </p:spPr>
        <p:txBody>
          <a:bodyPr vert="horz" lIns="91440" tIns="45720" rIns="91440" bIns="45720" rtlCol="0" anchor="t">
            <a:normAutofit/>
          </a:bodyPr>
          <a:lstStyle/>
          <a:p>
            <a:pPr marL="0" indent="0">
              <a:spcBef>
                <a:spcPts val="600"/>
              </a:spcBef>
              <a:buNone/>
            </a:pPr>
            <a:r>
              <a:rPr lang="en-US" sz="2400" b="1" dirty="0">
                <a:latin typeface="Times" pitchFamily="2" charset="0"/>
              </a:rPr>
              <a:t>Permanent Full-Time Admissions &amp; Records Assistant III will</a:t>
            </a:r>
            <a:r>
              <a:rPr lang="en-US" sz="2400" dirty="0">
                <a:latin typeface="Times" pitchFamily="2" charset="0"/>
              </a:rPr>
              <a:t>…</a:t>
            </a:r>
          </a:p>
          <a:p>
            <a:pPr marL="228600" lvl="1" indent="0">
              <a:spcBef>
                <a:spcPts val="600"/>
              </a:spcBef>
              <a:buNone/>
            </a:pPr>
            <a:endParaRPr lang="en-US" sz="2400" dirty="0">
              <a:latin typeface="Times"/>
              <a:cs typeface="Times"/>
            </a:endParaRPr>
          </a:p>
          <a:p>
            <a:pPr lvl="1" indent="-457200">
              <a:spcBef>
                <a:spcPts val="600"/>
              </a:spcBef>
            </a:pPr>
            <a:r>
              <a:rPr lang="en-US" sz="2400" dirty="0">
                <a:latin typeface="Times"/>
                <a:cs typeface="Times"/>
              </a:rPr>
              <a:t>Improve the A&amp;R response time</a:t>
            </a:r>
          </a:p>
          <a:p>
            <a:pPr lvl="1" indent="-457200">
              <a:spcBef>
                <a:spcPts val="600"/>
              </a:spcBef>
            </a:pPr>
            <a:r>
              <a:rPr lang="en-US" sz="2400" dirty="0">
                <a:latin typeface="Times"/>
                <a:cs typeface="Times"/>
              </a:rPr>
              <a:t>Support Cañada’s goal to expand Dual Enrollment</a:t>
            </a:r>
          </a:p>
          <a:p>
            <a:pPr lvl="1" indent="-457200">
              <a:spcBef>
                <a:spcPts val="600"/>
              </a:spcBef>
            </a:pPr>
            <a:r>
              <a:rPr lang="en-US" sz="2400" dirty="0">
                <a:latin typeface="Times" panose="02020603050405020304" pitchFamily="18" charset="0"/>
                <a:cs typeface="Times" panose="02020603050405020304" pitchFamily="18" charset="0"/>
              </a:rPr>
              <a:t>Ensure the college is compliant with Title 5, the California Education Code and all state regulations and federal laws related to the functions of the A&amp;R office.</a:t>
            </a:r>
          </a:p>
          <a:p>
            <a:pPr lvl="1" indent="-457200">
              <a:spcBef>
                <a:spcPts val="600"/>
              </a:spcBef>
            </a:pPr>
            <a:r>
              <a:rPr lang="en-US" sz="2400" dirty="0">
                <a:latin typeface="Times"/>
                <a:cs typeface="Times"/>
              </a:rPr>
              <a:t>Support our students more efficiently </a:t>
            </a:r>
          </a:p>
          <a:p>
            <a:pPr lvl="1" indent="-457200">
              <a:spcBef>
                <a:spcPts val="600"/>
              </a:spcBef>
            </a:pPr>
            <a:r>
              <a:rPr lang="en-US" sz="2400" dirty="0">
                <a:latin typeface="Times"/>
                <a:cs typeface="Times"/>
              </a:rPr>
              <a:t>Increase student access and success</a:t>
            </a:r>
          </a:p>
          <a:p>
            <a:pPr lvl="1" indent="-457200">
              <a:spcBef>
                <a:spcPts val="600"/>
              </a:spcBef>
            </a:pPr>
            <a:r>
              <a:rPr lang="en-US" sz="2400" dirty="0">
                <a:latin typeface="Times"/>
                <a:cs typeface="Times"/>
              </a:rPr>
              <a:t>Provide more support to special programs</a:t>
            </a:r>
          </a:p>
          <a:p>
            <a:pPr lvl="1" indent="-457200">
              <a:spcBef>
                <a:spcPts val="600"/>
              </a:spcBef>
            </a:pPr>
            <a:endParaRPr lang="en-US" sz="2000" dirty="0">
              <a:latin typeface="Times" pitchFamily="2" charset="0"/>
              <a:cs typeface="Times"/>
            </a:endParaRPr>
          </a:p>
        </p:txBody>
      </p:sp>
      <p:sp>
        <p:nvSpPr>
          <p:cNvPr id="9" name="Rectangle 9">
            <a:extLst>
              <a:ext uri="{FF2B5EF4-FFF2-40B4-BE49-F238E27FC236}">
                <a16:creationId xmlns:a16="http://schemas.microsoft.com/office/drawing/2014/main" id="{29C5912D-DD36-465B-BD92-BB0220505875}"/>
              </a:ext>
            </a:extLst>
          </p:cNvPr>
          <p:cNvSpPr/>
          <p:nvPr/>
        </p:nvSpPr>
        <p:spPr>
          <a:xfrm rot="10800000" flipH="1">
            <a:off x="366852" y="228614"/>
            <a:ext cx="1788160" cy="690775"/>
          </a:xfrm>
          <a:custGeom>
            <a:avLst/>
            <a:gdLst>
              <a:gd name="connsiteX0" fmla="*/ 0 w 1995342"/>
              <a:gd name="connsiteY0" fmla="*/ 0 h 690843"/>
              <a:gd name="connsiteX1" fmla="*/ 1995342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375630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427711 w 1995342"/>
              <a:gd name="connsiteY1" fmla="*/ 53873 h 690843"/>
              <a:gd name="connsiteX2" fmla="*/ 1995342 w 1995342"/>
              <a:gd name="connsiteY2" fmla="*/ 690843 h 690843"/>
              <a:gd name="connsiteX3" fmla="*/ 0 w 1995342"/>
              <a:gd name="connsiteY3" fmla="*/ 690843 h 690843"/>
              <a:gd name="connsiteX4" fmla="*/ 0 w 1995342"/>
              <a:gd name="connsiteY4" fmla="*/ 0 h 690843"/>
              <a:gd name="connsiteX0" fmla="*/ 26571 w 1995342"/>
              <a:gd name="connsiteY0" fmla="*/ 15898 h 636970"/>
              <a:gd name="connsiteX1" fmla="*/ 1427711 w 1995342"/>
              <a:gd name="connsiteY1" fmla="*/ 0 h 636970"/>
              <a:gd name="connsiteX2" fmla="*/ 1995342 w 1995342"/>
              <a:gd name="connsiteY2" fmla="*/ 636970 h 636970"/>
              <a:gd name="connsiteX3" fmla="*/ 0 w 1995342"/>
              <a:gd name="connsiteY3" fmla="*/ 636970 h 636970"/>
              <a:gd name="connsiteX4" fmla="*/ 26571 w 1995342"/>
              <a:gd name="connsiteY4" fmla="*/ 15898 h 636970"/>
              <a:gd name="connsiteX0" fmla="*/ 0 w 1995342"/>
              <a:gd name="connsiteY0" fmla="*/ 0 h 640502"/>
              <a:gd name="connsiteX1" fmla="*/ 1427711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20271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39402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1528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2591 w 1995342"/>
              <a:gd name="connsiteY1" fmla="*/ 882 h 640502"/>
              <a:gd name="connsiteX2" fmla="*/ 1995342 w 1995342"/>
              <a:gd name="connsiteY2" fmla="*/ 640502 h 640502"/>
              <a:gd name="connsiteX3" fmla="*/ 0 w 1995342"/>
              <a:gd name="connsiteY3" fmla="*/ 640502 h 640502"/>
              <a:gd name="connsiteX4" fmla="*/ 0 w 1995342"/>
              <a:gd name="connsiteY4" fmla="*/ 0 h 64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5342" h="640502">
                <a:moveTo>
                  <a:pt x="0" y="0"/>
                </a:moveTo>
                <a:lnTo>
                  <a:pt x="1442591" y="882"/>
                </a:lnTo>
                <a:lnTo>
                  <a:pt x="1995342" y="640502"/>
                </a:lnTo>
                <a:lnTo>
                  <a:pt x="0" y="640502"/>
                </a:lnTo>
                <a:lnTo>
                  <a:pt x="0" y="0"/>
                </a:lnTo>
                <a:close/>
              </a:path>
            </a:pathLst>
          </a:custGeom>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1100"/>
          </a:p>
        </p:txBody>
      </p:sp>
      <p:sp>
        <p:nvSpPr>
          <p:cNvPr id="11" name="Rectangle 10">
            <a:extLst>
              <a:ext uri="{FF2B5EF4-FFF2-40B4-BE49-F238E27FC236}">
                <a16:creationId xmlns:a16="http://schemas.microsoft.com/office/drawing/2014/main" id="{DBE1500E-AA5E-4B4B-9617-770B6DB66C06}"/>
              </a:ext>
            </a:extLst>
          </p:cNvPr>
          <p:cNvSpPr/>
          <p:nvPr/>
        </p:nvSpPr>
        <p:spPr>
          <a:xfrm>
            <a:off x="0" y="6139589"/>
            <a:ext cx="12192000" cy="718412"/>
          </a:xfrm>
          <a:prstGeom prst="rect">
            <a:avLst/>
          </a:prstGeom>
          <a:solidFill>
            <a:srgbClr val="006633"/>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pic>
        <p:nvPicPr>
          <p:cNvPr id="12" name="Picture 11">
            <a:extLst>
              <a:ext uri="{FF2B5EF4-FFF2-40B4-BE49-F238E27FC236}">
                <a16:creationId xmlns:a16="http://schemas.microsoft.com/office/drawing/2014/main" id="{A5AB7C25-52AB-4112-B306-CE6B913F7A7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35522" y="6225730"/>
            <a:ext cx="1117460" cy="501880"/>
          </a:xfrm>
          <a:prstGeom prst="rect">
            <a:avLst/>
          </a:prstGeom>
        </p:spPr>
      </p:pic>
      <p:sp>
        <p:nvSpPr>
          <p:cNvPr id="13" name="Rectangle 12">
            <a:extLst>
              <a:ext uri="{FF2B5EF4-FFF2-40B4-BE49-F238E27FC236}">
                <a16:creationId xmlns:a16="http://schemas.microsoft.com/office/drawing/2014/main" id="{E663F740-D72D-4EF5-A232-42E82E89F334}"/>
              </a:ext>
            </a:extLst>
          </p:cNvPr>
          <p:cNvSpPr/>
          <p:nvPr/>
        </p:nvSpPr>
        <p:spPr>
          <a:xfrm>
            <a:off x="0" y="6063615"/>
            <a:ext cx="12192000" cy="75973"/>
          </a:xfrm>
          <a:prstGeom prst="rect">
            <a:avLst/>
          </a:prstGeom>
          <a:solidFill>
            <a:schemeClr val="accent6">
              <a:lumMod val="40000"/>
              <a:lumOff val="60000"/>
            </a:schemeClr>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100154167"/>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1" name="Group 70">
            <a:extLst>
              <a:ext uri="{FF2B5EF4-FFF2-40B4-BE49-F238E27FC236}">
                <a16:creationId xmlns:a16="http://schemas.microsoft.com/office/drawing/2014/main" id="{609316A9-990D-4EC3-A671-70EE5C1493A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72" name="Straight Connector 71">
              <a:extLst>
                <a:ext uri="{FF2B5EF4-FFF2-40B4-BE49-F238E27FC236}">
                  <a16:creationId xmlns:a16="http://schemas.microsoft.com/office/drawing/2014/main" id="{9B0C6109-9159-49CA-AD7A-F9035539DB7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73" name="Straight Connector 72">
              <a:extLst>
                <a:ext uri="{FF2B5EF4-FFF2-40B4-BE49-F238E27FC236}">
                  <a16:creationId xmlns:a16="http://schemas.microsoft.com/office/drawing/2014/main" id="{686F14F5-308C-4EB6-87AB-05DE9501B1A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74" name="Rectangle 23">
              <a:extLst>
                <a:ext uri="{FF2B5EF4-FFF2-40B4-BE49-F238E27FC236}">
                  <a16:creationId xmlns:a16="http://schemas.microsoft.com/office/drawing/2014/main" id="{BA032363-A188-47C5-9D59-9B788809DC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75" name="Rectangle 25">
              <a:extLst>
                <a:ext uri="{FF2B5EF4-FFF2-40B4-BE49-F238E27FC236}">
                  <a16:creationId xmlns:a16="http://schemas.microsoft.com/office/drawing/2014/main" id="{2C4077DF-6BB9-4069-AD28-6B1664EBB0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76" name="Isosceles Triangle 75">
              <a:extLst>
                <a:ext uri="{FF2B5EF4-FFF2-40B4-BE49-F238E27FC236}">
                  <a16:creationId xmlns:a16="http://schemas.microsoft.com/office/drawing/2014/main" id="{1D2B8B50-3419-41ED-9A9F-3CF9EEBBD3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77" name="Rectangle 27">
              <a:extLst>
                <a:ext uri="{FF2B5EF4-FFF2-40B4-BE49-F238E27FC236}">
                  <a16:creationId xmlns:a16="http://schemas.microsoft.com/office/drawing/2014/main" id="{5C640498-2E73-4FA2-BEB6-C3596A458C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78" name="Rectangle 28">
              <a:extLst>
                <a:ext uri="{FF2B5EF4-FFF2-40B4-BE49-F238E27FC236}">
                  <a16:creationId xmlns:a16="http://schemas.microsoft.com/office/drawing/2014/main" id="{3240EEFC-4112-4C39-A816-C815774F6D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79" name="Rectangle 29">
              <a:extLst>
                <a:ext uri="{FF2B5EF4-FFF2-40B4-BE49-F238E27FC236}">
                  <a16:creationId xmlns:a16="http://schemas.microsoft.com/office/drawing/2014/main" id="{ADF362B0-03EA-4800-9FAA-9F128587E4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80" name="Isosceles Triangle 79">
              <a:extLst>
                <a:ext uri="{FF2B5EF4-FFF2-40B4-BE49-F238E27FC236}">
                  <a16:creationId xmlns:a16="http://schemas.microsoft.com/office/drawing/2014/main" id="{0BA84559-2F4C-4795-9246-4C563F942D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1" name="Isosceles Triangle 80">
              <a:extLst>
                <a:ext uri="{FF2B5EF4-FFF2-40B4-BE49-F238E27FC236}">
                  <a16:creationId xmlns:a16="http://schemas.microsoft.com/office/drawing/2014/main" id="{FA77A1AA-CA47-4A91-A0A1-0A8CE31A98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83" name="Rectangle 82">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5" name="Group 84">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86" name="Straight Connector 85">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87"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8"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9" name="Isosceles Triangle 88">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90"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1"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2"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93" name="Isosceles Triangle 92">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4" name="Isosceles Triangle 93">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96" name="Rectangle 95">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四种INTP - 知乎">
            <a:extLst>
              <a:ext uri="{FF2B5EF4-FFF2-40B4-BE49-F238E27FC236}">
                <a16:creationId xmlns:a16="http://schemas.microsoft.com/office/drawing/2014/main" id="{522859AE-9BA5-6549-9C4E-D4110B541537}"/>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2782580" y="1131994"/>
            <a:ext cx="6628716" cy="45903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747928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F518A3A-ECE0-42A2-BD7B-43096BD7B6FA}"/>
              </a:ext>
            </a:extLst>
          </p:cNvPr>
          <p:cNvSpPr/>
          <p:nvPr/>
        </p:nvSpPr>
        <p:spPr>
          <a:xfrm>
            <a:off x="366852" y="228614"/>
            <a:ext cx="11458296" cy="690843"/>
          </a:xfrm>
          <a:prstGeom prst="rect">
            <a:avLst/>
          </a:prstGeom>
          <a:solidFill>
            <a:srgbClr val="006633"/>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2" name="Title 1"/>
          <p:cNvSpPr>
            <a:spLocks noGrp="1"/>
          </p:cNvSpPr>
          <p:nvPr>
            <p:ph type="title" idx="4294967295"/>
          </p:nvPr>
        </p:nvSpPr>
        <p:spPr>
          <a:xfrm>
            <a:off x="0" y="322263"/>
            <a:ext cx="10515600" cy="528637"/>
          </a:xfrm>
        </p:spPr>
        <p:txBody>
          <a:bodyPr>
            <a:noAutofit/>
          </a:bodyPr>
          <a:lstStyle/>
          <a:p>
            <a:pPr algn="ctr"/>
            <a:r>
              <a:rPr lang="en-US" sz="3400" b="1" dirty="0">
                <a:solidFill>
                  <a:schemeClr val="bg1"/>
                </a:solidFill>
                <a:effectLst>
                  <a:outerShdw blurRad="50800" dist="50800" dir="5400000" algn="ctr" rotWithShape="0">
                    <a:srgbClr val="000000">
                      <a:alpha val="43137"/>
                    </a:srgbClr>
                  </a:outerShdw>
                </a:effectLst>
                <a:latin typeface="Franklin Gothic Book" panose="020B0503020102020204" pitchFamily="34" charset="0"/>
              </a:rPr>
              <a:t>Increased Workload for 2021-2023</a:t>
            </a:r>
          </a:p>
        </p:txBody>
      </p:sp>
      <p:sp>
        <p:nvSpPr>
          <p:cNvPr id="9" name="Rectangle 9">
            <a:extLst>
              <a:ext uri="{FF2B5EF4-FFF2-40B4-BE49-F238E27FC236}">
                <a16:creationId xmlns:a16="http://schemas.microsoft.com/office/drawing/2014/main" id="{29C5912D-DD36-465B-BD92-BB0220505875}"/>
              </a:ext>
            </a:extLst>
          </p:cNvPr>
          <p:cNvSpPr/>
          <p:nvPr/>
        </p:nvSpPr>
        <p:spPr>
          <a:xfrm rot="10800000" flipH="1">
            <a:off x="366852" y="228614"/>
            <a:ext cx="1788160" cy="690775"/>
          </a:xfrm>
          <a:custGeom>
            <a:avLst/>
            <a:gdLst>
              <a:gd name="connsiteX0" fmla="*/ 0 w 1995342"/>
              <a:gd name="connsiteY0" fmla="*/ 0 h 690843"/>
              <a:gd name="connsiteX1" fmla="*/ 1995342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375630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427711 w 1995342"/>
              <a:gd name="connsiteY1" fmla="*/ 53873 h 690843"/>
              <a:gd name="connsiteX2" fmla="*/ 1995342 w 1995342"/>
              <a:gd name="connsiteY2" fmla="*/ 690843 h 690843"/>
              <a:gd name="connsiteX3" fmla="*/ 0 w 1995342"/>
              <a:gd name="connsiteY3" fmla="*/ 690843 h 690843"/>
              <a:gd name="connsiteX4" fmla="*/ 0 w 1995342"/>
              <a:gd name="connsiteY4" fmla="*/ 0 h 690843"/>
              <a:gd name="connsiteX0" fmla="*/ 26571 w 1995342"/>
              <a:gd name="connsiteY0" fmla="*/ 15898 h 636970"/>
              <a:gd name="connsiteX1" fmla="*/ 1427711 w 1995342"/>
              <a:gd name="connsiteY1" fmla="*/ 0 h 636970"/>
              <a:gd name="connsiteX2" fmla="*/ 1995342 w 1995342"/>
              <a:gd name="connsiteY2" fmla="*/ 636970 h 636970"/>
              <a:gd name="connsiteX3" fmla="*/ 0 w 1995342"/>
              <a:gd name="connsiteY3" fmla="*/ 636970 h 636970"/>
              <a:gd name="connsiteX4" fmla="*/ 26571 w 1995342"/>
              <a:gd name="connsiteY4" fmla="*/ 15898 h 636970"/>
              <a:gd name="connsiteX0" fmla="*/ 0 w 1995342"/>
              <a:gd name="connsiteY0" fmla="*/ 0 h 640502"/>
              <a:gd name="connsiteX1" fmla="*/ 1427711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20271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39402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1528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2591 w 1995342"/>
              <a:gd name="connsiteY1" fmla="*/ 882 h 640502"/>
              <a:gd name="connsiteX2" fmla="*/ 1995342 w 1995342"/>
              <a:gd name="connsiteY2" fmla="*/ 640502 h 640502"/>
              <a:gd name="connsiteX3" fmla="*/ 0 w 1995342"/>
              <a:gd name="connsiteY3" fmla="*/ 640502 h 640502"/>
              <a:gd name="connsiteX4" fmla="*/ 0 w 1995342"/>
              <a:gd name="connsiteY4" fmla="*/ 0 h 64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5342" h="640502">
                <a:moveTo>
                  <a:pt x="0" y="0"/>
                </a:moveTo>
                <a:lnTo>
                  <a:pt x="1442591" y="882"/>
                </a:lnTo>
                <a:lnTo>
                  <a:pt x="1995342" y="640502"/>
                </a:lnTo>
                <a:lnTo>
                  <a:pt x="0" y="640502"/>
                </a:lnTo>
                <a:lnTo>
                  <a:pt x="0" y="0"/>
                </a:lnTo>
                <a:close/>
              </a:path>
            </a:pathLst>
          </a:custGeom>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1100"/>
          </a:p>
        </p:txBody>
      </p:sp>
      <p:sp>
        <p:nvSpPr>
          <p:cNvPr id="11" name="Rectangle 10">
            <a:extLst>
              <a:ext uri="{FF2B5EF4-FFF2-40B4-BE49-F238E27FC236}">
                <a16:creationId xmlns:a16="http://schemas.microsoft.com/office/drawing/2014/main" id="{DBE1500E-AA5E-4B4B-9617-770B6DB66C06}"/>
              </a:ext>
            </a:extLst>
          </p:cNvPr>
          <p:cNvSpPr/>
          <p:nvPr/>
        </p:nvSpPr>
        <p:spPr>
          <a:xfrm>
            <a:off x="0" y="6139589"/>
            <a:ext cx="12192000" cy="718412"/>
          </a:xfrm>
          <a:prstGeom prst="rect">
            <a:avLst/>
          </a:prstGeom>
          <a:solidFill>
            <a:srgbClr val="006633"/>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pic>
        <p:nvPicPr>
          <p:cNvPr id="12" name="Picture 11">
            <a:extLst>
              <a:ext uri="{FF2B5EF4-FFF2-40B4-BE49-F238E27FC236}">
                <a16:creationId xmlns:a16="http://schemas.microsoft.com/office/drawing/2014/main" id="{A5AB7C25-52AB-4112-B306-CE6B913F7A7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35522" y="6225730"/>
            <a:ext cx="1117460" cy="501880"/>
          </a:xfrm>
          <a:prstGeom prst="rect">
            <a:avLst/>
          </a:prstGeom>
        </p:spPr>
      </p:pic>
      <p:sp>
        <p:nvSpPr>
          <p:cNvPr id="13" name="Rectangle 12">
            <a:extLst>
              <a:ext uri="{FF2B5EF4-FFF2-40B4-BE49-F238E27FC236}">
                <a16:creationId xmlns:a16="http://schemas.microsoft.com/office/drawing/2014/main" id="{E663F740-D72D-4EF5-A232-42E82E89F334}"/>
              </a:ext>
            </a:extLst>
          </p:cNvPr>
          <p:cNvSpPr/>
          <p:nvPr/>
        </p:nvSpPr>
        <p:spPr>
          <a:xfrm>
            <a:off x="0" y="6063615"/>
            <a:ext cx="12192000" cy="75973"/>
          </a:xfrm>
          <a:prstGeom prst="rect">
            <a:avLst/>
          </a:prstGeom>
          <a:solidFill>
            <a:schemeClr val="accent6">
              <a:lumMod val="40000"/>
              <a:lumOff val="60000"/>
            </a:schemeClr>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16" name="Rectangle 15">
            <a:extLst>
              <a:ext uri="{FF2B5EF4-FFF2-40B4-BE49-F238E27FC236}">
                <a16:creationId xmlns:a16="http://schemas.microsoft.com/office/drawing/2014/main" id="{06FCC101-C915-4045-8318-F0CD952B1D92}"/>
              </a:ext>
            </a:extLst>
          </p:cNvPr>
          <p:cNvSpPr/>
          <p:nvPr/>
        </p:nvSpPr>
        <p:spPr>
          <a:xfrm>
            <a:off x="354046" y="1013800"/>
            <a:ext cx="6462590" cy="5601533"/>
          </a:xfrm>
          <a:prstGeom prst="rect">
            <a:avLst/>
          </a:prstGeom>
        </p:spPr>
        <p:txBody>
          <a:bodyPr wrap="square" lIns="91440" tIns="45720" rIns="91440" bIns="45720" anchor="t">
            <a:spAutoFit/>
          </a:bodyPr>
          <a:lstStyle/>
          <a:p>
            <a:pPr marL="342900" lvl="0" indent="-342900">
              <a:spcBef>
                <a:spcPts val="1000"/>
              </a:spcBef>
              <a:buClr>
                <a:srgbClr val="90C226"/>
              </a:buClr>
              <a:buSzPct val="80000"/>
              <a:buFont typeface="Wingdings 3" charset="2"/>
              <a:buChar char=""/>
            </a:pPr>
            <a:r>
              <a:rPr lang="en-US" sz="1700" dirty="0">
                <a:latin typeface="Times"/>
                <a:cs typeface="Times"/>
              </a:rPr>
              <a:t>Reviewed/Processed over 19,300 New &amp; Returning Students</a:t>
            </a:r>
          </a:p>
          <a:p>
            <a:pPr marL="800100" lvl="1" indent="-342900">
              <a:spcBef>
                <a:spcPts val="1000"/>
              </a:spcBef>
              <a:buClr>
                <a:srgbClr val="90C226"/>
              </a:buClr>
              <a:buSzPct val="80000"/>
              <a:buFont typeface="Wingdings 3" charset="2"/>
              <a:buChar char=""/>
            </a:pPr>
            <a:r>
              <a:rPr lang="en-US" sz="1700" dirty="0">
                <a:latin typeface="Times"/>
                <a:cs typeface="Times"/>
              </a:rPr>
              <a:t>Both College and Concurrent Enrollment</a:t>
            </a:r>
          </a:p>
          <a:p>
            <a:pPr marL="342900" indent="-342900">
              <a:spcBef>
                <a:spcPts val="1000"/>
              </a:spcBef>
              <a:buClr>
                <a:srgbClr val="90C226"/>
              </a:buClr>
              <a:buSzPct val="80000"/>
              <a:buFont typeface="Wingdings 3" charset="2"/>
              <a:buChar char=""/>
            </a:pPr>
            <a:r>
              <a:rPr lang="en-US" sz="1700" dirty="0">
                <a:latin typeface="Times"/>
                <a:cs typeface="Times"/>
              </a:rPr>
              <a:t>Processed over 2,688 registration related petitions:</a:t>
            </a:r>
          </a:p>
          <a:p>
            <a:pPr marL="800100" lvl="1" indent="-342900">
              <a:spcBef>
                <a:spcPts val="1000"/>
              </a:spcBef>
              <a:buClr>
                <a:srgbClr val="90C226"/>
              </a:buClr>
              <a:buSzPct val="80000"/>
              <a:buFont typeface="Wingdings 3" charset="2"/>
              <a:buChar char=""/>
            </a:pPr>
            <a:r>
              <a:rPr lang="en-US" sz="1700" dirty="0">
                <a:latin typeface="Times"/>
                <a:cs typeface="Times"/>
              </a:rPr>
              <a:t>Residency Reclassification</a:t>
            </a:r>
          </a:p>
          <a:p>
            <a:pPr marL="800100" lvl="1" indent="-342900">
              <a:spcBef>
                <a:spcPts val="1000"/>
              </a:spcBef>
              <a:buClr>
                <a:srgbClr val="90C226"/>
              </a:buClr>
              <a:buSzPct val="80000"/>
              <a:buFont typeface="Wingdings 3" charset="2"/>
              <a:buChar char=""/>
            </a:pPr>
            <a:r>
              <a:rPr lang="en-US" sz="1700" dirty="0">
                <a:latin typeface="Times"/>
                <a:cs typeface="Times"/>
              </a:rPr>
              <a:t>Extenuating Circumstance</a:t>
            </a:r>
          </a:p>
          <a:p>
            <a:pPr marL="800100" lvl="1" indent="-342900">
              <a:spcBef>
                <a:spcPts val="1000"/>
              </a:spcBef>
              <a:buClr>
                <a:srgbClr val="90C226"/>
              </a:buClr>
              <a:buSzPct val="80000"/>
              <a:buFont typeface="Wingdings 3" charset="2"/>
              <a:buChar char=""/>
            </a:pPr>
            <a:r>
              <a:rPr lang="en-US" sz="1700" dirty="0">
                <a:latin typeface="Times"/>
                <a:cs typeface="Times"/>
              </a:rPr>
              <a:t>Late Add</a:t>
            </a:r>
          </a:p>
          <a:p>
            <a:pPr marL="800100" lvl="1" indent="-342900">
              <a:spcBef>
                <a:spcPts val="1000"/>
              </a:spcBef>
              <a:buClr>
                <a:srgbClr val="90C226"/>
              </a:buClr>
              <a:buSzPct val="80000"/>
              <a:buFont typeface="Wingdings 3" charset="2"/>
              <a:buChar char=""/>
            </a:pPr>
            <a:r>
              <a:rPr lang="en-US" sz="1700" dirty="0">
                <a:latin typeface="Times"/>
                <a:cs typeface="Times"/>
              </a:rPr>
              <a:t>Course Overlap</a:t>
            </a:r>
          </a:p>
          <a:p>
            <a:pPr marL="800100" lvl="1" indent="-342900">
              <a:spcBef>
                <a:spcPts val="1000"/>
              </a:spcBef>
              <a:buClr>
                <a:srgbClr val="90C226"/>
              </a:buClr>
              <a:buSzPct val="80000"/>
              <a:buFont typeface="Wingdings 3" charset="2"/>
              <a:buChar char=""/>
            </a:pPr>
            <a:r>
              <a:rPr lang="en-US" sz="1700" dirty="0">
                <a:latin typeface="Times"/>
                <a:cs typeface="Times"/>
              </a:rPr>
              <a:t>Course Repeat</a:t>
            </a:r>
          </a:p>
          <a:p>
            <a:pPr marL="800100" lvl="1" indent="-342900">
              <a:spcBef>
                <a:spcPts val="1000"/>
              </a:spcBef>
              <a:buClr>
                <a:srgbClr val="90C226"/>
              </a:buClr>
              <a:buSzPct val="80000"/>
              <a:buFont typeface="Wingdings 3" charset="2"/>
              <a:buChar char=""/>
            </a:pPr>
            <a:r>
              <a:rPr lang="en-US" sz="1700" dirty="0">
                <a:latin typeface="Times"/>
                <a:cs typeface="Times"/>
              </a:rPr>
              <a:t>Prerequisite Challenge &amp; Equivalency</a:t>
            </a:r>
          </a:p>
          <a:p>
            <a:pPr marL="800100" lvl="1" indent="-342900">
              <a:spcBef>
                <a:spcPts val="1000"/>
              </a:spcBef>
              <a:buClr>
                <a:srgbClr val="90C226"/>
              </a:buClr>
              <a:buSzPct val="80000"/>
              <a:buFont typeface="Wingdings 3" charset="2"/>
              <a:buChar char=""/>
            </a:pPr>
            <a:r>
              <a:rPr lang="en-US" sz="1700" dirty="0">
                <a:latin typeface="Times"/>
                <a:cs typeface="Times"/>
              </a:rPr>
              <a:t>Student Records Merge</a:t>
            </a:r>
          </a:p>
          <a:p>
            <a:pPr marL="800100" lvl="1" indent="-342900">
              <a:spcBef>
                <a:spcPts val="1000"/>
              </a:spcBef>
              <a:buClr>
                <a:srgbClr val="90C226"/>
              </a:buClr>
              <a:buSzPct val="80000"/>
              <a:buFont typeface="Wingdings 3" charset="2"/>
              <a:buChar char=""/>
            </a:pPr>
            <a:r>
              <a:rPr lang="en-US" sz="1700" dirty="0">
                <a:latin typeface="Times"/>
                <a:cs typeface="Times"/>
              </a:rPr>
              <a:t>6 Unit or Less Non-Res Fee Waiver</a:t>
            </a:r>
          </a:p>
          <a:p>
            <a:pPr lvl="1">
              <a:spcBef>
                <a:spcPts val="1000"/>
              </a:spcBef>
              <a:buClr>
                <a:srgbClr val="90C226"/>
              </a:buClr>
              <a:buSzPct val="80000"/>
            </a:pPr>
            <a:endParaRPr lang="en-US" sz="1700" dirty="0">
              <a:latin typeface="Times"/>
              <a:cs typeface="Times"/>
            </a:endParaRPr>
          </a:p>
          <a:p>
            <a:pPr lvl="1">
              <a:spcBef>
                <a:spcPts val="1000"/>
              </a:spcBef>
              <a:buClr>
                <a:srgbClr val="90C226"/>
              </a:buClr>
              <a:buSzPct val="80000"/>
            </a:pPr>
            <a:br>
              <a:rPr lang="en-US" dirty="0"/>
            </a:br>
            <a:br>
              <a:rPr lang="en-US" dirty="0"/>
            </a:br>
            <a:endParaRPr lang="en-US" dirty="0">
              <a:solidFill>
                <a:prstClr val="black">
                  <a:lumMod val="75000"/>
                  <a:lumOff val="25000"/>
                </a:prstClr>
              </a:solidFill>
              <a:latin typeface="Times" pitchFamily="2" charset="0"/>
              <a:cs typeface="Times" pitchFamily="2" charset="0"/>
            </a:endParaRPr>
          </a:p>
        </p:txBody>
      </p:sp>
      <p:sp>
        <p:nvSpPr>
          <p:cNvPr id="19" name="TextBox 18">
            <a:extLst>
              <a:ext uri="{FF2B5EF4-FFF2-40B4-BE49-F238E27FC236}">
                <a16:creationId xmlns:a16="http://schemas.microsoft.com/office/drawing/2014/main" id="{7C53233F-543A-45B7-BD7E-68182E3D604B}"/>
              </a:ext>
            </a:extLst>
          </p:cNvPr>
          <p:cNvSpPr txBox="1"/>
          <p:nvPr/>
        </p:nvSpPr>
        <p:spPr>
          <a:xfrm>
            <a:off x="6342434" y="1013799"/>
            <a:ext cx="5593404" cy="4791055"/>
          </a:xfrm>
          <a:prstGeom prst="rect">
            <a:avLst/>
          </a:prstGeom>
          <a:noFill/>
        </p:spPr>
        <p:txBody>
          <a:bodyPr wrap="square" lIns="91440" tIns="45720" rIns="91440" bIns="45720" rtlCol="0" anchor="t">
            <a:spAutoFit/>
          </a:bodyPr>
          <a:lstStyle/>
          <a:p>
            <a:pPr marL="342900" indent="-342900">
              <a:spcBef>
                <a:spcPts val="1000"/>
              </a:spcBef>
              <a:buClr>
                <a:srgbClr val="90C226"/>
              </a:buClr>
              <a:buSzPct val="80000"/>
              <a:buFont typeface="Wingdings 3" charset="2"/>
              <a:buChar char=""/>
            </a:pPr>
            <a:r>
              <a:rPr lang="en-US" sz="1700" dirty="0">
                <a:latin typeface="Times"/>
                <a:cs typeface="Times"/>
              </a:rPr>
              <a:t>4,017 “</a:t>
            </a:r>
            <a:r>
              <a:rPr lang="en-US" sz="1700" dirty="0" err="1">
                <a:latin typeface="Times"/>
                <a:cs typeface="Times"/>
              </a:rPr>
              <a:t>ContactUs</a:t>
            </a:r>
            <a:r>
              <a:rPr lang="en-US" sz="1700" dirty="0">
                <a:latin typeface="Times"/>
                <a:cs typeface="Times"/>
              </a:rPr>
              <a:t>” inquiries</a:t>
            </a:r>
          </a:p>
          <a:p>
            <a:pPr marL="342900" indent="-342900">
              <a:spcBef>
                <a:spcPts val="1000"/>
              </a:spcBef>
              <a:buClr>
                <a:srgbClr val="90C226"/>
              </a:buClr>
              <a:buSzPct val="80000"/>
              <a:buFont typeface="Wingdings 3" charset="2"/>
              <a:buChar char=""/>
            </a:pPr>
            <a:r>
              <a:rPr lang="en-US" sz="1700" dirty="0">
                <a:latin typeface="Times"/>
                <a:cs typeface="Times"/>
              </a:rPr>
              <a:t>Received over 200,000 emails and phone calls</a:t>
            </a:r>
          </a:p>
          <a:p>
            <a:pPr marL="342900" lvl="0" indent="-342900">
              <a:spcBef>
                <a:spcPts val="1000"/>
              </a:spcBef>
              <a:buClr>
                <a:srgbClr val="90C226"/>
              </a:buClr>
              <a:buSzPct val="80000"/>
              <a:buFont typeface="Wingdings 3" charset="2"/>
              <a:buChar char=""/>
            </a:pPr>
            <a:r>
              <a:rPr lang="en-US" sz="1700" dirty="0">
                <a:latin typeface="Times"/>
                <a:cs typeface="Times"/>
              </a:rPr>
              <a:t>Evaluated 1,800 Grad Petitions</a:t>
            </a:r>
          </a:p>
          <a:p>
            <a:pPr marL="342900" lvl="0" indent="-342900">
              <a:spcBef>
                <a:spcPts val="1000"/>
              </a:spcBef>
              <a:buClr>
                <a:srgbClr val="90C226"/>
              </a:buClr>
              <a:buSzPct val="80000"/>
              <a:buFont typeface="Wingdings 3" charset="2"/>
              <a:buChar char=""/>
            </a:pPr>
            <a:r>
              <a:rPr lang="en-US" sz="1700" dirty="0">
                <a:latin typeface="Times"/>
                <a:cs typeface="Times"/>
              </a:rPr>
              <a:t>Awarded 1,476 Degrees &amp; Certificates</a:t>
            </a:r>
          </a:p>
          <a:p>
            <a:pPr marL="342900" lvl="0" indent="-342900">
              <a:spcBef>
                <a:spcPts val="1000"/>
              </a:spcBef>
              <a:buClr>
                <a:srgbClr val="90C226"/>
              </a:buClr>
              <a:buSzPct val="80000"/>
              <a:buFont typeface="Wingdings 3" charset="2"/>
              <a:buChar char=""/>
            </a:pPr>
            <a:r>
              <a:rPr lang="en-US" sz="1700" dirty="0">
                <a:latin typeface="Times"/>
                <a:cs typeface="Times"/>
              </a:rPr>
              <a:t>Processed over 250 Enrollment Verifications</a:t>
            </a:r>
          </a:p>
          <a:p>
            <a:pPr marL="342900" lvl="0" indent="-342900">
              <a:spcBef>
                <a:spcPts val="1000"/>
              </a:spcBef>
              <a:buClr>
                <a:srgbClr val="90C226"/>
              </a:buClr>
              <a:buSzPct val="80000"/>
              <a:buFont typeface="Wingdings 3" charset="2"/>
              <a:buChar char=""/>
            </a:pPr>
            <a:r>
              <a:rPr lang="en-US" sz="1700" dirty="0">
                <a:latin typeface="Times"/>
                <a:cs typeface="Times"/>
              </a:rPr>
              <a:t>Processed over 100 Credit-by-Exams</a:t>
            </a:r>
          </a:p>
          <a:p>
            <a:pPr marL="342900" lvl="0" indent="-342900">
              <a:spcBef>
                <a:spcPts val="1000"/>
              </a:spcBef>
              <a:buClr>
                <a:srgbClr val="90C226"/>
              </a:buClr>
              <a:buSzPct val="80000"/>
              <a:buFont typeface="Wingdings 3" charset="2"/>
              <a:buChar char=""/>
            </a:pPr>
            <a:r>
              <a:rPr lang="en-US" sz="1700" dirty="0">
                <a:latin typeface="Times"/>
                <a:cs typeface="Times"/>
              </a:rPr>
              <a:t>Processed over 8,500 transcript requests &amp; 350 CSU GE/IGETC Certifications</a:t>
            </a:r>
          </a:p>
          <a:p>
            <a:pPr marL="342900" indent="-342900">
              <a:spcBef>
                <a:spcPts val="1000"/>
              </a:spcBef>
              <a:buClr>
                <a:srgbClr val="90C226"/>
              </a:buClr>
              <a:buSzPct val="80000"/>
              <a:buFont typeface="Wingdings 3" charset="2"/>
              <a:buChar char=""/>
            </a:pPr>
            <a:r>
              <a:rPr lang="en-US" sz="1700" dirty="0">
                <a:latin typeface="Times"/>
                <a:cs typeface="Times"/>
              </a:rPr>
              <a:t>Processed over 200 final grade changes</a:t>
            </a:r>
          </a:p>
          <a:p>
            <a:pPr marL="342900" indent="-342900">
              <a:spcBef>
                <a:spcPts val="1000"/>
              </a:spcBef>
              <a:buClr>
                <a:srgbClr val="90C226"/>
              </a:buClr>
              <a:buSzPct val="80000"/>
              <a:buFont typeface="Wingdings 3" charset="2"/>
              <a:buChar char=""/>
            </a:pPr>
            <a:r>
              <a:rPr lang="en-US" sz="1700" dirty="0">
                <a:latin typeface="Times"/>
                <a:cs typeface="Times"/>
              </a:rPr>
              <a:t>Scanned over 900 incoming transcripts</a:t>
            </a:r>
          </a:p>
          <a:p>
            <a:pPr marL="342900" lvl="0" indent="-342900">
              <a:spcBef>
                <a:spcPts val="1000"/>
              </a:spcBef>
              <a:buClr>
                <a:srgbClr val="90C226"/>
              </a:buClr>
              <a:buSzPct val="80000"/>
              <a:buFont typeface="Wingdings 3" charset="2"/>
              <a:buChar char=""/>
            </a:pPr>
            <a:r>
              <a:rPr lang="en-US" sz="1700" dirty="0">
                <a:latin typeface="Times"/>
                <a:cs typeface="Times"/>
              </a:rPr>
              <a:t>Proofread over 1,800 student names for both Class 2022 and Class 2023</a:t>
            </a:r>
          </a:p>
          <a:p>
            <a:pPr lvl="0">
              <a:spcBef>
                <a:spcPts val="1000"/>
              </a:spcBef>
              <a:buClr>
                <a:srgbClr val="90C226"/>
              </a:buClr>
              <a:buSzPct val="80000"/>
            </a:pPr>
            <a:endParaRPr lang="en-US" dirty="0"/>
          </a:p>
        </p:txBody>
      </p:sp>
      <p:pic>
        <p:nvPicPr>
          <p:cNvPr id="3" name="Picture 3" descr="Graphical user interface&#10;&#10;Description automatically generated">
            <a:extLst>
              <a:ext uri="{FF2B5EF4-FFF2-40B4-BE49-F238E27FC236}">
                <a16:creationId xmlns:a16="http://schemas.microsoft.com/office/drawing/2014/main" id="{BF88F9A4-5A4E-41BD-B19F-8EA77303C8DE}"/>
              </a:ext>
            </a:extLst>
          </p:cNvPr>
          <p:cNvPicPr>
            <a:picLocks noChangeAspect="1"/>
          </p:cNvPicPr>
          <p:nvPr/>
        </p:nvPicPr>
        <p:blipFill>
          <a:blip r:embed="rId4"/>
          <a:stretch>
            <a:fillRect/>
          </a:stretch>
        </p:blipFill>
        <p:spPr>
          <a:xfrm>
            <a:off x="4443984" y="4924604"/>
            <a:ext cx="1898450" cy="1154004"/>
          </a:xfrm>
          <a:prstGeom prst="rect">
            <a:avLst/>
          </a:prstGeom>
        </p:spPr>
      </p:pic>
    </p:spTree>
    <p:extLst>
      <p:ext uri="{BB962C8B-B14F-4D97-AF65-F5344CB8AC3E}">
        <p14:creationId xmlns:p14="http://schemas.microsoft.com/office/powerpoint/2010/main" val="1399972009"/>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F518A3A-ECE0-42A2-BD7B-43096BD7B6FA}"/>
              </a:ext>
            </a:extLst>
          </p:cNvPr>
          <p:cNvSpPr/>
          <p:nvPr/>
        </p:nvSpPr>
        <p:spPr>
          <a:xfrm>
            <a:off x="366852" y="228614"/>
            <a:ext cx="11458296" cy="690843"/>
          </a:xfrm>
          <a:prstGeom prst="rect">
            <a:avLst/>
          </a:prstGeom>
          <a:solidFill>
            <a:srgbClr val="006633"/>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2" name="Title 1"/>
          <p:cNvSpPr>
            <a:spLocks noGrp="1"/>
          </p:cNvSpPr>
          <p:nvPr>
            <p:ph type="title" idx="4294967295"/>
          </p:nvPr>
        </p:nvSpPr>
        <p:spPr>
          <a:xfrm>
            <a:off x="0" y="322263"/>
            <a:ext cx="10515600" cy="528637"/>
          </a:xfrm>
        </p:spPr>
        <p:txBody>
          <a:bodyPr>
            <a:noAutofit/>
          </a:bodyPr>
          <a:lstStyle/>
          <a:p>
            <a:pPr algn="ctr"/>
            <a:r>
              <a:rPr lang="en-US" sz="3400" b="1" dirty="0">
                <a:solidFill>
                  <a:schemeClr val="bg1"/>
                </a:solidFill>
                <a:effectLst>
                  <a:outerShdw blurRad="50800" dist="50800" dir="5400000" algn="ctr" rotWithShape="0">
                    <a:srgbClr val="000000">
                      <a:alpha val="43137"/>
                    </a:srgbClr>
                  </a:outerShdw>
                </a:effectLst>
                <a:latin typeface="Franklin Gothic Book" panose="020B0503020102020204" pitchFamily="34" charset="0"/>
              </a:rPr>
              <a:t>SMCCD Dual Enrollment Expansion</a:t>
            </a:r>
          </a:p>
        </p:txBody>
      </p:sp>
      <p:sp>
        <p:nvSpPr>
          <p:cNvPr id="9" name="Rectangle 9">
            <a:extLst>
              <a:ext uri="{FF2B5EF4-FFF2-40B4-BE49-F238E27FC236}">
                <a16:creationId xmlns:a16="http://schemas.microsoft.com/office/drawing/2014/main" id="{29C5912D-DD36-465B-BD92-BB0220505875}"/>
              </a:ext>
            </a:extLst>
          </p:cNvPr>
          <p:cNvSpPr/>
          <p:nvPr/>
        </p:nvSpPr>
        <p:spPr>
          <a:xfrm rot="10800000" flipH="1">
            <a:off x="366852" y="228614"/>
            <a:ext cx="1788160" cy="690775"/>
          </a:xfrm>
          <a:custGeom>
            <a:avLst/>
            <a:gdLst>
              <a:gd name="connsiteX0" fmla="*/ 0 w 1995342"/>
              <a:gd name="connsiteY0" fmla="*/ 0 h 690843"/>
              <a:gd name="connsiteX1" fmla="*/ 1995342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375630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427711 w 1995342"/>
              <a:gd name="connsiteY1" fmla="*/ 53873 h 690843"/>
              <a:gd name="connsiteX2" fmla="*/ 1995342 w 1995342"/>
              <a:gd name="connsiteY2" fmla="*/ 690843 h 690843"/>
              <a:gd name="connsiteX3" fmla="*/ 0 w 1995342"/>
              <a:gd name="connsiteY3" fmla="*/ 690843 h 690843"/>
              <a:gd name="connsiteX4" fmla="*/ 0 w 1995342"/>
              <a:gd name="connsiteY4" fmla="*/ 0 h 690843"/>
              <a:gd name="connsiteX0" fmla="*/ 26571 w 1995342"/>
              <a:gd name="connsiteY0" fmla="*/ 15898 h 636970"/>
              <a:gd name="connsiteX1" fmla="*/ 1427711 w 1995342"/>
              <a:gd name="connsiteY1" fmla="*/ 0 h 636970"/>
              <a:gd name="connsiteX2" fmla="*/ 1995342 w 1995342"/>
              <a:gd name="connsiteY2" fmla="*/ 636970 h 636970"/>
              <a:gd name="connsiteX3" fmla="*/ 0 w 1995342"/>
              <a:gd name="connsiteY3" fmla="*/ 636970 h 636970"/>
              <a:gd name="connsiteX4" fmla="*/ 26571 w 1995342"/>
              <a:gd name="connsiteY4" fmla="*/ 15898 h 636970"/>
              <a:gd name="connsiteX0" fmla="*/ 0 w 1995342"/>
              <a:gd name="connsiteY0" fmla="*/ 0 h 640502"/>
              <a:gd name="connsiteX1" fmla="*/ 1427711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20271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39402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1528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2591 w 1995342"/>
              <a:gd name="connsiteY1" fmla="*/ 882 h 640502"/>
              <a:gd name="connsiteX2" fmla="*/ 1995342 w 1995342"/>
              <a:gd name="connsiteY2" fmla="*/ 640502 h 640502"/>
              <a:gd name="connsiteX3" fmla="*/ 0 w 1995342"/>
              <a:gd name="connsiteY3" fmla="*/ 640502 h 640502"/>
              <a:gd name="connsiteX4" fmla="*/ 0 w 1995342"/>
              <a:gd name="connsiteY4" fmla="*/ 0 h 64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5342" h="640502">
                <a:moveTo>
                  <a:pt x="0" y="0"/>
                </a:moveTo>
                <a:lnTo>
                  <a:pt x="1442591" y="882"/>
                </a:lnTo>
                <a:lnTo>
                  <a:pt x="1995342" y="640502"/>
                </a:lnTo>
                <a:lnTo>
                  <a:pt x="0" y="640502"/>
                </a:lnTo>
                <a:lnTo>
                  <a:pt x="0" y="0"/>
                </a:lnTo>
                <a:close/>
              </a:path>
            </a:pathLst>
          </a:custGeom>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1100"/>
          </a:p>
        </p:txBody>
      </p:sp>
      <p:sp>
        <p:nvSpPr>
          <p:cNvPr id="11" name="Rectangle 10">
            <a:extLst>
              <a:ext uri="{FF2B5EF4-FFF2-40B4-BE49-F238E27FC236}">
                <a16:creationId xmlns:a16="http://schemas.microsoft.com/office/drawing/2014/main" id="{DBE1500E-AA5E-4B4B-9617-770B6DB66C06}"/>
              </a:ext>
            </a:extLst>
          </p:cNvPr>
          <p:cNvSpPr/>
          <p:nvPr/>
        </p:nvSpPr>
        <p:spPr>
          <a:xfrm>
            <a:off x="0" y="6139589"/>
            <a:ext cx="12192000" cy="718412"/>
          </a:xfrm>
          <a:prstGeom prst="rect">
            <a:avLst/>
          </a:prstGeom>
          <a:solidFill>
            <a:srgbClr val="006633"/>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pic>
        <p:nvPicPr>
          <p:cNvPr id="12" name="Picture 11">
            <a:extLst>
              <a:ext uri="{FF2B5EF4-FFF2-40B4-BE49-F238E27FC236}">
                <a16:creationId xmlns:a16="http://schemas.microsoft.com/office/drawing/2014/main" id="{A5AB7C25-52AB-4112-B306-CE6B913F7A7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35522" y="6225730"/>
            <a:ext cx="1117460" cy="501880"/>
          </a:xfrm>
          <a:prstGeom prst="rect">
            <a:avLst/>
          </a:prstGeom>
        </p:spPr>
      </p:pic>
      <p:sp>
        <p:nvSpPr>
          <p:cNvPr id="13" name="Rectangle 12">
            <a:extLst>
              <a:ext uri="{FF2B5EF4-FFF2-40B4-BE49-F238E27FC236}">
                <a16:creationId xmlns:a16="http://schemas.microsoft.com/office/drawing/2014/main" id="{E663F740-D72D-4EF5-A232-42E82E89F334}"/>
              </a:ext>
            </a:extLst>
          </p:cNvPr>
          <p:cNvSpPr/>
          <p:nvPr/>
        </p:nvSpPr>
        <p:spPr>
          <a:xfrm>
            <a:off x="0" y="6063615"/>
            <a:ext cx="12192000" cy="75973"/>
          </a:xfrm>
          <a:prstGeom prst="rect">
            <a:avLst/>
          </a:prstGeom>
          <a:solidFill>
            <a:schemeClr val="accent6">
              <a:lumMod val="40000"/>
              <a:lumOff val="60000"/>
            </a:schemeClr>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16" name="Rectangle 15">
            <a:extLst>
              <a:ext uri="{FF2B5EF4-FFF2-40B4-BE49-F238E27FC236}">
                <a16:creationId xmlns:a16="http://schemas.microsoft.com/office/drawing/2014/main" id="{06FCC101-C915-4045-8318-F0CD952B1D92}"/>
              </a:ext>
            </a:extLst>
          </p:cNvPr>
          <p:cNvSpPr/>
          <p:nvPr/>
        </p:nvSpPr>
        <p:spPr>
          <a:xfrm>
            <a:off x="354046" y="1013800"/>
            <a:ext cx="5988388" cy="5519460"/>
          </a:xfrm>
          <a:prstGeom prst="rect">
            <a:avLst/>
          </a:prstGeom>
        </p:spPr>
        <p:txBody>
          <a:bodyPr wrap="square" lIns="91440" tIns="45720" rIns="91440" bIns="45720" anchor="t">
            <a:spAutoFit/>
          </a:bodyPr>
          <a:lstStyle/>
          <a:p>
            <a:pPr marL="342900" lvl="0" indent="-342900">
              <a:spcBef>
                <a:spcPts val="1000"/>
              </a:spcBef>
              <a:buClr>
                <a:srgbClr val="90C226"/>
              </a:buClr>
              <a:buSzPct val="80000"/>
              <a:buFont typeface="Wingdings 3" charset="2"/>
              <a:buChar char=""/>
            </a:pPr>
            <a:r>
              <a:rPr lang="en-US" sz="2000" b="1" dirty="0">
                <a:latin typeface="Times" panose="02020603050405020304" pitchFamily="18" charset="0"/>
                <a:cs typeface="Times" panose="02020603050405020304" pitchFamily="18" charset="0"/>
              </a:rPr>
              <a:t>Admissions &amp; Records Assistant III </a:t>
            </a:r>
            <a:r>
              <a:rPr lang="en-US" sz="2000" dirty="0">
                <a:latin typeface="Times" panose="02020603050405020304" pitchFamily="18" charset="0"/>
                <a:ea typeface="+mn-lt"/>
                <a:cs typeface="Times" panose="02020603050405020304" pitchFamily="18" charset="0"/>
              </a:rPr>
              <a:t>position will support Cañada College’s goal to </a:t>
            </a:r>
            <a:r>
              <a:rPr lang="en-US" sz="2000" b="1" dirty="0">
                <a:latin typeface="Times" panose="02020603050405020304" pitchFamily="18" charset="0"/>
                <a:ea typeface="+mn-lt"/>
                <a:cs typeface="Times" panose="02020603050405020304" pitchFamily="18" charset="0"/>
              </a:rPr>
              <a:t>build and expand</a:t>
            </a:r>
            <a:r>
              <a:rPr lang="en-US" sz="2000" dirty="0">
                <a:latin typeface="Times" panose="02020603050405020304" pitchFamily="18" charset="0"/>
                <a:ea typeface="+mn-lt"/>
                <a:cs typeface="Times" panose="02020603050405020304" pitchFamily="18" charset="0"/>
              </a:rPr>
              <a:t> our Dual Enrollment team. </a:t>
            </a:r>
            <a:r>
              <a:rPr lang="en-US" sz="2000" dirty="0">
                <a:latin typeface="Times" panose="02020603050405020304" pitchFamily="18" charset="0"/>
                <a:cs typeface="Times" panose="02020603050405020304" pitchFamily="18" charset="0"/>
              </a:rPr>
              <a:t>Scanned over 1,600 incoming transcripts</a:t>
            </a:r>
          </a:p>
          <a:p>
            <a:pPr marL="342900" lvl="0" indent="-342900">
              <a:spcBef>
                <a:spcPts val="1000"/>
              </a:spcBef>
              <a:buClr>
                <a:srgbClr val="90C226"/>
              </a:buClr>
              <a:buSzPct val="80000"/>
              <a:buFont typeface="Wingdings 3" charset="2"/>
              <a:buChar char=""/>
            </a:pPr>
            <a:r>
              <a:rPr lang="en-US" sz="2000" dirty="0">
                <a:latin typeface="Times" panose="02020603050405020304" pitchFamily="18" charset="0"/>
                <a:ea typeface="+mn-lt"/>
                <a:cs typeface="Times" panose="02020603050405020304" pitchFamily="18" charset="0"/>
              </a:rPr>
              <a:t>The Admission &amp; Records Assistant III is critical to the college’s efforts to expand the implementation of our local and statewide initiatives for Early College, specifically Assembly Bill 30 for College and Career Access Pathways (CCAP), California Community College Linked Learning Initiatives (CCCLLI), and SMCCCD initiatives for the expansion of Dual Enrollment and Early College opportunities for San Mateo County</a:t>
            </a:r>
          </a:p>
          <a:p>
            <a:pPr marL="342900" lvl="0" indent="-342900">
              <a:spcBef>
                <a:spcPts val="1000"/>
              </a:spcBef>
              <a:buClr>
                <a:srgbClr val="90C226"/>
              </a:buClr>
              <a:buSzPct val="80000"/>
              <a:buFont typeface="Wingdings 3" charset="2"/>
              <a:buChar char=""/>
            </a:pPr>
            <a:r>
              <a:rPr lang="en-US" sz="2000" dirty="0">
                <a:latin typeface="Times" panose="02020603050405020304" pitchFamily="18" charset="0"/>
                <a:ea typeface="+mn-lt"/>
                <a:cs typeface="Times" panose="02020603050405020304" pitchFamily="18" charset="0"/>
              </a:rPr>
              <a:t>Projection for 58 enrollment increase every year beginning in 2023-2024</a:t>
            </a:r>
            <a:br>
              <a:rPr lang="en-US" dirty="0"/>
            </a:br>
            <a:br>
              <a:rPr lang="en-US" dirty="0"/>
            </a:br>
            <a:endParaRPr lang="en-US" dirty="0">
              <a:solidFill>
                <a:prstClr val="black">
                  <a:lumMod val="75000"/>
                  <a:lumOff val="25000"/>
                </a:prstClr>
              </a:solidFill>
              <a:latin typeface="Times" pitchFamily="2" charset="0"/>
              <a:cs typeface="Times" pitchFamily="2" charset="0"/>
            </a:endParaRPr>
          </a:p>
        </p:txBody>
      </p:sp>
      <p:graphicFrame>
        <p:nvGraphicFramePr>
          <p:cNvPr id="5" name="Table 4">
            <a:extLst>
              <a:ext uri="{FF2B5EF4-FFF2-40B4-BE49-F238E27FC236}">
                <a16:creationId xmlns:a16="http://schemas.microsoft.com/office/drawing/2014/main" id="{E9E91D77-2DCA-408C-A0AF-0E9CF94D72D9}"/>
              </a:ext>
            </a:extLst>
          </p:cNvPr>
          <p:cNvGraphicFramePr>
            <a:graphicFrameLocks noGrp="1"/>
          </p:cNvGraphicFramePr>
          <p:nvPr>
            <p:extLst>
              <p:ext uri="{D42A27DB-BD31-4B8C-83A1-F6EECF244321}">
                <p14:modId xmlns:p14="http://schemas.microsoft.com/office/powerpoint/2010/main" val="1215083667"/>
              </p:ext>
            </p:extLst>
          </p:nvPr>
        </p:nvGraphicFramePr>
        <p:xfrm>
          <a:off x="6342434" y="1013106"/>
          <a:ext cx="5768155" cy="4196707"/>
        </p:xfrm>
        <a:graphic>
          <a:graphicData uri="http://schemas.openxmlformats.org/drawingml/2006/table">
            <a:tbl>
              <a:tblPr/>
              <a:tblGrid>
                <a:gridCol w="1003158">
                  <a:extLst>
                    <a:ext uri="{9D8B030D-6E8A-4147-A177-3AD203B41FA5}">
                      <a16:colId xmlns:a16="http://schemas.microsoft.com/office/drawing/2014/main" val="1201822555"/>
                    </a:ext>
                  </a:extLst>
                </a:gridCol>
                <a:gridCol w="474708">
                  <a:extLst>
                    <a:ext uri="{9D8B030D-6E8A-4147-A177-3AD203B41FA5}">
                      <a16:colId xmlns:a16="http://schemas.microsoft.com/office/drawing/2014/main" val="2250475508"/>
                    </a:ext>
                  </a:extLst>
                </a:gridCol>
                <a:gridCol w="474708">
                  <a:extLst>
                    <a:ext uri="{9D8B030D-6E8A-4147-A177-3AD203B41FA5}">
                      <a16:colId xmlns:a16="http://schemas.microsoft.com/office/drawing/2014/main" val="2492919088"/>
                    </a:ext>
                  </a:extLst>
                </a:gridCol>
                <a:gridCol w="1003158">
                  <a:extLst>
                    <a:ext uri="{9D8B030D-6E8A-4147-A177-3AD203B41FA5}">
                      <a16:colId xmlns:a16="http://schemas.microsoft.com/office/drawing/2014/main" val="340928095"/>
                    </a:ext>
                  </a:extLst>
                </a:gridCol>
                <a:gridCol w="949417">
                  <a:extLst>
                    <a:ext uri="{9D8B030D-6E8A-4147-A177-3AD203B41FA5}">
                      <a16:colId xmlns:a16="http://schemas.microsoft.com/office/drawing/2014/main" val="1292910273"/>
                    </a:ext>
                  </a:extLst>
                </a:gridCol>
                <a:gridCol w="931503">
                  <a:extLst>
                    <a:ext uri="{9D8B030D-6E8A-4147-A177-3AD203B41FA5}">
                      <a16:colId xmlns:a16="http://schemas.microsoft.com/office/drawing/2014/main" val="3126079665"/>
                    </a:ext>
                  </a:extLst>
                </a:gridCol>
                <a:gridCol w="931503">
                  <a:extLst>
                    <a:ext uri="{9D8B030D-6E8A-4147-A177-3AD203B41FA5}">
                      <a16:colId xmlns:a16="http://schemas.microsoft.com/office/drawing/2014/main" val="1537425769"/>
                    </a:ext>
                  </a:extLst>
                </a:gridCol>
              </a:tblGrid>
              <a:tr h="1245227">
                <a:tc gridSpan="7">
                  <a:txBody>
                    <a:bodyPr/>
                    <a:lstStyle/>
                    <a:p>
                      <a:pPr algn="ctr" fontAlgn="t"/>
                      <a:endParaRPr lang="en-US" sz="4000" b="1" i="0" u="none" strike="noStrike" dirty="0">
                        <a:effectLst/>
                        <a:latin typeface="+mj-lt"/>
                      </a:endParaRPr>
                    </a:p>
                    <a:p>
                      <a:pPr algn="ctr" fontAlgn="t"/>
                      <a:r>
                        <a:rPr lang="en-US" sz="4000" b="1" i="0" u="none" strike="noStrike" dirty="0">
                          <a:effectLst/>
                          <a:latin typeface="+mj-lt"/>
                        </a:rPr>
                        <a:t>Anticipated Growth</a:t>
                      </a:r>
                    </a:p>
                  </a:txBody>
                  <a:tcPr marL="6350" marR="6350" marT="6350" marB="0">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86483488"/>
                  </a:ext>
                </a:extLst>
              </a:tr>
              <a:tr h="596644">
                <a:tc>
                  <a:txBody>
                    <a:bodyPr/>
                    <a:lstStyle/>
                    <a:p>
                      <a:pPr algn="ctr" fontAlgn="ctr"/>
                      <a:endParaRPr lang="en-US" sz="1200" b="1" i="0" u="none" strike="noStrike">
                        <a:solidFill>
                          <a:srgbClr val="000000"/>
                        </a:solidFill>
                        <a:effectLst/>
                        <a:latin typeface="Calibri Light"/>
                      </a:endParaRPr>
                    </a:p>
                  </a:txBody>
                  <a:tcPr marL="6350" marR="6350" marT="6350" marB="0" anchor="ctr">
                    <a:lnL w="6350" cap="flat" cmpd="sng" algn="ctr">
                      <a:solidFill>
                        <a:srgbClr val="00000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200" b="0" i="0" u="none" strike="noStrike">
                        <a:effectLst/>
                        <a:latin typeface="Arial" panose="020B0604020202020204" pitchFamily="34" charset="0"/>
                      </a:endParaRPr>
                    </a:p>
                  </a:txBody>
                  <a:tcPr marL="6350" marR="6350" marT="635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1200" b="0" i="0" u="none" strike="noStrike" dirty="0">
                        <a:effectLst/>
                        <a:latin typeface="+mj-lt"/>
                      </a:endParaRPr>
                    </a:p>
                  </a:txBody>
                  <a:tcPr marL="6350" marR="6350" marT="635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1200" b="0" i="0" u="none" strike="noStrike" dirty="0">
                        <a:effectLst/>
                        <a:latin typeface="+mj-lt"/>
                      </a:endParaRPr>
                    </a:p>
                  </a:txBody>
                  <a:tcPr marL="6350" marR="6350" marT="635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ctr"/>
                      <a:r>
                        <a:rPr lang="en-US" sz="2400" b="1" i="0" u="none" strike="noStrike" dirty="0">
                          <a:solidFill>
                            <a:srgbClr val="000000"/>
                          </a:solidFill>
                          <a:effectLst/>
                          <a:latin typeface="+mj-lt"/>
                        </a:rPr>
                        <a:t>2021-22 </a:t>
                      </a:r>
                    </a:p>
                  </a:txBody>
                  <a:tcPr marL="6350" marR="6350" marT="6350" marB="0" anchor="ctr">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ctr"/>
                      <a:r>
                        <a:rPr lang="en-US" sz="2400" b="1" i="0" u="none" strike="noStrike" dirty="0">
                          <a:solidFill>
                            <a:srgbClr val="000000"/>
                          </a:solidFill>
                          <a:effectLst/>
                          <a:latin typeface="+mj-lt"/>
                        </a:rPr>
                        <a:t>2022-23 </a:t>
                      </a:r>
                    </a:p>
                  </a:txBody>
                  <a:tcPr marL="6350" marR="6350" marT="6350" marB="0" anchor="ctr">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ctr"/>
                      <a:r>
                        <a:rPr lang="en-US" sz="2400" b="1" i="0" u="none" strike="noStrike" dirty="0">
                          <a:solidFill>
                            <a:srgbClr val="000000"/>
                          </a:solidFill>
                          <a:effectLst/>
                          <a:latin typeface="+mj-lt"/>
                        </a:rPr>
                        <a:t>2023-24 </a:t>
                      </a:r>
                    </a:p>
                  </a:txBody>
                  <a:tcPr marL="6350" marR="6350" marT="6350" marB="0" anchor="ctr">
                    <a:lnL>
                      <a:noFill/>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extLst>
                  <a:ext uri="{0D108BD9-81ED-4DB2-BD59-A6C34878D82A}">
                    <a16:rowId xmlns:a16="http://schemas.microsoft.com/office/drawing/2014/main" val="300506058"/>
                  </a:ext>
                </a:extLst>
              </a:tr>
              <a:tr h="344833">
                <a:tc gridSpan="4">
                  <a:txBody>
                    <a:bodyPr/>
                    <a:lstStyle/>
                    <a:p>
                      <a:pPr algn="r" fontAlgn="ctr"/>
                      <a:r>
                        <a:rPr lang="en-US" sz="2400" b="1" i="0" u="none" strike="noStrike" dirty="0">
                          <a:solidFill>
                            <a:srgbClr val="000000"/>
                          </a:solidFill>
                          <a:effectLst/>
                          <a:latin typeface="+mj-lt"/>
                        </a:rPr>
                        <a:t>Cañada College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FEF"/>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ctr"/>
                      <a:r>
                        <a:rPr lang="en-US" sz="2400" b="0" i="0" u="none" strike="noStrike">
                          <a:solidFill>
                            <a:srgbClr val="000000"/>
                          </a:solidFill>
                          <a:effectLst/>
                          <a:latin typeface="+mj-lt"/>
                        </a:rPr>
                        <a:t>250 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a:noFill/>
                    </a:lnB>
                    <a:solidFill>
                      <a:srgbClr val="D9DFEF"/>
                    </a:solidFill>
                  </a:tcPr>
                </a:tc>
                <a:tc>
                  <a:txBody>
                    <a:bodyPr/>
                    <a:lstStyle/>
                    <a:p>
                      <a:pPr algn="r" fontAlgn="ctr"/>
                      <a:r>
                        <a:rPr lang="en-US" sz="2400" b="0" i="0" u="none" strike="noStrike" dirty="0">
                          <a:solidFill>
                            <a:srgbClr val="000000"/>
                          </a:solidFill>
                          <a:effectLst/>
                          <a:latin typeface="+mj-lt"/>
                        </a:rPr>
                        <a:t> 377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a:noFill/>
                    </a:lnB>
                    <a:solidFill>
                      <a:srgbClr val="D9DFEF"/>
                    </a:solidFill>
                  </a:tcPr>
                </a:tc>
                <a:tc>
                  <a:txBody>
                    <a:bodyPr/>
                    <a:lstStyle/>
                    <a:p>
                      <a:pPr algn="r" fontAlgn="ctr"/>
                      <a:r>
                        <a:rPr lang="en-US" sz="2400" b="0" i="0" u="none" strike="noStrike" dirty="0">
                          <a:solidFill>
                            <a:srgbClr val="000000"/>
                          </a:solidFill>
                          <a:effectLst/>
                          <a:latin typeface="+mj-lt"/>
                        </a:rPr>
                        <a:t>960 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a:noFill/>
                    </a:lnB>
                    <a:solidFill>
                      <a:srgbClr val="D9DFEF"/>
                    </a:solidFill>
                  </a:tcPr>
                </a:tc>
                <a:extLst>
                  <a:ext uri="{0D108BD9-81ED-4DB2-BD59-A6C34878D82A}">
                    <a16:rowId xmlns:a16="http://schemas.microsoft.com/office/drawing/2014/main" val="3553243107"/>
                  </a:ext>
                </a:extLst>
              </a:tr>
              <a:tr h="344833">
                <a:tc gridSpan="4">
                  <a:txBody>
                    <a:bodyPr/>
                    <a:lstStyle/>
                    <a:p>
                      <a:pPr algn="r" fontAlgn="ctr"/>
                      <a:r>
                        <a:rPr lang="en-US" sz="2400" b="1" i="0" u="none" strike="noStrike">
                          <a:solidFill>
                            <a:srgbClr val="000000"/>
                          </a:solidFill>
                          <a:effectLst/>
                          <a:latin typeface="+mj-lt"/>
                        </a:rPr>
                        <a:t>SMCCCD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ctr"/>
                      <a:r>
                        <a:rPr lang="en-US" sz="2400" b="0" i="0" u="none" strike="noStrike" dirty="0">
                          <a:solidFill>
                            <a:srgbClr val="000000"/>
                          </a:solidFill>
                          <a:effectLst/>
                          <a:latin typeface="+mj-lt"/>
                        </a:rPr>
                        <a:t> 3,600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400" b="0" i="0" u="none" strike="noStrike">
                          <a:solidFill>
                            <a:srgbClr val="000000"/>
                          </a:solidFill>
                          <a:effectLst/>
                          <a:latin typeface="+mj-lt"/>
                        </a:rPr>
                        <a:t> 5,000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400" b="0" i="0" u="none" strike="noStrike" dirty="0">
                          <a:solidFill>
                            <a:srgbClr val="000000"/>
                          </a:solidFill>
                          <a:effectLst/>
                          <a:latin typeface="+mj-lt"/>
                        </a:rPr>
                        <a:t> 7,000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52270978"/>
                  </a:ext>
                </a:extLst>
              </a:tr>
              <a:tr h="641772">
                <a:tc gridSpan="4">
                  <a:txBody>
                    <a:bodyPr/>
                    <a:lstStyle/>
                    <a:p>
                      <a:pPr algn="ctr" fontAlgn="ctr"/>
                      <a:r>
                        <a:rPr lang="en-US" sz="2400" b="1" i="0" u="none" strike="noStrike" dirty="0">
                          <a:solidFill>
                            <a:srgbClr val="000000"/>
                          </a:solidFill>
                          <a:effectLst/>
                          <a:latin typeface="+mj-lt"/>
                        </a:rPr>
                        <a:t>% of San Mateo County 11</a:t>
                      </a:r>
                      <a:r>
                        <a:rPr lang="en-US" sz="2400" b="1" i="0" u="none" strike="noStrike" baseline="30000" dirty="0">
                          <a:solidFill>
                            <a:srgbClr val="000000"/>
                          </a:solidFill>
                          <a:effectLst/>
                          <a:latin typeface="+mj-lt"/>
                        </a:rPr>
                        <a:t>th</a:t>
                      </a:r>
                      <a:r>
                        <a:rPr lang="en-US" sz="2400" b="1" i="0" u="none" strike="noStrike" dirty="0">
                          <a:solidFill>
                            <a:srgbClr val="000000"/>
                          </a:solidFill>
                          <a:effectLst/>
                          <a:latin typeface="+mj-lt"/>
                        </a:rPr>
                        <a:t> &amp; 12th Graders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FEF"/>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ctr"/>
                      <a:r>
                        <a:rPr lang="en-US" sz="2400" b="0" i="0" u="none" strike="noStrike" dirty="0">
                          <a:solidFill>
                            <a:srgbClr val="000000"/>
                          </a:solidFill>
                          <a:effectLst/>
                          <a:latin typeface="+mj-lt"/>
                        </a:rPr>
                        <a:t>24%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FEF"/>
                    </a:solidFill>
                  </a:tcPr>
                </a:tc>
                <a:tc>
                  <a:txBody>
                    <a:bodyPr/>
                    <a:lstStyle/>
                    <a:p>
                      <a:pPr algn="r" fontAlgn="ctr"/>
                      <a:r>
                        <a:rPr lang="en-US" sz="2400" b="0" i="0" u="none" strike="noStrike" dirty="0">
                          <a:solidFill>
                            <a:srgbClr val="000000"/>
                          </a:solidFill>
                          <a:effectLst/>
                          <a:latin typeface="+mj-lt"/>
                        </a:rPr>
                        <a:t>34%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FEF"/>
                    </a:solidFill>
                  </a:tcPr>
                </a:tc>
                <a:tc>
                  <a:txBody>
                    <a:bodyPr/>
                    <a:lstStyle/>
                    <a:p>
                      <a:pPr algn="r" fontAlgn="ctr"/>
                      <a:r>
                        <a:rPr lang="en-US" sz="2400" b="0" i="0" u="none" strike="noStrike" dirty="0">
                          <a:solidFill>
                            <a:srgbClr val="000000"/>
                          </a:solidFill>
                          <a:effectLst/>
                          <a:latin typeface="+mj-lt"/>
                        </a:rPr>
                        <a:t>48%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FEF"/>
                    </a:solidFill>
                  </a:tcPr>
                </a:tc>
                <a:extLst>
                  <a:ext uri="{0D108BD9-81ED-4DB2-BD59-A6C34878D82A}">
                    <a16:rowId xmlns:a16="http://schemas.microsoft.com/office/drawing/2014/main" val="1872713191"/>
                  </a:ext>
                </a:extLst>
              </a:tr>
            </a:tbl>
          </a:graphicData>
        </a:graphic>
      </p:graphicFrame>
    </p:spTree>
    <p:extLst>
      <p:ext uri="{BB962C8B-B14F-4D97-AF65-F5344CB8AC3E}">
        <p14:creationId xmlns:p14="http://schemas.microsoft.com/office/powerpoint/2010/main" val="91451692"/>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F518A3A-ECE0-42A2-BD7B-43096BD7B6FA}"/>
              </a:ext>
            </a:extLst>
          </p:cNvPr>
          <p:cNvSpPr/>
          <p:nvPr/>
        </p:nvSpPr>
        <p:spPr>
          <a:xfrm>
            <a:off x="366852" y="228614"/>
            <a:ext cx="11458296" cy="690843"/>
          </a:xfrm>
          <a:prstGeom prst="rect">
            <a:avLst/>
          </a:prstGeom>
          <a:solidFill>
            <a:srgbClr val="006633"/>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200" dirty="0"/>
          </a:p>
        </p:txBody>
      </p:sp>
      <p:sp>
        <p:nvSpPr>
          <p:cNvPr id="2" name="Title 1"/>
          <p:cNvSpPr>
            <a:spLocks noGrp="1"/>
          </p:cNvSpPr>
          <p:nvPr>
            <p:ph type="title" idx="4294967295"/>
          </p:nvPr>
        </p:nvSpPr>
        <p:spPr>
          <a:xfrm>
            <a:off x="1337382" y="226618"/>
            <a:ext cx="10515600" cy="528637"/>
          </a:xfrm>
        </p:spPr>
        <p:txBody>
          <a:bodyPr>
            <a:noAutofit/>
          </a:bodyPr>
          <a:lstStyle/>
          <a:p>
            <a:pPr algn="ctr"/>
            <a:r>
              <a:rPr lang="en-US" sz="3400" b="1" dirty="0">
                <a:solidFill>
                  <a:schemeClr val="bg1"/>
                </a:solidFill>
                <a:effectLst>
                  <a:outerShdw blurRad="50800" dist="50800" dir="5400000" algn="ctr" rotWithShape="0">
                    <a:srgbClr val="000000">
                      <a:alpha val="43137"/>
                    </a:srgbClr>
                  </a:outerShdw>
                </a:effectLst>
                <a:latin typeface="Franklin Gothic Book"/>
              </a:rPr>
              <a:t>  Admissions &amp; Records Highlights</a:t>
            </a:r>
            <a:endParaRPr lang="en-US" sz="3200" b="1" dirty="0">
              <a:solidFill>
                <a:schemeClr val="bg1"/>
              </a:solidFill>
              <a:effectLst>
                <a:outerShdw blurRad="50800" dist="50800" dir="5400000" algn="ctr" rotWithShape="0">
                  <a:srgbClr val="000000">
                    <a:alpha val="43137"/>
                  </a:srgbClr>
                </a:outerShdw>
              </a:effectLst>
              <a:latin typeface="Franklin Gothic Book" panose="020B0503020102020204" pitchFamily="34" charset="0"/>
            </a:endParaRPr>
          </a:p>
        </p:txBody>
      </p:sp>
      <p:sp>
        <p:nvSpPr>
          <p:cNvPr id="9" name="Rectangle 9">
            <a:extLst>
              <a:ext uri="{FF2B5EF4-FFF2-40B4-BE49-F238E27FC236}">
                <a16:creationId xmlns:a16="http://schemas.microsoft.com/office/drawing/2014/main" id="{29C5912D-DD36-465B-BD92-BB0220505875}"/>
              </a:ext>
            </a:extLst>
          </p:cNvPr>
          <p:cNvSpPr/>
          <p:nvPr/>
        </p:nvSpPr>
        <p:spPr>
          <a:xfrm rot="10800000" flipH="1">
            <a:off x="366852" y="228614"/>
            <a:ext cx="1788160" cy="690775"/>
          </a:xfrm>
          <a:custGeom>
            <a:avLst/>
            <a:gdLst>
              <a:gd name="connsiteX0" fmla="*/ 0 w 1995342"/>
              <a:gd name="connsiteY0" fmla="*/ 0 h 690843"/>
              <a:gd name="connsiteX1" fmla="*/ 1995342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375630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427711 w 1995342"/>
              <a:gd name="connsiteY1" fmla="*/ 53873 h 690843"/>
              <a:gd name="connsiteX2" fmla="*/ 1995342 w 1995342"/>
              <a:gd name="connsiteY2" fmla="*/ 690843 h 690843"/>
              <a:gd name="connsiteX3" fmla="*/ 0 w 1995342"/>
              <a:gd name="connsiteY3" fmla="*/ 690843 h 690843"/>
              <a:gd name="connsiteX4" fmla="*/ 0 w 1995342"/>
              <a:gd name="connsiteY4" fmla="*/ 0 h 690843"/>
              <a:gd name="connsiteX0" fmla="*/ 26571 w 1995342"/>
              <a:gd name="connsiteY0" fmla="*/ 15898 h 636970"/>
              <a:gd name="connsiteX1" fmla="*/ 1427711 w 1995342"/>
              <a:gd name="connsiteY1" fmla="*/ 0 h 636970"/>
              <a:gd name="connsiteX2" fmla="*/ 1995342 w 1995342"/>
              <a:gd name="connsiteY2" fmla="*/ 636970 h 636970"/>
              <a:gd name="connsiteX3" fmla="*/ 0 w 1995342"/>
              <a:gd name="connsiteY3" fmla="*/ 636970 h 636970"/>
              <a:gd name="connsiteX4" fmla="*/ 26571 w 1995342"/>
              <a:gd name="connsiteY4" fmla="*/ 15898 h 636970"/>
              <a:gd name="connsiteX0" fmla="*/ 0 w 1995342"/>
              <a:gd name="connsiteY0" fmla="*/ 0 h 640502"/>
              <a:gd name="connsiteX1" fmla="*/ 1427711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20271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39402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1528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2591 w 1995342"/>
              <a:gd name="connsiteY1" fmla="*/ 882 h 640502"/>
              <a:gd name="connsiteX2" fmla="*/ 1995342 w 1995342"/>
              <a:gd name="connsiteY2" fmla="*/ 640502 h 640502"/>
              <a:gd name="connsiteX3" fmla="*/ 0 w 1995342"/>
              <a:gd name="connsiteY3" fmla="*/ 640502 h 640502"/>
              <a:gd name="connsiteX4" fmla="*/ 0 w 1995342"/>
              <a:gd name="connsiteY4" fmla="*/ 0 h 64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5342" h="640502">
                <a:moveTo>
                  <a:pt x="0" y="0"/>
                </a:moveTo>
                <a:lnTo>
                  <a:pt x="1442591" y="882"/>
                </a:lnTo>
                <a:lnTo>
                  <a:pt x="1995342" y="640502"/>
                </a:lnTo>
                <a:lnTo>
                  <a:pt x="0" y="640502"/>
                </a:lnTo>
                <a:lnTo>
                  <a:pt x="0" y="0"/>
                </a:lnTo>
                <a:close/>
              </a:path>
            </a:pathLst>
          </a:custGeom>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1100"/>
          </a:p>
        </p:txBody>
      </p:sp>
      <p:sp>
        <p:nvSpPr>
          <p:cNvPr id="11" name="Rectangle 10">
            <a:extLst>
              <a:ext uri="{FF2B5EF4-FFF2-40B4-BE49-F238E27FC236}">
                <a16:creationId xmlns:a16="http://schemas.microsoft.com/office/drawing/2014/main" id="{DBE1500E-AA5E-4B4B-9617-770B6DB66C06}"/>
              </a:ext>
            </a:extLst>
          </p:cNvPr>
          <p:cNvSpPr/>
          <p:nvPr/>
        </p:nvSpPr>
        <p:spPr>
          <a:xfrm>
            <a:off x="0" y="6139589"/>
            <a:ext cx="12192000" cy="718412"/>
          </a:xfrm>
          <a:prstGeom prst="rect">
            <a:avLst/>
          </a:prstGeom>
          <a:solidFill>
            <a:srgbClr val="006633"/>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pic>
        <p:nvPicPr>
          <p:cNvPr id="12" name="Picture 11">
            <a:extLst>
              <a:ext uri="{FF2B5EF4-FFF2-40B4-BE49-F238E27FC236}">
                <a16:creationId xmlns:a16="http://schemas.microsoft.com/office/drawing/2014/main" id="{A5AB7C25-52AB-4112-B306-CE6B913F7A7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35522" y="6225730"/>
            <a:ext cx="1117460" cy="501880"/>
          </a:xfrm>
          <a:prstGeom prst="rect">
            <a:avLst/>
          </a:prstGeom>
        </p:spPr>
      </p:pic>
      <p:sp>
        <p:nvSpPr>
          <p:cNvPr id="13" name="Rectangle 12">
            <a:extLst>
              <a:ext uri="{FF2B5EF4-FFF2-40B4-BE49-F238E27FC236}">
                <a16:creationId xmlns:a16="http://schemas.microsoft.com/office/drawing/2014/main" id="{E663F740-D72D-4EF5-A232-42E82E89F334}"/>
              </a:ext>
            </a:extLst>
          </p:cNvPr>
          <p:cNvSpPr/>
          <p:nvPr/>
        </p:nvSpPr>
        <p:spPr>
          <a:xfrm>
            <a:off x="0" y="6063615"/>
            <a:ext cx="12192000" cy="75973"/>
          </a:xfrm>
          <a:prstGeom prst="rect">
            <a:avLst/>
          </a:prstGeom>
          <a:solidFill>
            <a:schemeClr val="accent6">
              <a:lumMod val="40000"/>
              <a:lumOff val="60000"/>
            </a:schemeClr>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16" name="Rectangle 15">
            <a:extLst>
              <a:ext uri="{FF2B5EF4-FFF2-40B4-BE49-F238E27FC236}">
                <a16:creationId xmlns:a16="http://schemas.microsoft.com/office/drawing/2014/main" id="{06FCC101-C915-4045-8318-F0CD952B1D92}"/>
              </a:ext>
            </a:extLst>
          </p:cNvPr>
          <p:cNvSpPr/>
          <p:nvPr/>
        </p:nvSpPr>
        <p:spPr>
          <a:xfrm>
            <a:off x="354046" y="1013800"/>
            <a:ext cx="6843588" cy="5678478"/>
          </a:xfrm>
          <a:prstGeom prst="rect">
            <a:avLst/>
          </a:prstGeom>
        </p:spPr>
        <p:txBody>
          <a:bodyPr wrap="square" lIns="91440" tIns="45720" rIns="91440" bIns="45720" anchor="t">
            <a:spAutoFit/>
          </a:bodyPr>
          <a:lstStyle/>
          <a:p>
            <a:pPr marL="342900" indent="-342900">
              <a:spcBef>
                <a:spcPts val="1000"/>
              </a:spcBef>
              <a:buClr>
                <a:srgbClr val="90C226"/>
              </a:buClr>
              <a:buSzPct val="80000"/>
              <a:buFont typeface="Wingdings 3" charset="2"/>
              <a:buChar char=""/>
            </a:pPr>
            <a:r>
              <a:rPr lang="en-US" dirty="0">
                <a:latin typeface="Times"/>
                <a:cs typeface="Times"/>
              </a:rPr>
              <a:t>Implemented the 6 unit or Less Non-Resident Fee Waiver</a:t>
            </a:r>
          </a:p>
          <a:p>
            <a:pPr marL="342900" indent="-342900">
              <a:spcBef>
                <a:spcPts val="1000"/>
              </a:spcBef>
              <a:buClr>
                <a:srgbClr val="90C226"/>
              </a:buClr>
              <a:buSzPct val="80000"/>
              <a:buFont typeface="Wingdings 3" charset="2"/>
              <a:buChar char=""/>
            </a:pPr>
            <a:r>
              <a:rPr lang="en-US" dirty="0">
                <a:latin typeface="Times"/>
                <a:cs typeface="Times"/>
              </a:rPr>
              <a:t>Participated in the Make Registration Easier Goal 1.1 Task Group</a:t>
            </a:r>
          </a:p>
          <a:p>
            <a:pPr marL="342900" indent="-342900">
              <a:spcBef>
                <a:spcPts val="1000"/>
              </a:spcBef>
              <a:buClr>
                <a:srgbClr val="90C226"/>
              </a:buClr>
              <a:buSzPct val="80000"/>
              <a:buFont typeface="Wingdings 3" charset="2"/>
              <a:buChar char=""/>
            </a:pPr>
            <a:r>
              <a:rPr lang="en-US" dirty="0">
                <a:latin typeface="Times"/>
                <a:cs typeface="Times"/>
              </a:rPr>
              <a:t>Collaborated on the Free College (SB 893) Fee Waiver for SMC Residents SOP</a:t>
            </a:r>
          </a:p>
          <a:p>
            <a:pPr marL="342900" indent="-342900">
              <a:spcBef>
                <a:spcPts val="1000"/>
              </a:spcBef>
              <a:buClr>
                <a:srgbClr val="90C226"/>
              </a:buClr>
              <a:buSzPct val="80000"/>
              <a:buFont typeface="Wingdings 3" charset="2"/>
              <a:buChar char=""/>
            </a:pPr>
            <a:r>
              <a:rPr lang="en-US" dirty="0">
                <a:latin typeface="Times"/>
                <a:cs typeface="Times"/>
              </a:rPr>
              <a:t>Collaborated &amp; implemented the VA Student SSL in CRM</a:t>
            </a:r>
          </a:p>
          <a:p>
            <a:pPr marL="342900" indent="-342900">
              <a:spcBef>
                <a:spcPts val="1000"/>
              </a:spcBef>
              <a:buClr>
                <a:srgbClr val="90C226"/>
              </a:buClr>
              <a:buSzPct val="80000"/>
              <a:buFont typeface="Wingdings 3" charset="2"/>
              <a:buChar char=""/>
            </a:pPr>
            <a:r>
              <a:rPr lang="en-US" dirty="0">
                <a:latin typeface="Times"/>
                <a:cs typeface="Times"/>
              </a:rPr>
              <a:t>Collaborated with the SSL K-12 new process</a:t>
            </a:r>
          </a:p>
          <a:p>
            <a:pPr marL="342900" indent="-342900">
              <a:spcBef>
                <a:spcPts val="1000"/>
              </a:spcBef>
              <a:buClr>
                <a:srgbClr val="90C226"/>
              </a:buClr>
              <a:buSzPct val="80000"/>
              <a:buFont typeface="Wingdings 3" charset="2"/>
              <a:buChar char=""/>
            </a:pPr>
            <a:r>
              <a:rPr lang="en-US" dirty="0">
                <a:latin typeface="Times"/>
                <a:cs typeface="Times"/>
              </a:rPr>
              <a:t>Implemented “Peak” extended hours in addition to our Late Registration evening hours</a:t>
            </a:r>
          </a:p>
          <a:p>
            <a:pPr marL="342900" indent="-342900">
              <a:spcBef>
                <a:spcPts val="1000"/>
              </a:spcBef>
              <a:buClr>
                <a:srgbClr val="90C226"/>
              </a:buClr>
              <a:buSzPct val="80000"/>
              <a:buFont typeface="Wingdings 3" charset="2"/>
              <a:buChar char=""/>
            </a:pPr>
            <a:r>
              <a:rPr lang="en-US" dirty="0">
                <a:latin typeface="Times"/>
                <a:cs typeface="Times"/>
              </a:rPr>
              <a:t>Sent out the “</a:t>
            </a:r>
            <a:r>
              <a:rPr lang="en-US" dirty="0" err="1">
                <a:latin typeface="Times"/>
                <a:cs typeface="Times"/>
              </a:rPr>
              <a:t>ContactUs</a:t>
            </a:r>
            <a:r>
              <a:rPr lang="en-US" dirty="0">
                <a:latin typeface="Times"/>
                <a:cs typeface="Times"/>
              </a:rPr>
              <a:t>” and “In-person” customer service student survey</a:t>
            </a:r>
          </a:p>
          <a:p>
            <a:pPr marL="342900" indent="-342900">
              <a:spcBef>
                <a:spcPts val="1000"/>
              </a:spcBef>
              <a:buClr>
                <a:srgbClr val="90C226"/>
              </a:buClr>
              <a:buSzPct val="80000"/>
              <a:buFont typeface="Wingdings 3" charset="2"/>
              <a:buChar char=""/>
            </a:pPr>
            <a:r>
              <a:rPr lang="en-US" dirty="0">
                <a:latin typeface="Times"/>
                <a:cs typeface="Times"/>
              </a:rPr>
              <a:t>Improve A&amp;R Services communication</a:t>
            </a:r>
          </a:p>
          <a:p>
            <a:pPr marL="342900" indent="-342900">
              <a:spcBef>
                <a:spcPts val="1000"/>
              </a:spcBef>
              <a:buClr>
                <a:srgbClr val="90C226"/>
              </a:buClr>
              <a:buSzPct val="80000"/>
              <a:buFont typeface="Wingdings 3" charset="2"/>
              <a:buChar char=""/>
            </a:pPr>
            <a:r>
              <a:rPr lang="en-US" dirty="0">
                <a:latin typeface="Times"/>
                <a:cs typeface="Times"/>
              </a:rPr>
              <a:t>Participated in providing extended evening office hours for “College de </a:t>
            </a:r>
            <a:r>
              <a:rPr lang="en-US" dirty="0" err="1">
                <a:latin typeface="Times"/>
                <a:cs typeface="Times"/>
              </a:rPr>
              <a:t>Noche</a:t>
            </a:r>
            <a:r>
              <a:rPr lang="en-US" dirty="0">
                <a:latin typeface="Times"/>
                <a:cs typeface="Times"/>
              </a:rPr>
              <a:t>” Pilot</a:t>
            </a:r>
          </a:p>
          <a:p>
            <a:pPr lvl="1">
              <a:spcBef>
                <a:spcPts val="1000"/>
              </a:spcBef>
              <a:buClr>
                <a:srgbClr val="90C226"/>
              </a:buClr>
              <a:buSzPct val="80000"/>
            </a:pPr>
            <a:br>
              <a:rPr lang="en-US" dirty="0"/>
            </a:br>
            <a:br>
              <a:rPr lang="en-US" dirty="0"/>
            </a:br>
            <a:endParaRPr lang="en-US" dirty="0">
              <a:solidFill>
                <a:prstClr val="black">
                  <a:lumMod val="75000"/>
                  <a:lumOff val="25000"/>
                </a:prstClr>
              </a:solidFill>
              <a:latin typeface="Times" pitchFamily="2" charset="0"/>
              <a:cs typeface="Times" pitchFamily="2" charset="0"/>
            </a:endParaRPr>
          </a:p>
        </p:txBody>
      </p:sp>
      <p:sp>
        <p:nvSpPr>
          <p:cNvPr id="19" name="TextBox 18">
            <a:extLst>
              <a:ext uri="{FF2B5EF4-FFF2-40B4-BE49-F238E27FC236}">
                <a16:creationId xmlns:a16="http://schemas.microsoft.com/office/drawing/2014/main" id="{7C53233F-543A-45B7-BD7E-68182E3D604B}"/>
              </a:ext>
            </a:extLst>
          </p:cNvPr>
          <p:cNvSpPr txBox="1"/>
          <p:nvPr/>
        </p:nvSpPr>
        <p:spPr>
          <a:xfrm>
            <a:off x="6342434" y="1013799"/>
            <a:ext cx="5593404" cy="369332"/>
          </a:xfrm>
          <a:prstGeom prst="rect">
            <a:avLst/>
          </a:prstGeom>
          <a:noFill/>
        </p:spPr>
        <p:txBody>
          <a:bodyPr wrap="square" lIns="91440" tIns="45720" rIns="91440" bIns="45720" rtlCol="0" anchor="t">
            <a:spAutoFit/>
          </a:bodyPr>
          <a:lstStyle/>
          <a:p>
            <a:pPr marL="342900" lvl="0" indent="-342900">
              <a:spcBef>
                <a:spcPts val="1000"/>
              </a:spcBef>
              <a:buClr>
                <a:srgbClr val="90C226"/>
              </a:buClr>
              <a:buSzPct val="80000"/>
              <a:buFont typeface="Wingdings 3" charset="2"/>
              <a:buChar char=""/>
            </a:pPr>
            <a:endParaRPr lang="en-US"/>
          </a:p>
        </p:txBody>
      </p:sp>
      <p:pic>
        <p:nvPicPr>
          <p:cNvPr id="5" name="Picture 4">
            <a:extLst>
              <a:ext uri="{FF2B5EF4-FFF2-40B4-BE49-F238E27FC236}">
                <a16:creationId xmlns:a16="http://schemas.microsoft.com/office/drawing/2014/main" id="{B38BC504-7012-4807-B34D-B49F963BE287}"/>
              </a:ext>
            </a:extLst>
          </p:cNvPr>
          <p:cNvPicPr>
            <a:picLocks noChangeAspect="1"/>
          </p:cNvPicPr>
          <p:nvPr/>
        </p:nvPicPr>
        <p:blipFill>
          <a:blip r:embed="rId4"/>
          <a:stretch>
            <a:fillRect/>
          </a:stretch>
        </p:blipFill>
        <p:spPr>
          <a:xfrm>
            <a:off x="7838631" y="2393566"/>
            <a:ext cx="3999323" cy="3450635"/>
          </a:xfrm>
          <a:prstGeom prst="rect">
            <a:avLst/>
          </a:prstGeom>
        </p:spPr>
      </p:pic>
    </p:spTree>
    <p:extLst>
      <p:ext uri="{BB962C8B-B14F-4D97-AF65-F5344CB8AC3E}">
        <p14:creationId xmlns:p14="http://schemas.microsoft.com/office/powerpoint/2010/main" val="2704105851"/>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F518A3A-ECE0-42A2-BD7B-43096BD7B6FA}"/>
              </a:ext>
            </a:extLst>
          </p:cNvPr>
          <p:cNvSpPr/>
          <p:nvPr/>
        </p:nvSpPr>
        <p:spPr>
          <a:xfrm>
            <a:off x="366852" y="228614"/>
            <a:ext cx="11458296" cy="690843"/>
          </a:xfrm>
          <a:prstGeom prst="rect">
            <a:avLst/>
          </a:prstGeom>
          <a:solidFill>
            <a:srgbClr val="006633"/>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2" name="Title 1"/>
          <p:cNvSpPr>
            <a:spLocks noGrp="1"/>
          </p:cNvSpPr>
          <p:nvPr>
            <p:ph type="title"/>
          </p:nvPr>
        </p:nvSpPr>
        <p:spPr>
          <a:xfrm>
            <a:off x="733704" y="323024"/>
            <a:ext cx="10515600" cy="528108"/>
          </a:xfrm>
        </p:spPr>
        <p:txBody>
          <a:bodyPr>
            <a:noAutofit/>
          </a:bodyPr>
          <a:lstStyle/>
          <a:p>
            <a:pPr algn="ctr"/>
            <a:r>
              <a:rPr lang="en-US" sz="3400" b="1" dirty="0">
                <a:solidFill>
                  <a:schemeClr val="bg1"/>
                </a:solidFill>
                <a:effectLst>
                  <a:outerShdw blurRad="50800" dist="50800" dir="5400000" algn="ctr" rotWithShape="0">
                    <a:srgbClr val="000000">
                      <a:alpha val="43137"/>
                    </a:srgbClr>
                  </a:outerShdw>
                </a:effectLst>
                <a:latin typeface="Times"/>
                <a:cs typeface="Times"/>
              </a:rPr>
              <a:t>Collaborate &amp; Support Special Programs</a:t>
            </a:r>
          </a:p>
        </p:txBody>
      </p:sp>
      <p:sp>
        <p:nvSpPr>
          <p:cNvPr id="3" name="Content Placeholder 2"/>
          <p:cNvSpPr>
            <a:spLocks noGrp="1"/>
          </p:cNvSpPr>
          <p:nvPr>
            <p:ph idx="1"/>
          </p:nvPr>
        </p:nvSpPr>
        <p:spPr>
          <a:xfrm>
            <a:off x="733704" y="1271367"/>
            <a:ext cx="10724592" cy="4778913"/>
          </a:xfrm>
        </p:spPr>
        <p:txBody>
          <a:bodyPr vert="horz" lIns="91440" tIns="45720" rIns="91440" bIns="45720" rtlCol="0" anchor="t">
            <a:normAutofit fontScale="77500" lnSpcReduction="20000"/>
          </a:bodyPr>
          <a:lstStyle/>
          <a:p>
            <a:r>
              <a:rPr lang="en-US" sz="3200" dirty="0">
                <a:latin typeface="Times" pitchFamily="2" charset="0"/>
              </a:rPr>
              <a:t>Promise Scholars Program</a:t>
            </a:r>
          </a:p>
          <a:p>
            <a:r>
              <a:rPr lang="en-US" sz="3200" dirty="0">
                <a:latin typeface="Times" pitchFamily="2" charset="0"/>
              </a:rPr>
              <a:t>Dual Enrollment, &amp; Middle College</a:t>
            </a:r>
          </a:p>
          <a:p>
            <a:r>
              <a:rPr lang="en-US" sz="3200" dirty="0" err="1">
                <a:latin typeface="Times"/>
                <a:cs typeface="Times"/>
              </a:rPr>
              <a:t>Eso</a:t>
            </a:r>
            <a:r>
              <a:rPr lang="en-US" sz="3200" dirty="0">
                <a:latin typeface="Times"/>
                <a:cs typeface="Times"/>
              </a:rPr>
              <a:t> Adelante Program</a:t>
            </a:r>
          </a:p>
          <a:p>
            <a:r>
              <a:rPr lang="en-US" sz="3200" dirty="0">
                <a:latin typeface="Times" pitchFamily="2" charset="0"/>
              </a:rPr>
              <a:t>Undocumented Community Center</a:t>
            </a:r>
          </a:p>
          <a:p>
            <a:r>
              <a:rPr lang="en-US" sz="3200" dirty="0">
                <a:latin typeface="Times" pitchFamily="2" charset="0"/>
              </a:rPr>
              <a:t>Outreach/Dual Enrollment</a:t>
            </a:r>
          </a:p>
          <a:p>
            <a:r>
              <a:rPr lang="en-US" sz="3200" dirty="0" err="1">
                <a:latin typeface="Times" pitchFamily="2" charset="0"/>
              </a:rPr>
              <a:t>SparkPoint</a:t>
            </a:r>
            <a:endParaRPr lang="en-US" sz="3200" dirty="0">
              <a:latin typeface="Times" pitchFamily="2" charset="0"/>
            </a:endParaRPr>
          </a:p>
          <a:p>
            <a:r>
              <a:rPr lang="en-US" sz="3200" dirty="0">
                <a:latin typeface="Times" pitchFamily="2" charset="0"/>
              </a:rPr>
              <a:t>EOPS, CARES, </a:t>
            </a:r>
            <a:r>
              <a:rPr lang="en-US" sz="3200" dirty="0" err="1">
                <a:latin typeface="Times" pitchFamily="2" charset="0"/>
              </a:rPr>
              <a:t>CalWorks</a:t>
            </a:r>
            <a:endParaRPr lang="en-US" sz="3200" dirty="0">
              <a:latin typeface="Times" pitchFamily="2" charset="0"/>
            </a:endParaRPr>
          </a:p>
          <a:p>
            <a:r>
              <a:rPr lang="en-US" sz="3200" dirty="0">
                <a:latin typeface="Times" pitchFamily="2" charset="0"/>
              </a:rPr>
              <a:t>TRIO Upward Bound</a:t>
            </a:r>
          </a:p>
          <a:p>
            <a:r>
              <a:rPr lang="en-US" sz="3200" dirty="0">
                <a:latin typeface="Times" pitchFamily="2" charset="0"/>
              </a:rPr>
              <a:t>Foster Youth Success</a:t>
            </a:r>
          </a:p>
          <a:p>
            <a:r>
              <a:rPr lang="en-US" sz="3200" dirty="0">
                <a:latin typeface="Times" pitchFamily="2" charset="0"/>
              </a:rPr>
              <a:t>College for Working Adults</a:t>
            </a:r>
          </a:p>
          <a:p>
            <a:r>
              <a:rPr lang="en-US" sz="3200" dirty="0">
                <a:latin typeface="Times"/>
                <a:cs typeface="Times"/>
              </a:rPr>
              <a:t>Umoja &amp; Puente</a:t>
            </a:r>
          </a:p>
        </p:txBody>
      </p:sp>
      <p:sp>
        <p:nvSpPr>
          <p:cNvPr id="9" name="Rectangle 9">
            <a:extLst>
              <a:ext uri="{FF2B5EF4-FFF2-40B4-BE49-F238E27FC236}">
                <a16:creationId xmlns:a16="http://schemas.microsoft.com/office/drawing/2014/main" id="{29C5912D-DD36-465B-BD92-BB0220505875}"/>
              </a:ext>
            </a:extLst>
          </p:cNvPr>
          <p:cNvSpPr/>
          <p:nvPr/>
        </p:nvSpPr>
        <p:spPr>
          <a:xfrm rot="10800000" flipH="1">
            <a:off x="366852" y="228614"/>
            <a:ext cx="1788160" cy="690775"/>
          </a:xfrm>
          <a:custGeom>
            <a:avLst/>
            <a:gdLst>
              <a:gd name="connsiteX0" fmla="*/ 0 w 1995342"/>
              <a:gd name="connsiteY0" fmla="*/ 0 h 690843"/>
              <a:gd name="connsiteX1" fmla="*/ 1995342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375630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427711 w 1995342"/>
              <a:gd name="connsiteY1" fmla="*/ 53873 h 690843"/>
              <a:gd name="connsiteX2" fmla="*/ 1995342 w 1995342"/>
              <a:gd name="connsiteY2" fmla="*/ 690843 h 690843"/>
              <a:gd name="connsiteX3" fmla="*/ 0 w 1995342"/>
              <a:gd name="connsiteY3" fmla="*/ 690843 h 690843"/>
              <a:gd name="connsiteX4" fmla="*/ 0 w 1995342"/>
              <a:gd name="connsiteY4" fmla="*/ 0 h 690843"/>
              <a:gd name="connsiteX0" fmla="*/ 26571 w 1995342"/>
              <a:gd name="connsiteY0" fmla="*/ 15898 h 636970"/>
              <a:gd name="connsiteX1" fmla="*/ 1427711 w 1995342"/>
              <a:gd name="connsiteY1" fmla="*/ 0 h 636970"/>
              <a:gd name="connsiteX2" fmla="*/ 1995342 w 1995342"/>
              <a:gd name="connsiteY2" fmla="*/ 636970 h 636970"/>
              <a:gd name="connsiteX3" fmla="*/ 0 w 1995342"/>
              <a:gd name="connsiteY3" fmla="*/ 636970 h 636970"/>
              <a:gd name="connsiteX4" fmla="*/ 26571 w 1995342"/>
              <a:gd name="connsiteY4" fmla="*/ 15898 h 636970"/>
              <a:gd name="connsiteX0" fmla="*/ 0 w 1995342"/>
              <a:gd name="connsiteY0" fmla="*/ 0 h 640502"/>
              <a:gd name="connsiteX1" fmla="*/ 1427711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20271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39402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1528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2591 w 1995342"/>
              <a:gd name="connsiteY1" fmla="*/ 882 h 640502"/>
              <a:gd name="connsiteX2" fmla="*/ 1995342 w 1995342"/>
              <a:gd name="connsiteY2" fmla="*/ 640502 h 640502"/>
              <a:gd name="connsiteX3" fmla="*/ 0 w 1995342"/>
              <a:gd name="connsiteY3" fmla="*/ 640502 h 640502"/>
              <a:gd name="connsiteX4" fmla="*/ 0 w 1995342"/>
              <a:gd name="connsiteY4" fmla="*/ 0 h 64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5342" h="640502">
                <a:moveTo>
                  <a:pt x="0" y="0"/>
                </a:moveTo>
                <a:lnTo>
                  <a:pt x="1442591" y="882"/>
                </a:lnTo>
                <a:lnTo>
                  <a:pt x="1995342" y="640502"/>
                </a:lnTo>
                <a:lnTo>
                  <a:pt x="0" y="640502"/>
                </a:lnTo>
                <a:lnTo>
                  <a:pt x="0" y="0"/>
                </a:lnTo>
                <a:close/>
              </a:path>
            </a:pathLst>
          </a:custGeom>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1100"/>
          </a:p>
        </p:txBody>
      </p:sp>
      <p:sp>
        <p:nvSpPr>
          <p:cNvPr id="11" name="Rectangle 10">
            <a:extLst>
              <a:ext uri="{FF2B5EF4-FFF2-40B4-BE49-F238E27FC236}">
                <a16:creationId xmlns:a16="http://schemas.microsoft.com/office/drawing/2014/main" id="{DBE1500E-AA5E-4B4B-9617-770B6DB66C06}"/>
              </a:ext>
            </a:extLst>
          </p:cNvPr>
          <p:cNvSpPr/>
          <p:nvPr/>
        </p:nvSpPr>
        <p:spPr>
          <a:xfrm>
            <a:off x="0" y="6139589"/>
            <a:ext cx="12192000" cy="718412"/>
          </a:xfrm>
          <a:prstGeom prst="rect">
            <a:avLst/>
          </a:prstGeom>
          <a:solidFill>
            <a:srgbClr val="006633"/>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pic>
        <p:nvPicPr>
          <p:cNvPr id="12" name="Picture 11">
            <a:extLst>
              <a:ext uri="{FF2B5EF4-FFF2-40B4-BE49-F238E27FC236}">
                <a16:creationId xmlns:a16="http://schemas.microsoft.com/office/drawing/2014/main" id="{A5AB7C25-52AB-4112-B306-CE6B913F7A7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35522" y="6225730"/>
            <a:ext cx="1117460" cy="501880"/>
          </a:xfrm>
          <a:prstGeom prst="rect">
            <a:avLst/>
          </a:prstGeom>
        </p:spPr>
      </p:pic>
      <p:sp>
        <p:nvSpPr>
          <p:cNvPr id="13" name="Rectangle 12">
            <a:extLst>
              <a:ext uri="{FF2B5EF4-FFF2-40B4-BE49-F238E27FC236}">
                <a16:creationId xmlns:a16="http://schemas.microsoft.com/office/drawing/2014/main" id="{E663F740-D72D-4EF5-A232-42E82E89F334}"/>
              </a:ext>
            </a:extLst>
          </p:cNvPr>
          <p:cNvSpPr/>
          <p:nvPr/>
        </p:nvSpPr>
        <p:spPr>
          <a:xfrm>
            <a:off x="0" y="6063615"/>
            <a:ext cx="12192000" cy="75973"/>
          </a:xfrm>
          <a:prstGeom prst="rect">
            <a:avLst/>
          </a:prstGeom>
          <a:solidFill>
            <a:schemeClr val="accent6">
              <a:lumMod val="40000"/>
              <a:lumOff val="60000"/>
            </a:schemeClr>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pic>
        <p:nvPicPr>
          <p:cNvPr id="4" name="Picture 4" descr="A picture containing toy&#10;&#10;Description automatically generated">
            <a:extLst>
              <a:ext uri="{FF2B5EF4-FFF2-40B4-BE49-F238E27FC236}">
                <a16:creationId xmlns:a16="http://schemas.microsoft.com/office/drawing/2014/main" id="{8846E861-1A30-436B-9205-F750DBC245CF}"/>
              </a:ext>
            </a:extLst>
          </p:cNvPr>
          <p:cNvPicPr>
            <a:picLocks noChangeAspect="1"/>
          </p:cNvPicPr>
          <p:nvPr/>
        </p:nvPicPr>
        <p:blipFill>
          <a:blip r:embed="rId4"/>
          <a:stretch>
            <a:fillRect/>
          </a:stretch>
        </p:blipFill>
        <p:spPr>
          <a:xfrm>
            <a:off x="7297388" y="3145300"/>
            <a:ext cx="4108861" cy="2507034"/>
          </a:xfrm>
          <a:prstGeom prst="rect">
            <a:avLst/>
          </a:prstGeom>
        </p:spPr>
      </p:pic>
    </p:spTree>
    <p:extLst>
      <p:ext uri="{BB962C8B-B14F-4D97-AF65-F5344CB8AC3E}">
        <p14:creationId xmlns:p14="http://schemas.microsoft.com/office/powerpoint/2010/main" val="2729418897"/>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F518A3A-ECE0-42A2-BD7B-43096BD7B6FA}"/>
              </a:ext>
            </a:extLst>
          </p:cNvPr>
          <p:cNvSpPr/>
          <p:nvPr/>
        </p:nvSpPr>
        <p:spPr>
          <a:xfrm>
            <a:off x="366852" y="205754"/>
            <a:ext cx="11458296" cy="690843"/>
          </a:xfrm>
          <a:prstGeom prst="rect">
            <a:avLst/>
          </a:prstGeom>
          <a:solidFill>
            <a:srgbClr val="006633"/>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200" dirty="0"/>
          </a:p>
        </p:txBody>
      </p:sp>
      <p:sp>
        <p:nvSpPr>
          <p:cNvPr id="2" name="Title 1"/>
          <p:cNvSpPr>
            <a:spLocks noGrp="1"/>
          </p:cNvSpPr>
          <p:nvPr>
            <p:ph type="title"/>
          </p:nvPr>
        </p:nvSpPr>
        <p:spPr>
          <a:xfrm>
            <a:off x="733704" y="323024"/>
            <a:ext cx="10515600" cy="528108"/>
          </a:xfrm>
        </p:spPr>
        <p:txBody>
          <a:bodyPr>
            <a:noAutofit/>
          </a:bodyPr>
          <a:lstStyle/>
          <a:p>
            <a:pPr algn="ctr"/>
            <a:r>
              <a:rPr lang="en-US" sz="3400" b="1" dirty="0">
                <a:solidFill>
                  <a:schemeClr val="bg1"/>
                </a:solidFill>
                <a:effectLst>
                  <a:outerShdw blurRad="50800" dist="50800" dir="5400000" algn="ctr" rotWithShape="0">
                    <a:srgbClr val="000000">
                      <a:alpha val="43137"/>
                    </a:srgbClr>
                  </a:outerShdw>
                </a:effectLst>
                <a:latin typeface="Franklin Gothic Book" panose="020B0503020102020204" pitchFamily="34" charset="0"/>
              </a:rPr>
              <a:t>Impact on Marginalized students</a:t>
            </a:r>
          </a:p>
        </p:txBody>
      </p:sp>
      <p:sp>
        <p:nvSpPr>
          <p:cNvPr id="9" name="Rectangle 9">
            <a:extLst>
              <a:ext uri="{FF2B5EF4-FFF2-40B4-BE49-F238E27FC236}">
                <a16:creationId xmlns:a16="http://schemas.microsoft.com/office/drawing/2014/main" id="{29C5912D-DD36-465B-BD92-BB0220505875}"/>
              </a:ext>
            </a:extLst>
          </p:cNvPr>
          <p:cNvSpPr/>
          <p:nvPr/>
        </p:nvSpPr>
        <p:spPr>
          <a:xfrm rot="10800000" flipH="1">
            <a:off x="366852" y="251474"/>
            <a:ext cx="1788160" cy="690775"/>
          </a:xfrm>
          <a:custGeom>
            <a:avLst/>
            <a:gdLst>
              <a:gd name="connsiteX0" fmla="*/ 0 w 1995342"/>
              <a:gd name="connsiteY0" fmla="*/ 0 h 690843"/>
              <a:gd name="connsiteX1" fmla="*/ 1995342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375630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427711 w 1995342"/>
              <a:gd name="connsiteY1" fmla="*/ 53873 h 690843"/>
              <a:gd name="connsiteX2" fmla="*/ 1995342 w 1995342"/>
              <a:gd name="connsiteY2" fmla="*/ 690843 h 690843"/>
              <a:gd name="connsiteX3" fmla="*/ 0 w 1995342"/>
              <a:gd name="connsiteY3" fmla="*/ 690843 h 690843"/>
              <a:gd name="connsiteX4" fmla="*/ 0 w 1995342"/>
              <a:gd name="connsiteY4" fmla="*/ 0 h 690843"/>
              <a:gd name="connsiteX0" fmla="*/ 26571 w 1995342"/>
              <a:gd name="connsiteY0" fmla="*/ 15898 h 636970"/>
              <a:gd name="connsiteX1" fmla="*/ 1427711 w 1995342"/>
              <a:gd name="connsiteY1" fmla="*/ 0 h 636970"/>
              <a:gd name="connsiteX2" fmla="*/ 1995342 w 1995342"/>
              <a:gd name="connsiteY2" fmla="*/ 636970 h 636970"/>
              <a:gd name="connsiteX3" fmla="*/ 0 w 1995342"/>
              <a:gd name="connsiteY3" fmla="*/ 636970 h 636970"/>
              <a:gd name="connsiteX4" fmla="*/ 26571 w 1995342"/>
              <a:gd name="connsiteY4" fmla="*/ 15898 h 636970"/>
              <a:gd name="connsiteX0" fmla="*/ 0 w 1995342"/>
              <a:gd name="connsiteY0" fmla="*/ 0 h 640502"/>
              <a:gd name="connsiteX1" fmla="*/ 1427711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20271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39402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1528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2591 w 1995342"/>
              <a:gd name="connsiteY1" fmla="*/ 882 h 640502"/>
              <a:gd name="connsiteX2" fmla="*/ 1995342 w 1995342"/>
              <a:gd name="connsiteY2" fmla="*/ 640502 h 640502"/>
              <a:gd name="connsiteX3" fmla="*/ 0 w 1995342"/>
              <a:gd name="connsiteY3" fmla="*/ 640502 h 640502"/>
              <a:gd name="connsiteX4" fmla="*/ 0 w 1995342"/>
              <a:gd name="connsiteY4" fmla="*/ 0 h 64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5342" h="640502">
                <a:moveTo>
                  <a:pt x="0" y="0"/>
                </a:moveTo>
                <a:lnTo>
                  <a:pt x="1442591" y="882"/>
                </a:lnTo>
                <a:lnTo>
                  <a:pt x="1995342" y="640502"/>
                </a:lnTo>
                <a:lnTo>
                  <a:pt x="0" y="640502"/>
                </a:lnTo>
                <a:lnTo>
                  <a:pt x="0" y="0"/>
                </a:lnTo>
                <a:close/>
              </a:path>
            </a:pathLst>
          </a:custGeom>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1100"/>
          </a:p>
        </p:txBody>
      </p:sp>
      <p:sp>
        <p:nvSpPr>
          <p:cNvPr id="11" name="Rectangle 10">
            <a:extLst>
              <a:ext uri="{FF2B5EF4-FFF2-40B4-BE49-F238E27FC236}">
                <a16:creationId xmlns:a16="http://schemas.microsoft.com/office/drawing/2014/main" id="{DBE1500E-AA5E-4B4B-9617-770B6DB66C06}"/>
              </a:ext>
            </a:extLst>
          </p:cNvPr>
          <p:cNvSpPr/>
          <p:nvPr/>
        </p:nvSpPr>
        <p:spPr>
          <a:xfrm>
            <a:off x="0" y="6139589"/>
            <a:ext cx="12192000" cy="718412"/>
          </a:xfrm>
          <a:prstGeom prst="rect">
            <a:avLst/>
          </a:prstGeom>
          <a:solidFill>
            <a:srgbClr val="006633"/>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pic>
        <p:nvPicPr>
          <p:cNvPr id="12" name="Picture 11">
            <a:extLst>
              <a:ext uri="{FF2B5EF4-FFF2-40B4-BE49-F238E27FC236}">
                <a16:creationId xmlns:a16="http://schemas.microsoft.com/office/drawing/2014/main" id="{A5AB7C25-52AB-4112-B306-CE6B913F7A7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35522" y="6225730"/>
            <a:ext cx="1117460" cy="501880"/>
          </a:xfrm>
          <a:prstGeom prst="rect">
            <a:avLst/>
          </a:prstGeom>
        </p:spPr>
      </p:pic>
      <p:sp>
        <p:nvSpPr>
          <p:cNvPr id="13" name="Rectangle 12">
            <a:extLst>
              <a:ext uri="{FF2B5EF4-FFF2-40B4-BE49-F238E27FC236}">
                <a16:creationId xmlns:a16="http://schemas.microsoft.com/office/drawing/2014/main" id="{E663F740-D72D-4EF5-A232-42E82E89F334}"/>
              </a:ext>
            </a:extLst>
          </p:cNvPr>
          <p:cNvSpPr/>
          <p:nvPr/>
        </p:nvSpPr>
        <p:spPr>
          <a:xfrm>
            <a:off x="0" y="6063615"/>
            <a:ext cx="12192000" cy="75973"/>
          </a:xfrm>
          <a:prstGeom prst="rect">
            <a:avLst/>
          </a:prstGeom>
          <a:solidFill>
            <a:schemeClr val="accent6">
              <a:lumMod val="40000"/>
              <a:lumOff val="60000"/>
            </a:schemeClr>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10" name="Rectangle 9">
            <a:extLst>
              <a:ext uri="{FF2B5EF4-FFF2-40B4-BE49-F238E27FC236}">
                <a16:creationId xmlns:a16="http://schemas.microsoft.com/office/drawing/2014/main" id="{1DCCF298-3E92-4CC4-A20F-486384997C7C}"/>
              </a:ext>
            </a:extLst>
          </p:cNvPr>
          <p:cNvSpPr/>
          <p:nvPr/>
        </p:nvSpPr>
        <p:spPr>
          <a:xfrm>
            <a:off x="837611" y="1693737"/>
            <a:ext cx="9258455" cy="5206554"/>
          </a:xfrm>
          <a:prstGeom prst="rect">
            <a:avLst/>
          </a:prstGeom>
        </p:spPr>
        <p:txBody>
          <a:bodyPr wrap="square" lIns="91440" tIns="45720" rIns="91440" bIns="45720" anchor="t">
            <a:spAutoFit/>
          </a:bodyPr>
          <a:lstStyle/>
          <a:p>
            <a:pPr marL="342900" lvl="0" indent="-342900">
              <a:spcBef>
                <a:spcPts val="1000"/>
              </a:spcBef>
              <a:buClr>
                <a:srgbClr val="90C226"/>
              </a:buClr>
              <a:buSzPct val="80000"/>
              <a:buFont typeface="Wingdings 3" charset="2"/>
              <a:buChar char=""/>
            </a:pPr>
            <a:r>
              <a:rPr lang="en-US" sz="2000" dirty="0">
                <a:latin typeface="Times" panose="02020603050405020304" pitchFamily="18" charset="0"/>
                <a:cs typeface="Times" panose="02020603050405020304" pitchFamily="18" charset="0"/>
              </a:rPr>
              <a:t>Student-first philosophy when working with our marginalized student population</a:t>
            </a:r>
          </a:p>
          <a:p>
            <a:pPr marL="342900" lvl="0" indent="-342900">
              <a:spcBef>
                <a:spcPts val="1000"/>
              </a:spcBef>
              <a:buClr>
                <a:srgbClr val="90C226"/>
              </a:buClr>
              <a:buSzPct val="80000"/>
              <a:buFont typeface="Wingdings 3" charset="2"/>
              <a:buChar char=""/>
            </a:pPr>
            <a:r>
              <a:rPr lang="en-US" sz="2000" dirty="0">
                <a:latin typeface="Times"/>
                <a:cs typeface="Times"/>
              </a:rPr>
              <a:t>Fostering student confidence to engage in academic and career training</a:t>
            </a:r>
          </a:p>
          <a:p>
            <a:pPr marL="342900" lvl="0" indent="-342900">
              <a:spcBef>
                <a:spcPts val="1000"/>
              </a:spcBef>
              <a:buClr>
                <a:srgbClr val="90C226"/>
              </a:buClr>
              <a:buSzPct val="80000"/>
              <a:buFont typeface="Wingdings 3" charset="2"/>
              <a:buChar char=""/>
            </a:pPr>
            <a:r>
              <a:rPr lang="en-US" sz="2000" dirty="0">
                <a:solidFill>
                  <a:prstClr val="black">
                    <a:lumMod val="75000"/>
                    <a:lumOff val="25000"/>
                  </a:prstClr>
                </a:solidFill>
                <a:latin typeface="Times" pitchFamily="2" charset="0"/>
              </a:rPr>
              <a:t>Making the admissions process informative, accessible, inclusive and supportive</a:t>
            </a:r>
          </a:p>
          <a:p>
            <a:pPr marL="342900" indent="-342900">
              <a:spcBef>
                <a:spcPts val="1000"/>
              </a:spcBef>
              <a:buClr>
                <a:srgbClr val="90C226"/>
              </a:buClr>
              <a:buSzPct val="80000"/>
              <a:buFont typeface="Wingdings 3" charset="2"/>
              <a:buChar char=""/>
            </a:pPr>
            <a:r>
              <a:rPr lang="en-US" sz="2000" dirty="0">
                <a:latin typeface="Times"/>
                <a:cs typeface="Times"/>
              </a:rPr>
              <a:t>Streamlining the A&amp;R process for our ESL students</a:t>
            </a:r>
          </a:p>
          <a:p>
            <a:pPr marL="342900" indent="-342900">
              <a:spcBef>
                <a:spcPts val="1000"/>
              </a:spcBef>
              <a:buClr>
                <a:srgbClr val="90C226"/>
              </a:buClr>
              <a:buSzPct val="80000"/>
              <a:buFont typeface="Wingdings 3" charset="2"/>
              <a:buChar char=""/>
            </a:pPr>
            <a:r>
              <a:rPr lang="en-US" sz="2000" dirty="0">
                <a:latin typeface="Times"/>
                <a:cs typeface="Times"/>
              </a:rPr>
              <a:t>Supporting and collaborating Student Services Programs</a:t>
            </a:r>
          </a:p>
          <a:p>
            <a:pPr marL="800100" lvl="1" indent="-342900">
              <a:spcBef>
                <a:spcPts val="1000"/>
              </a:spcBef>
              <a:buClr>
                <a:srgbClr val="90C226"/>
              </a:buClr>
              <a:buSzPct val="80000"/>
              <a:buFont typeface="Wingdings 3" charset="2"/>
              <a:buChar char=""/>
            </a:pPr>
            <a:r>
              <a:rPr lang="en-US" sz="2000" dirty="0">
                <a:latin typeface="Times"/>
                <a:cs typeface="Times"/>
              </a:rPr>
              <a:t>Promise Scholar, Dual Enrollment, Middle College, EOPS, CARE, CalWORKs &amp; FFYSI, </a:t>
            </a:r>
            <a:r>
              <a:rPr lang="en-US" sz="2000" dirty="0" err="1">
                <a:latin typeface="Times"/>
                <a:cs typeface="Times"/>
              </a:rPr>
              <a:t>TRiO</a:t>
            </a:r>
            <a:r>
              <a:rPr lang="en-US" sz="2000" dirty="0">
                <a:latin typeface="Times"/>
                <a:cs typeface="Times"/>
              </a:rPr>
              <a:t>, DRC, Umoja, Puente, etc.</a:t>
            </a:r>
          </a:p>
          <a:p>
            <a:pPr marL="342900" lvl="0" indent="-342900">
              <a:spcBef>
                <a:spcPts val="1000"/>
              </a:spcBef>
              <a:buClr>
                <a:srgbClr val="90C226"/>
              </a:buClr>
              <a:buSzPct val="80000"/>
              <a:buFont typeface="Wingdings 3" charset="2"/>
              <a:buChar char=""/>
            </a:pPr>
            <a:r>
              <a:rPr lang="en-US" sz="2000" dirty="0">
                <a:solidFill>
                  <a:prstClr val="black">
                    <a:lumMod val="75000"/>
                    <a:lumOff val="25000"/>
                  </a:prstClr>
                </a:solidFill>
                <a:latin typeface="Times" pitchFamily="2" charset="0"/>
              </a:rPr>
              <a:t>A&amp;R Liaison to Financial Aid, </a:t>
            </a:r>
            <a:r>
              <a:rPr lang="en-US" sz="2000" dirty="0" err="1">
                <a:solidFill>
                  <a:prstClr val="black">
                    <a:lumMod val="75000"/>
                    <a:lumOff val="25000"/>
                  </a:prstClr>
                </a:solidFill>
                <a:latin typeface="Times" pitchFamily="2" charset="0"/>
              </a:rPr>
              <a:t>SparkPoint</a:t>
            </a:r>
            <a:r>
              <a:rPr lang="en-US" sz="2000" dirty="0">
                <a:solidFill>
                  <a:prstClr val="black">
                    <a:lumMod val="75000"/>
                    <a:lumOff val="25000"/>
                  </a:prstClr>
                </a:solidFill>
                <a:latin typeface="Times" pitchFamily="2" charset="0"/>
              </a:rPr>
              <a:t>, VROC, Undocumented Community Center</a:t>
            </a:r>
          </a:p>
          <a:p>
            <a:pPr marL="342900" indent="-342900">
              <a:spcBef>
                <a:spcPts val="1000"/>
              </a:spcBef>
              <a:buClr>
                <a:srgbClr val="90C226"/>
              </a:buClr>
              <a:buSzPct val="80000"/>
              <a:buFont typeface="Wingdings 3" charset="2"/>
              <a:buChar char=""/>
            </a:pPr>
            <a:r>
              <a:rPr lang="en-US" sz="2000" dirty="0">
                <a:latin typeface="Times"/>
                <a:cs typeface="Times"/>
              </a:rPr>
              <a:t>Enacting our college commitments, as described in our college's Antiracist Framework (PBC, Adopted, 4/21/2021)</a:t>
            </a:r>
          </a:p>
          <a:p>
            <a:endParaRPr lang="en-US" dirty="0"/>
          </a:p>
          <a:p>
            <a:endParaRPr lang="en-US" dirty="0"/>
          </a:p>
          <a:p>
            <a:endParaRPr lang="en-US" dirty="0"/>
          </a:p>
        </p:txBody>
      </p:sp>
      <p:sp>
        <p:nvSpPr>
          <p:cNvPr id="3" name="TextBox 2">
            <a:extLst>
              <a:ext uri="{FF2B5EF4-FFF2-40B4-BE49-F238E27FC236}">
                <a16:creationId xmlns:a16="http://schemas.microsoft.com/office/drawing/2014/main" id="{7D335C0F-7412-4170-BB04-3E159F0DBA72}"/>
              </a:ext>
            </a:extLst>
          </p:cNvPr>
          <p:cNvSpPr txBox="1"/>
          <p:nvPr/>
        </p:nvSpPr>
        <p:spPr>
          <a:xfrm>
            <a:off x="1391639" y="1128227"/>
            <a:ext cx="7503225"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800" b="1" dirty="0">
                <a:latin typeface="Times"/>
                <a:cs typeface="Times"/>
              </a:rPr>
              <a:t>Supports College mission &amp; strategic goals:</a:t>
            </a:r>
            <a:endParaRPr lang="en-US" sz="2800" dirty="0">
              <a:latin typeface="Times"/>
              <a:cs typeface="Times"/>
            </a:endParaRPr>
          </a:p>
        </p:txBody>
      </p:sp>
      <p:pic>
        <p:nvPicPr>
          <p:cNvPr id="4" name="Picture 4">
            <a:extLst>
              <a:ext uri="{FF2B5EF4-FFF2-40B4-BE49-F238E27FC236}">
                <a16:creationId xmlns:a16="http://schemas.microsoft.com/office/drawing/2014/main" id="{E9C155F0-1E52-4A50-BA9A-111B3AF56987}"/>
              </a:ext>
            </a:extLst>
          </p:cNvPr>
          <p:cNvPicPr>
            <a:picLocks noChangeAspect="1"/>
          </p:cNvPicPr>
          <p:nvPr/>
        </p:nvPicPr>
        <p:blipFill>
          <a:blip r:embed="rId4"/>
          <a:stretch>
            <a:fillRect/>
          </a:stretch>
        </p:blipFill>
        <p:spPr>
          <a:xfrm>
            <a:off x="10096066" y="4005757"/>
            <a:ext cx="1866283" cy="1884590"/>
          </a:xfrm>
          <a:prstGeom prst="rect">
            <a:avLst/>
          </a:prstGeom>
        </p:spPr>
      </p:pic>
    </p:spTree>
    <p:extLst>
      <p:ext uri="{BB962C8B-B14F-4D97-AF65-F5344CB8AC3E}">
        <p14:creationId xmlns:p14="http://schemas.microsoft.com/office/powerpoint/2010/main" val="1207320352"/>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8842D58-EF1B-4958-9860-29C627753C58}"/>
              </a:ext>
            </a:extLst>
          </p:cNvPr>
          <p:cNvSpPr>
            <a:spLocks noGrp="1"/>
          </p:cNvSpPr>
          <p:nvPr>
            <p:ph idx="1"/>
          </p:nvPr>
        </p:nvSpPr>
        <p:spPr>
          <a:xfrm>
            <a:off x="677334" y="1645920"/>
            <a:ext cx="8752416" cy="5212079"/>
          </a:xfrm>
        </p:spPr>
        <p:txBody>
          <a:bodyPr>
            <a:normAutofit fontScale="25000" lnSpcReduction="20000"/>
          </a:bodyPr>
          <a:lstStyle/>
          <a:p>
            <a:pPr>
              <a:lnSpc>
                <a:spcPct val="120000"/>
              </a:lnSpc>
            </a:pPr>
            <a:r>
              <a:rPr lang="en-US" sz="8000" b="1" dirty="0">
                <a:latin typeface="Times" panose="02020603050405020304" pitchFamily="18" charset="0"/>
                <a:cs typeface="Times" panose="02020603050405020304" pitchFamily="18" charset="0"/>
              </a:rPr>
              <a:t>Removing systematic barriers by providing onboarding support with a dedicated A&amp;R III Assistant</a:t>
            </a:r>
          </a:p>
          <a:p>
            <a:pPr lvl="1">
              <a:lnSpc>
                <a:spcPct val="120000"/>
              </a:lnSpc>
            </a:pPr>
            <a:r>
              <a:rPr lang="en-US" sz="6400" dirty="0" err="1">
                <a:latin typeface="Times" panose="02020603050405020304" pitchFamily="18" charset="0"/>
                <a:ea typeface="+mn-lt"/>
                <a:cs typeface="Times" panose="02020603050405020304" pitchFamily="18" charset="0"/>
              </a:rPr>
              <a:t>CCCApply</a:t>
            </a:r>
            <a:r>
              <a:rPr lang="en-US" sz="6400" dirty="0">
                <a:latin typeface="Times" panose="02020603050405020304" pitchFamily="18" charset="0"/>
                <a:ea typeface="+mn-lt"/>
                <a:cs typeface="Times" panose="02020603050405020304" pitchFamily="18" charset="0"/>
              </a:rPr>
              <a:t> support, technological support, navigational support, processing Forms, </a:t>
            </a:r>
          </a:p>
          <a:p>
            <a:pPr lvl="1">
              <a:lnSpc>
                <a:spcPct val="120000"/>
              </a:lnSpc>
            </a:pPr>
            <a:r>
              <a:rPr lang="en-US" sz="6400" dirty="0">
                <a:latin typeface="Times" panose="02020603050405020304" pitchFamily="18" charset="0"/>
                <a:cs typeface="Times" panose="02020603050405020304" pitchFamily="18" charset="0"/>
              </a:rPr>
              <a:t>Supports with enrolling students in CCAP classes and sharing a final roster with Dual Enrollment staff; drops students from CCAP classes when advised by Dual Enrollment PSC</a:t>
            </a:r>
            <a:endParaRPr lang="en-US" sz="6400" dirty="0">
              <a:latin typeface="Times" panose="02020603050405020304" pitchFamily="18" charset="0"/>
              <a:ea typeface="+mn-lt"/>
              <a:cs typeface="Times" panose="02020603050405020304" pitchFamily="18" charset="0"/>
            </a:endParaRPr>
          </a:p>
          <a:p>
            <a:pPr>
              <a:lnSpc>
                <a:spcPct val="120000"/>
              </a:lnSpc>
            </a:pPr>
            <a:r>
              <a:rPr lang="en-US" sz="8000" b="1" dirty="0">
                <a:latin typeface="Times" panose="02020603050405020304" pitchFamily="18" charset="0"/>
                <a:ea typeface="+mn-lt"/>
                <a:cs typeface="Times" panose="02020603050405020304" pitchFamily="18" charset="0"/>
              </a:rPr>
              <a:t>Continuation of Antiracist work to provide support to minoritized students </a:t>
            </a:r>
          </a:p>
          <a:p>
            <a:pPr lvl="1">
              <a:lnSpc>
                <a:spcPct val="120000"/>
              </a:lnSpc>
            </a:pPr>
            <a:r>
              <a:rPr lang="en-US" sz="6400" dirty="0">
                <a:latin typeface="Times" panose="02020603050405020304" pitchFamily="18" charset="0"/>
                <a:ea typeface="+mn-lt"/>
                <a:cs typeface="Times" panose="02020603050405020304" pitchFamily="18" charset="0"/>
              </a:rPr>
              <a:t>Intentional one-on-one assistance to our communities of color</a:t>
            </a:r>
          </a:p>
          <a:p>
            <a:pPr lvl="1">
              <a:lnSpc>
                <a:spcPct val="120000"/>
              </a:lnSpc>
            </a:pPr>
            <a:r>
              <a:rPr lang="en-US" sz="6400" dirty="0">
                <a:latin typeface="Times" panose="02020603050405020304" pitchFamily="18" charset="0"/>
                <a:ea typeface="+mn-lt"/>
                <a:cs typeface="Times" panose="02020603050405020304" pitchFamily="18" charset="0"/>
              </a:rPr>
              <a:t>Assist students and parents with completing additional documentation required by A&amp;R, such as guardianship and change of information documents.</a:t>
            </a:r>
            <a:endParaRPr lang="en-US" sz="6400" dirty="0">
              <a:latin typeface="Times" panose="02020603050405020304" pitchFamily="18" charset="0"/>
              <a:cs typeface="Times" panose="02020603050405020304" pitchFamily="18" charset="0"/>
            </a:endParaRPr>
          </a:p>
          <a:p>
            <a:pPr>
              <a:lnSpc>
                <a:spcPct val="120000"/>
              </a:lnSpc>
            </a:pPr>
            <a:r>
              <a:rPr lang="en-US" sz="8000" b="1" dirty="0">
                <a:latin typeface="Times" panose="02020603050405020304" pitchFamily="18" charset="0"/>
                <a:ea typeface="+mn-lt"/>
                <a:cs typeface="Times" panose="02020603050405020304" pitchFamily="18" charset="0"/>
              </a:rPr>
              <a:t>Increasing capacity to serve prospective CAN students from underserved communities</a:t>
            </a:r>
          </a:p>
          <a:p>
            <a:pPr lvl="1">
              <a:lnSpc>
                <a:spcPct val="120000"/>
              </a:lnSpc>
            </a:pPr>
            <a:r>
              <a:rPr lang="en-US" sz="8000" dirty="0">
                <a:latin typeface="Times" panose="02020603050405020304" pitchFamily="18" charset="0"/>
                <a:ea typeface="+mn-lt"/>
                <a:cs typeface="Times" panose="02020603050405020304" pitchFamily="18" charset="0"/>
              </a:rPr>
              <a:t> </a:t>
            </a:r>
            <a:r>
              <a:rPr lang="en-US" sz="6400" dirty="0">
                <a:latin typeface="Times" panose="02020603050405020304" pitchFamily="18" charset="0"/>
                <a:ea typeface="+mn-lt"/>
                <a:cs typeface="Times" panose="02020603050405020304" pitchFamily="18" charset="0"/>
              </a:rPr>
              <a:t>i.e. first-gen, undocumented students, low-income students, former foster youth, homeless students</a:t>
            </a:r>
            <a:endParaRPr lang="en-US" sz="6400" dirty="0">
              <a:latin typeface="Times" panose="02020603050405020304" pitchFamily="18" charset="0"/>
              <a:cs typeface="Times" panose="02020603050405020304" pitchFamily="18" charset="0"/>
            </a:endParaRPr>
          </a:p>
          <a:p>
            <a:endParaRPr lang="en-US" dirty="0"/>
          </a:p>
        </p:txBody>
      </p:sp>
      <p:sp>
        <p:nvSpPr>
          <p:cNvPr id="5" name="Rectangle 4">
            <a:extLst>
              <a:ext uri="{FF2B5EF4-FFF2-40B4-BE49-F238E27FC236}">
                <a16:creationId xmlns:a16="http://schemas.microsoft.com/office/drawing/2014/main" id="{8706303F-52D3-46B6-B49F-64D9D5EFA82E}"/>
              </a:ext>
            </a:extLst>
          </p:cNvPr>
          <p:cNvSpPr/>
          <p:nvPr/>
        </p:nvSpPr>
        <p:spPr>
          <a:xfrm>
            <a:off x="366852" y="228614"/>
            <a:ext cx="11458296" cy="1200136"/>
          </a:xfrm>
          <a:prstGeom prst="rect">
            <a:avLst/>
          </a:prstGeom>
          <a:solidFill>
            <a:srgbClr val="006633"/>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3400" b="1" dirty="0">
                <a:solidFill>
                  <a:schemeClr val="bg1"/>
                </a:solidFill>
                <a:effectLst>
                  <a:outerShdw blurRad="50800" dist="50800" dir="5400000" algn="ctr" rotWithShape="0">
                    <a:srgbClr val="000000">
                      <a:alpha val="43137"/>
                    </a:srgbClr>
                  </a:outerShdw>
                </a:effectLst>
                <a:latin typeface="Franklin Gothic Book"/>
              </a:rPr>
              <a:t>                  </a:t>
            </a:r>
            <a:r>
              <a:rPr lang="en-US" sz="3400" b="1" dirty="0">
                <a:solidFill>
                  <a:schemeClr val="bg1"/>
                </a:solidFill>
                <a:effectLst>
                  <a:outerShdw blurRad="50800" dist="50800" dir="5400000" algn="ctr" rotWithShape="0">
                    <a:srgbClr val="000000">
                      <a:alpha val="43137"/>
                    </a:srgbClr>
                  </a:outerShdw>
                </a:effectLst>
                <a:latin typeface="Franklin Gothic Book" panose="020B0503020102020204" pitchFamily="34" charset="0"/>
                <a:ea typeface="+mj-ea"/>
                <a:cs typeface="+mj-cs"/>
              </a:rPr>
              <a:t>How does supporting Dual Enrollment close the equity gap?</a:t>
            </a:r>
          </a:p>
        </p:txBody>
      </p:sp>
      <p:sp>
        <p:nvSpPr>
          <p:cNvPr id="8" name="Rectangle 9">
            <a:extLst>
              <a:ext uri="{FF2B5EF4-FFF2-40B4-BE49-F238E27FC236}">
                <a16:creationId xmlns:a16="http://schemas.microsoft.com/office/drawing/2014/main" id="{7226D8EB-357E-4F67-ABF6-970E4D92E6E2}"/>
              </a:ext>
            </a:extLst>
          </p:cNvPr>
          <p:cNvSpPr/>
          <p:nvPr/>
        </p:nvSpPr>
        <p:spPr>
          <a:xfrm rot="10800000" flipH="1">
            <a:off x="366852" y="228613"/>
            <a:ext cx="2204898" cy="1200134"/>
          </a:xfrm>
          <a:custGeom>
            <a:avLst/>
            <a:gdLst>
              <a:gd name="connsiteX0" fmla="*/ 0 w 1995342"/>
              <a:gd name="connsiteY0" fmla="*/ 0 h 690843"/>
              <a:gd name="connsiteX1" fmla="*/ 1995342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375630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427711 w 1995342"/>
              <a:gd name="connsiteY1" fmla="*/ 53873 h 690843"/>
              <a:gd name="connsiteX2" fmla="*/ 1995342 w 1995342"/>
              <a:gd name="connsiteY2" fmla="*/ 690843 h 690843"/>
              <a:gd name="connsiteX3" fmla="*/ 0 w 1995342"/>
              <a:gd name="connsiteY3" fmla="*/ 690843 h 690843"/>
              <a:gd name="connsiteX4" fmla="*/ 0 w 1995342"/>
              <a:gd name="connsiteY4" fmla="*/ 0 h 690843"/>
              <a:gd name="connsiteX0" fmla="*/ 26571 w 1995342"/>
              <a:gd name="connsiteY0" fmla="*/ 15898 h 636970"/>
              <a:gd name="connsiteX1" fmla="*/ 1427711 w 1995342"/>
              <a:gd name="connsiteY1" fmla="*/ 0 h 636970"/>
              <a:gd name="connsiteX2" fmla="*/ 1995342 w 1995342"/>
              <a:gd name="connsiteY2" fmla="*/ 636970 h 636970"/>
              <a:gd name="connsiteX3" fmla="*/ 0 w 1995342"/>
              <a:gd name="connsiteY3" fmla="*/ 636970 h 636970"/>
              <a:gd name="connsiteX4" fmla="*/ 26571 w 1995342"/>
              <a:gd name="connsiteY4" fmla="*/ 15898 h 636970"/>
              <a:gd name="connsiteX0" fmla="*/ 0 w 1995342"/>
              <a:gd name="connsiteY0" fmla="*/ 0 h 640502"/>
              <a:gd name="connsiteX1" fmla="*/ 1427711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20271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39402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1528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2591 w 1995342"/>
              <a:gd name="connsiteY1" fmla="*/ 882 h 640502"/>
              <a:gd name="connsiteX2" fmla="*/ 1995342 w 1995342"/>
              <a:gd name="connsiteY2" fmla="*/ 640502 h 640502"/>
              <a:gd name="connsiteX3" fmla="*/ 0 w 1995342"/>
              <a:gd name="connsiteY3" fmla="*/ 640502 h 640502"/>
              <a:gd name="connsiteX4" fmla="*/ 0 w 1995342"/>
              <a:gd name="connsiteY4" fmla="*/ 0 h 64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5342" h="640502">
                <a:moveTo>
                  <a:pt x="0" y="0"/>
                </a:moveTo>
                <a:lnTo>
                  <a:pt x="1442591" y="882"/>
                </a:lnTo>
                <a:lnTo>
                  <a:pt x="1995342" y="640502"/>
                </a:lnTo>
                <a:lnTo>
                  <a:pt x="0" y="640502"/>
                </a:lnTo>
                <a:lnTo>
                  <a:pt x="0" y="0"/>
                </a:lnTo>
                <a:close/>
              </a:path>
            </a:pathLst>
          </a:custGeom>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1100"/>
          </a:p>
        </p:txBody>
      </p:sp>
      <p:pic>
        <p:nvPicPr>
          <p:cNvPr id="9" name="Picture 13" descr="Chart, funnel chart&#10;&#10;Description automatically generated">
            <a:extLst>
              <a:ext uri="{FF2B5EF4-FFF2-40B4-BE49-F238E27FC236}">
                <a16:creationId xmlns:a16="http://schemas.microsoft.com/office/drawing/2014/main" id="{EA71322C-EE49-40F0-A41F-76AFE2A3A0E5}"/>
              </a:ext>
            </a:extLst>
          </p:cNvPr>
          <p:cNvPicPr>
            <a:picLocks noChangeAspect="1"/>
          </p:cNvPicPr>
          <p:nvPr/>
        </p:nvPicPr>
        <p:blipFill>
          <a:blip r:embed="rId2"/>
          <a:stretch>
            <a:fillRect/>
          </a:stretch>
        </p:blipFill>
        <p:spPr>
          <a:xfrm>
            <a:off x="10307579" y="2891257"/>
            <a:ext cx="1711902" cy="3738129"/>
          </a:xfrm>
          <a:prstGeom prst="rect">
            <a:avLst/>
          </a:prstGeom>
        </p:spPr>
      </p:pic>
    </p:spTree>
    <p:extLst>
      <p:ext uri="{BB962C8B-B14F-4D97-AF65-F5344CB8AC3E}">
        <p14:creationId xmlns:p14="http://schemas.microsoft.com/office/powerpoint/2010/main" val="183472795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860</TotalTime>
  <Words>874</Words>
  <Application>Microsoft Office PowerPoint</Application>
  <PresentationFormat>Widescreen</PresentationFormat>
  <Paragraphs>120</Paragraphs>
  <Slides>10</Slides>
  <Notes>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Arial</vt:lpstr>
      <vt:lpstr>Calibri</vt:lpstr>
      <vt:lpstr>Calibri Light</vt:lpstr>
      <vt:lpstr>Franklin Gothic Book</vt:lpstr>
      <vt:lpstr>Garamond</vt:lpstr>
      <vt:lpstr>Times</vt:lpstr>
      <vt:lpstr>Trebuchet MS</vt:lpstr>
      <vt:lpstr>Wingdings 3</vt:lpstr>
      <vt:lpstr>Facet</vt:lpstr>
      <vt:lpstr>PowerPoint Presentation</vt:lpstr>
      <vt:lpstr>Request</vt:lpstr>
      <vt:lpstr>PowerPoint Presentation</vt:lpstr>
      <vt:lpstr>Increased Workload for 2021-2023</vt:lpstr>
      <vt:lpstr>SMCCD Dual Enrollment Expansion</vt:lpstr>
      <vt:lpstr>  Admissions &amp; Records Highlights</vt:lpstr>
      <vt:lpstr>Collaborate &amp; Support Special Programs</vt:lpstr>
      <vt:lpstr>Impact on Marginalized students</vt:lpstr>
      <vt:lpstr>PowerPoint Presentation</vt:lpstr>
      <vt:lpstr>If filled…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Lara, Maria</dc:creator>
  <cp:lastModifiedBy>Lara, Maria</cp:lastModifiedBy>
  <cp:revision>74</cp:revision>
  <cp:lastPrinted>2021-12-07T02:12:57Z</cp:lastPrinted>
  <dcterms:created xsi:type="dcterms:W3CDTF">2021-11-29T05:15:52Z</dcterms:created>
  <dcterms:modified xsi:type="dcterms:W3CDTF">2023-11-15T22:26:37Z</dcterms:modified>
</cp:coreProperties>
</file>