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handoutMasterIdLst>
    <p:handoutMasterId r:id="rId12"/>
  </p:handoutMasterIdLst>
  <p:sldIdLst>
    <p:sldId id="256" r:id="rId5"/>
    <p:sldId id="326" r:id="rId6"/>
    <p:sldId id="325" r:id="rId7"/>
    <p:sldId id="319" r:id="rId8"/>
    <p:sldId id="328" r:id="rId9"/>
    <p:sldId id="327"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33"/>
    <a:srgbClr val="FFFF99"/>
    <a:srgbClr val="00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03" autoAdjust="0"/>
    <p:restoredTop sz="94660"/>
  </p:normalViewPr>
  <p:slideViewPr>
    <p:cSldViewPr snapToGrid="0">
      <p:cViewPr varScale="1">
        <p:scale>
          <a:sx n="128" d="100"/>
          <a:sy n="128" d="100"/>
        </p:scale>
        <p:origin x="-237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0912C5E-5ECA-4B7C-8FF5-B46AC71EF330}" type="datetimeFigureOut">
              <a:rPr lang="en-US" smtClean="0"/>
              <a:t>11/14/23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450ECB3-A3F7-4337-9F98-DFD14FAD1FE3}" type="slidenum">
              <a:rPr lang="en-US" smtClean="0"/>
              <a:t>‹#›</a:t>
            </a:fld>
            <a:endParaRPr lang="en-US"/>
          </a:p>
        </p:txBody>
      </p:sp>
    </p:spTree>
    <p:extLst>
      <p:ext uri="{BB962C8B-B14F-4D97-AF65-F5344CB8AC3E}">
        <p14:creationId xmlns:p14="http://schemas.microsoft.com/office/powerpoint/2010/main" val="465772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AEC6874-87D3-4708-86B1-114C1FEE74C4}" type="datetimeFigureOut">
              <a:rPr lang="en-US" smtClean="0"/>
              <a:t>11/14/23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B90EF27-1900-472B-B1D5-4FBEA200263F}" type="slidenum">
              <a:rPr lang="en-US" smtClean="0"/>
              <a:t>‹#›</a:t>
            </a:fld>
            <a:endParaRPr lang="en-US"/>
          </a:p>
        </p:txBody>
      </p:sp>
    </p:spTree>
    <p:extLst>
      <p:ext uri="{BB962C8B-B14F-4D97-AF65-F5344CB8AC3E}">
        <p14:creationId xmlns:p14="http://schemas.microsoft.com/office/powerpoint/2010/main" val="3879257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C341C4-3268-4241-9C56-054F2F7015E6}" type="datetimeFigureOut">
              <a:rPr lang="en-US" smtClean="0"/>
              <a:t>11/14/23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777227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341C4-3268-4241-9C56-054F2F7015E6}" type="datetimeFigureOut">
              <a:rPr lang="en-US" smtClean="0"/>
              <a:t>11/14/23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2209771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341C4-3268-4241-9C56-054F2F7015E6}" type="datetimeFigureOut">
              <a:rPr lang="en-US" smtClean="0"/>
              <a:t>11/14/23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3711770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341C4-3268-4241-9C56-054F2F7015E6}" type="datetimeFigureOut">
              <a:rPr lang="en-US" smtClean="0"/>
              <a:t>11/14/23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162939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C341C4-3268-4241-9C56-054F2F7015E6}" type="datetimeFigureOut">
              <a:rPr lang="en-US" smtClean="0"/>
              <a:t>11/14/23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292518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C341C4-3268-4241-9C56-054F2F7015E6}" type="datetimeFigureOut">
              <a:rPr lang="en-US" smtClean="0"/>
              <a:t>11/14/23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13797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C341C4-3268-4241-9C56-054F2F7015E6}" type="datetimeFigureOut">
              <a:rPr lang="en-US" smtClean="0"/>
              <a:t>11/14/23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4213380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C341C4-3268-4241-9C56-054F2F7015E6}" type="datetimeFigureOut">
              <a:rPr lang="en-US" smtClean="0"/>
              <a:t>11/14/23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3767115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C341C4-3268-4241-9C56-054F2F7015E6}" type="datetimeFigureOut">
              <a:rPr lang="en-US" smtClean="0"/>
              <a:t>11/14/23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3318332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C341C4-3268-4241-9C56-054F2F7015E6}" type="datetimeFigureOut">
              <a:rPr lang="en-US" smtClean="0"/>
              <a:t>11/14/23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4160264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C341C4-3268-4241-9C56-054F2F7015E6}" type="datetimeFigureOut">
              <a:rPr lang="en-US" smtClean="0"/>
              <a:t>11/14/23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1528323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341C4-3268-4241-9C56-054F2F7015E6}" type="datetimeFigureOut">
              <a:rPr lang="en-US" smtClean="0"/>
              <a:t>11/14/23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FE41E-F334-4083-80DF-E3288B8CA3FD}" type="slidenum">
              <a:rPr lang="en-US" smtClean="0"/>
              <a:t>‹#›</a:t>
            </a:fld>
            <a:endParaRPr lang="en-US"/>
          </a:p>
        </p:txBody>
      </p:sp>
    </p:spTree>
    <p:extLst>
      <p:ext uri="{BB962C8B-B14F-4D97-AF65-F5344CB8AC3E}">
        <p14:creationId xmlns:p14="http://schemas.microsoft.com/office/powerpoint/2010/main" val="3957320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6351" y="3960290"/>
            <a:ext cx="11252199" cy="953613"/>
          </a:xfrm>
          <a:prstGeom prst="rect">
            <a:avLst/>
          </a:prstGeom>
          <a:noFill/>
        </p:spPr>
        <p:txBody>
          <a:bodyPr wrap="square" rtlCol="0">
            <a:spAutoFit/>
          </a:bodyPr>
          <a:lstStyle/>
          <a:p>
            <a:r>
              <a:rPr lang="en-US" sz="5500" b="1" dirty="0">
                <a:latin typeface="Calibri" panose="020F0502020204030204" pitchFamily="34" charset="0"/>
                <a:cs typeface="Calibri" panose="020F0502020204030204" pitchFamily="34" charset="0"/>
              </a:rPr>
              <a:t> Position: Instructional Aide II (PT) - 2</a:t>
            </a:r>
          </a:p>
        </p:txBody>
      </p:sp>
      <p:sp>
        <p:nvSpPr>
          <p:cNvPr id="5" name="Rectangle 4">
            <a:extLst>
              <a:ext uri="{FF2B5EF4-FFF2-40B4-BE49-F238E27FC236}">
                <a16:creationId xmlns:a16="http://schemas.microsoft.com/office/drawing/2014/main" id="{7CFA1314-8F33-4955-BE2C-917B786340CE}"/>
              </a:ext>
            </a:extLst>
          </p:cNvPr>
          <p:cNvSpPr/>
          <p:nvPr/>
        </p:nvSpPr>
        <p:spPr>
          <a:xfrm rot="5400000">
            <a:off x="-3086129" y="3081031"/>
            <a:ext cx="6863099"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9" name="Rectangle 8">
            <a:extLst>
              <a:ext uri="{FF2B5EF4-FFF2-40B4-BE49-F238E27FC236}">
                <a16:creationId xmlns:a16="http://schemas.microsoft.com/office/drawing/2014/main" id="{E427F1B6-B5E8-443C-B43C-D19FEB5E0FCE}"/>
              </a:ext>
            </a:extLst>
          </p:cNvPr>
          <p:cNvSpPr/>
          <p:nvPr/>
        </p:nvSpPr>
        <p:spPr>
          <a:xfrm rot="5400000">
            <a:off x="-2254053" y="3908923"/>
            <a:ext cx="5786981" cy="102734"/>
          </a:xfrm>
          <a:prstGeom prst="rect">
            <a:avLst/>
          </a:prstGeom>
          <a:solidFill>
            <a:srgbClr val="FFCC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
          </a:p>
        </p:txBody>
      </p:sp>
      <p:sp>
        <p:nvSpPr>
          <p:cNvPr id="6" name="Rectangle 9">
            <a:extLst>
              <a:ext uri="{FF2B5EF4-FFF2-40B4-BE49-F238E27FC236}">
                <a16:creationId xmlns:a16="http://schemas.microsoft.com/office/drawing/2014/main" id="{48C3CA36-8AC6-47B4-9365-B3EC4FBFB9A1}"/>
              </a:ext>
            </a:extLst>
          </p:cNvPr>
          <p:cNvSpPr/>
          <p:nvPr/>
        </p:nvSpPr>
        <p:spPr>
          <a:xfrm rot="16200000" flipH="1">
            <a:off x="-548626" y="539379"/>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pic>
        <p:nvPicPr>
          <p:cNvPr id="7" name="Picture 6">
            <a:extLst>
              <a:ext uri="{FF2B5EF4-FFF2-40B4-BE49-F238E27FC236}">
                <a16:creationId xmlns:a16="http://schemas.microsoft.com/office/drawing/2014/main" id="{4839DBB2-6311-461A-8BB6-3B89C2E078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6989" y="340584"/>
            <a:ext cx="4428504" cy="1988962"/>
          </a:xfrm>
          <a:prstGeom prst="rect">
            <a:avLst/>
          </a:prstGeom>
        </p:spPr>
      </p:pic>
      <p:sp>
        <p:nvSpPr>
          <p:cNvPr id="8" name="TextBox 7">
            <a:extLst>
              <a:ext uri="{FF2B5EF4-FFF2-40B4-BE49-F238E27FC236}">
                <a16:creationId xmlns:a16="http://schemas.microsoft.com/office/drawing/2014/main" id="{CED26B12-0F61-4F71-BA2F-2AC9680C93C9}"/>
              </a:ext>
            </a:extLst>
          </p:cNvPr>
          <p:cNvSpPr txBox="1"/>
          <p:nvPr/>
        </p:nvSpPr>
        <p:spPr>
          <a:xfrm>
            <a:off x="1997765" y="5574641"/>
            <a:ext cx="10050786" cy="1169551"/>
          </a:xfrm>
          <a:prstGeom prst="rect">
            <a:avLst/>
          </a:prstGeom>
          <a:noFill/>
        </p:spPr>
        <p:txBody>
          <a:bodyPr wrap="square" rtlCol="0">
            <a:spAutoFit/>
          </a:bodyPr>
          <a:lstStyle/>
          <a:p>
            <a:r>
              <a:rPr lang="en-US" sz="3500" b="1" dirty="0">
                <a:solidFill>
                  <a:schemeClr val="accent6">
                    <a:lumMod val="50000"/>
                  </a:schemeClr>
                </a:solidFill>
                <a:latin typeface="Calibri" panose="020F0502020204030204" pitchFamily="34" charset="0"/>
                <a:cs typeface="Calibri" panose="020F0502020204030204" pitchFamily="34" charset="0"/>
              </a:rPr>
              <a:t>Requested by: Fashion Design Dept. </a:t>
            </a:r>
          </a:p>
          <a:p>
            <a:r>
              <a:rPr lang="en-US" sz="3500" b="1" dirty="0">
                <a:solidFill>
                  <a:schemeClr val="accent6">
                    <a:lumMod val="50000"/>
                  </a:schemeClr>
                </a:solidFill>
                <a:latin typeface="Calibri" panose="020F0502020204030204" pitchFamily="34" charset="0"/>
                <a:cs typeface="Calibri" panose="020F0502020204030204" pitchFamily="34" charset="0"/>
              </a:rPr>
              <a:t>                          </a:t>
            </a:r>
          </a:p>
        </p:txBody>
      </p:sp>
      <p:sp>
        <p:nvSpPr>
          <p:cNvPr id="10" name="TextBox 9">
            <a:extLst>
              <a:ext uri="{FF2B5EF4-FFF2-40B4-BE49-F238E27FC236}">
                <a16:creationId xmlns:a16="http://schemas.microsoft.com/office/drawing/2014/main" id="{AB432A39-691F-4E1E-872A-4E05A021166B}"/>
              </a:ext>
            </a:extLst>
          </p:cNvPr>
          <p:cNvSpPr txBox="1"/>
          <p:nvPr/>
        </p:nvSpPr>
        <p:spPr>
          <a:xfrm>
            <a:off x="690805" y="2850743"/>
            <a:ext cx="11252199" cy="830997"/>
          </a:xfrm>
          <a:prstGeom prst="rect">
            <a:avLst/>
          </a:prstGeom>
          <a:noFill/>
        </p:spPr>
        <p:txBody>
          <a:bodyPr wrap="square" rtlCol="0">
            <a:spAutoFit/>
          </a:bodyPr>
          <a:lstStyle/>
          <a:p>
            <a:pPr algn="ctr"/>
            <a:r>
              <a:rPr lang="en-US" sz="2400" b="1" spc="600" dirty="0">
                <a:solidFill>
                  <a:schemeClr val="tx1">
                    <a:lumMod val="65000"/>
                    <a:lumOff val="35000"/>
                  </a:schemeClr>
                </a:solidFill>
                <a:latin typeface="Calibri" panose="020F0502020204030204" pitchFamily="34" charset="0"/>
                <a:cs typeface="Calibri" panose="020F0502020204030204" pitchFamily="34" charset="0"/>
              </a:rPr>
              <a:t>Program Review</a:t>
            </a:r>
          </a:p>
          <a:p>
            <a:pPr algn="ctr"/>
            <a:r>
              <a:rPr lang="en-US" sz="2400" b="1" spc="600" dirty="0">
                <a:solidFill>
                  <a:schemeClr val="tx1">
                    <a:lumMod val="65000"/>
                    <a:lumOff val="35000"/>
                  </a:schemeClr>
                </a:solidFill>
                <a:latin typeface="Calibri" panose="020F0502020204030204" pitchFamily="34" charset="0"/>
                <a:cs typeface="Calibri" panose="020F0502020204030204" pitchFamily="34" charset="0"/>
              </a:rPr>
              <a:t>New Position Request Presentation </a:t>
            </a:r>
          </a:p>
        </p:txBody>
      </p:sp>
    </p:spTree>
    <p:extLst>
      <p:ext uri="{BB962C8B-B14F-4D97-AF65-F5344CB8AC3E}">
        <p14:creationId xmlns:p14="http://schemas.microsoft.com/office/powerpoint/2010/main" val="1988831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852" y="709760"/>
            <a:ext cx="10986948" cy="1325563"/>
          </a:xfrm>
        </p:spPr>
        <p:txBody>
          <a:bodyPr>
            <a:normAutofit/>
          </a:bodyPr>
          <a:lstStyle/>
          <a:p>
            <a:r>
              <a:rPr lang="en-US" sz="2900" b="1" dirty="0">
                <a:latin typeface="Calibri" panose="020F0502020204030204" pitchFamily="34" charset="0"/>
                <a:cs typeface="Calibri" panose="020F0502020204030204" pitchFamily="34" charset="0"/>
              </a:rPr>
              <a:t>                Enrollments have recovered since the worst of COVID</a:t>
            </a:r>
          </a:p>
        </p:txBody>
      </p:sp>
      <p:sp>
        <p:nvSpPr>
          <p:cNvPr id="3" name="Content Placeholder 2"/>
          <p:cNvSpPr>
            <a:spLocks noGrp="1"/>
          </p:cNvSpPr>
          <p:nvPr>
            <p:ph idx="1"/>
          </p:nvPr>
        </p:nvSpPr>
        <p:spPr>
          <a:xfrm>
            <a:off x="518160" y="2022943"/>
            <a:ext cx="11155680" cy="4835057"/>
          </a:xfrm>
        </p:spPr>
        <p:txBody>
          <a:bodyPr>
            <a:normAutofit/>
          </a:bodyPr>
          <a:lstStyle/>
          <a:p>
            <a:endParaRPr lang="en-US" dirty="0"/>
          </a:p>
          <a:p>
            <a:pPr marL="0" indent="0">
              <a:buNone/>
            </a:pPr>
            <a:endParaRPr lang="en-US" dirty="0"/>
          </a:p>
          <a:p>
            <a:endParaRPr lang="en-US" dirty="0"/>
          </a:p>
          <a:p>
            <a:pPr marL="0" indent="0">
              <a:buNone/>
            </a:pPr>
            <a:endParaRPr lang="en-US" dirty="0"/>
          </a:p>
          <a:p>
            <a:pPr lvl="1"/>
            <a:endParaRPr lang="en-US" dirty="0">
              <a:latin typeface="Franklin Gothic Book" panose="020B0503020102020204" pitchFamily="34" charset="0"/>
            </a:endParaRPr>
          </a:p>
          <a:p>
            <a:endParaRPr lang="en-US" dirty="0"/>
          </a:p>
          <a:p>
            <a:endParaRPr lang="en-US" dirty="0"/>
          </a:p>
        </p:txBody>
      </p:sp>
      <p:sp>
        <p:nvSpPr>
          <p:cNvPr id="4" name="Rectangle 3">
            <a:extLst>
              <a:ext uri="{FF2B5EF4-FFF2-40B4-BE49-F238E27FC236}">
                <a16:creationId xmlns:a16="http://schemas.microsoft.com/office/drawing/2014/main" id="{BF518A3A-ECE0-42A2-BD7B-43096BD7B6FA}"/>
              </a:ext>
            </a:extLst>
          </p:cNvPr>
          <p:cNvSpPr/>
          <p:nvPr/>
        </p:nvSpPr>
        <p:spPr>
          <a:xfrm>
            <a:off x="366852" y="32302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5" name="Title 1"/>
          <p:cNvSpPr txBox="1">
            <a:spLocks/>
          </p:cNvSpPr>
          <p:nvPr/>
        </p:nvSpPr>
        <p:spPr>
          <a:xfrm>
            <a:off x="1401416" y="402536"/>
            <a:ext cx="9887643"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New PT Classified Positions (2) – replacing existing FT Position</a:t>
            </a:r>
          </a:p>
        </p:txBody>
      </p:sp>
      <p:sp>
        <p:nvSpPr>
          <p:cNvPr id="8" name="Rectangle 1">
            <a:extLst>
              <a:ext uri="{FF2B5EF4-FFF2-40B4-BE49-F238E27FC236}">
                <a16:creationId xmlns:a16="http://schemas.microsoft.com/office/drawing/2014/main" id="{FB180F38-415E-4037-B595-BF702C3401DD}"/>
              </a:ext>
            </a:extLst>
          </p:cNvPr>
          <p:cNvSpPr>
            <a:spLocks noChangeArrowheads="1"/>
          </p:cNvSpPr>
          <p:nvPr/>
        </p:nvSpPr>
        <p:spPr bwMode="auto">
          <a:xfrm>
            <a:off x="1528211" y="2042633"/>
            <a:ext cx="1512594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E32B2B26-35AE-2DC6-2455-498CD5936B51}"/>
              </a:ext>
            </a:extLst>
          </p:cNvPr>
          <p:cNvSpPr>
            <a:spLocks noChangeArrowheads="1"/>
          </p:cNvSpPr>
          <p:nvPr/>
        </p:nvSpPr>
        <p:spPr bwMode="auto">
          <a:xfrm>
            <a:off x="4132262" y="3264858"/>
            <a:ext cx="1496909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1" name="Picture 10" descr="A screenshot of a computer screen&#10;&#10;Description automatically generated">
            <a:extLst>
              <a:ext uri="{FF2B5EF4-FFF2-40B4-BE49-F238E27FC236}">
                <a16:creationId xmlns:a16="http://schemas.microsoft.com/office/drawing/2014/main" id="{81959418-E14A-F479-61D9-6E8CCC7FC4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8083" y="1637013"/>
            <a:ext cx="6414307" cy="5055916"/>
          </a:xfrm>
          <a:prstGeom prst="rect">
            <a:avLst/>
          </a:prstGeom>
        </p:spPr>
      </p:pic>
    </p:spTree>
    <p:extLst>
      <p:ext uri="{BB962C8B-B14F-4D97-AF65-F5344CB8AC3E}">
        <p14:creationId xmlns:p14="http://schemas.microsoft.com/office/powerpoint/2010/main" val="2889450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852" y="709760"/>
            <a:ext cx="10986948" cy="1325563"/>
          </a:xfrm>
        </p:spPr>
        <p:txBody>
          <a:bodyPr>
            <a:normAutofit/>
          </a:bodyPr>
          <a:lstStyle/>
          <a:p>
            <a:r>
              <a:rPr lang="en-US" sz="2900" b="1" dirty="0">
                <a:latin typeface="Calibri" panose="020F0502020204030204" pitchFamily="34" charset="0"/>
                <a:cs typeface="Calibri" panose="020F0502020204030204" pitchFamily="34" charset="0"/>
              </a:rPr>
              <a:t>                Cost of 2 PT 10 month positions vs. 1 FT 12 month position</a:t>
            </a:r>
          </a:p>
        </p:txBody>
      </p:sp>
      <p:sp>
        <p:nvSpPr>
          <p:cNvPr id="3" name="Content Placeholder 2"/>
          <p:cNvSpPr>
            <a:spLocks noGrp="1"/>
          </p:cNvSpPr>
          <p:nvPr>
            <p:ph idx="1"/>
          </p:nvPr>
        </p:nvSpPr>
        <p:spPr>
          <a:xfrm>
            <a:off x="518160" y="2022943"/>
            <a:ext cx="11155680" cy="4835057"/>
          </a:xfrm>
        </p:spPr>
        <p:txBody>
          <a:bodyPr>
            <a:normAutofit/>
          </a:bodyPr>
          <a:lstStyle/>
          <a:p>
            <a:endParaRPr lang="en-US" dirty="0"/>
          </a:p>
          <a:p>
            <a:pPr marL="0" indent="0">
              <a:buNone/>
            </a:pPr>
            <a:endParaRPr lang="en-US" dirty="0"/>
          </a:p>
          <a:p>
            <a:endParaRPr lang="en-US" dirty="0"/>
          </a:p>
          <a:p>
            <a:pPr marL="0" indent="0">
              <a:buNone/>
            </a:pPr>
            <a:endParaRPr lang="en-US" dirty="0"/>
          </a:p>
          <a:p>
            <a:pPr lvl="1"/>
            <a:endParaRPr lang="en-US" dirty="0">
              <a:latin typeface="Franklin Gothic Book" panose="020B0503020102020204" pitchFamily="34" charset="0"/>
            </a:endParaRPr>
          </a:p>
          <a:p>
            <a:endParaRPr lang="en-US" dirty="0"/>
          </a:p>
          <a:p>
            <a:endParaRPr lang="en-US" dirty="0"/>
          </a:p>
        </p:txBody>
      </p:sp>
      <p:sp>
        <p:nvSpPr>
          <p:cNvPr id="4" name="Rectangle 3">
            <a:extLst>
              <a:ext uri="{FF2B5EF4-FFF2-40B4-BE49-F238E27FC236}">
                <a16:creationId xmlns:a16="http://schemas.microsoft.com/office/drawing/2014/main" id="{BF518A3A-ECE0-42A2-BD7B-43096BD7B6FA}"/>
              </a:ext>
            </a:extLst>
          </p:cNvPr>
          <p:cNvSpPr/>
          <p:nvPr/>
        </p:nvSpPr>
        <p:spPr>
          <a:xfrm>
            <a:off x="366852" y="32302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5" name="Title 1"/>
          <p:cNvSpPr txBox="1">
            <a:spLocks/>
          </p:cNvSpPr>
          <p:nvPr/>
        </p:nvSpPr>
        <p:spPr>
          <a:xfrm>
            <a:off x="1401416" y="402536"/>
            <a:ext cx="9887643"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New PT Classified Positions (2) – replacing existing FT Position</a:t>
            </a:r>
          </a:p>
        </p:txBody>
      </p:sp>
      <p:sp>
        <p:nvSpPr>
          <p:cNvPr id="8" name="Rectangle 1">
            <a:extLst>
              <a:ext uri="{FF2B5EF4-FFF2-40B4-BE49-F238E27FC236}">
                <a16:creationId xmlns:a16="http://schemas.microsoft.com/office/drawing/2014/main" id="{FB180F38-415E-4037-B595-BF702C3401DD}"/>
              </a:ext>
            </a:extLst>
          </p:cNvPr>
          <p:cNvSpPr>
            <a:spLocks noChangeArrowheads="1"/>
          </p:cNvSpPr>
          <p:nvPr/>
        </p:nvSpPr>
        <p:spPr bwMode="auto">
          <a:xfrm>
            <a:off x="1528211" y="2042633"/>
            <a:ext cx="1512594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E32B2B26-35AE-2DC6-2455-498CD5936B51}"/>
              </a:ext>
            </a:extLst>
          </p:cNvPr>
          <p:cNvSpPr>
            <a:spLocks noChangeArrowheads="1"/>
          </p:cNvSpPr>
          <p:nvPr/>
        </p:nvSpPr>
        <p:spPr bwMode="auto">
          <a:xfrm>
            <a:off x="4132262" y="3264858"/>
            <a:ext cx="1496909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7" name="Table 6">
            <a:extLst>
              <a:ext uri="{FF2B5EF4-FFF2-40B4-BE49-F238E27FC236}">
                <a16:creationId xmlns:a16="http://schemas.microsoft.com/office/drawing/2014/main" id="{E2E0D496-1F16-7DF9-03FB-BE36274E58CE}"/>
              </a:ext>
            </a:extLst>
          </p:cNvPr>
          <p:cNvGraphicFramePr>
            <a:graphicFrameLocks noGrp="1"/>
          </p:cNvGraphicFramePr>
          <p:nvPr>
            <p:extLst>
              <p:ext uri="{D42A27DB-BD31-4B8C-83A1-F6EECF244321}">
                <p14:modId xmlns:p14="http://schemas.microsoft.com/office/powerpoint/2010/main" val="1675434876"/>
              </p:ext>
            </p:extLst>
          </p:nvPr>
        </p:nvGraphicFramePr>
        <p:xfrm>
          <a:off x="2281237" y="1939720"/>
          <a:ext cx="8128000" cy="3708400"/>
        </p:xfrm>
        <a:graphic>
          <a:graphicData uri="http://schemas.openxmlformats.org/drawingml/2006/table">
            <a:tbl>
              <a:tblPr firstRow="1" bandRow="1">
                <a:tableStyleId>{93296810-A885-4BE3-A3E7-6D5BEEA58F35}</a:tableStyleId>
              </a:tblPr>
              <a:tblGrid>
                <a:gridCol w="2032000">
                  <a:extLst>
                    <a:ext uri="{9D8B030D-6E8A-4147-A177-3AD203B41FA5}">
                      <a16:colId xmlns:a16="http://schemas.microsoft.com/office/drawing/2014/main" val="1645852999"/>
                    </a:ext>
                  </a:extLst>
                </a:gridCol>
                <a:gridCol w="2032000">
                  <a:extLst>
                    <a:ext uri="{9D8B030D-6E8A-4147-A177-3AD203B41FA5}">
                      <a16:colId xmlns:a16="http://schemas.microsoft.com/office/drawing/2014/main" val="1796530606"/>
                    </a:ext>
                  </a:extLst>
                </a:gridCol>
                <a:gridCol w="2032000">
                  <a:extLst>
                    <a:ext uri="{9D8B030D-6E8A-4147-A177-3AD203B41FA5}">
                      <a16:colId xmlns:a16="http://schemas.microsoft.com/office/drawing/2014/main" val="1245048683"/>
                    </a:ext>
                  </a:extLst>
                </a:gridCol>
                <a:gridCol w="2032000">
                  <a:extLst>
                    <a:ext uri="{9D8B030D-6E8A-4147-A177-3AD203B41FA5}">
                      <a16:colId xmlns:a16="http://schemas.microsoft.com/office/drawing/2014/main" val="1226030360"/>
                    </a:ext>
                  </a:extLst>
                </a:gridCol>
              </a:tblGrid>
              <a:tr h="37084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IA II Cost comparison: 2 PT 10 month vs 1 FT 12 month (step 3 example)</a:t>
                      </a: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580086633"/>
                  </a:ext>
                </a:extLst>
              </a:tr>
              <a:tr h="370840">
                <a:tc>
                  <a:txBody>
                    <a:bodyPr/>
                    <a:lstStyle/>
                    <a:p>
                      <a:pPr algn="l" fontAlgn="b"/>
                      <a:r>
                        <a:rPr lang="en-US" sz="1100" b="1" u="none" strike="noStrike" dirty="0">
                          <a:solidFill>
                            <a:srgbClr val="000000"/>
                          </a:solidFill>
                          <a:effectLst/>
                        </a:rPr>
                        <a:t> </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b="1" u="none" strike="noStrike">
                          <a:solidFill>
                            <a:srgbClr val="000000"/>
                          </a:solidFill>
                          <a:effectLst/>
                        </a:rPr>
                        <a:t>Salary 12 month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b="1" u="none" strike="noStrike">
                          <a:solidFill>
                            <a:srgbClr val="000000"/>
                          </a:solidFill>
                          <a:effectLst/>
                        </a:rPr>
                        <a:t>Benefits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b="1" u="none" strike="noStrike" dirty="0">
                          <a:solidFill>
                            <a:srgbClr val="000000"/>
                          </a:solidFill>
                          <a:effectLst/>
                        </a:rPr>
                        <a:t>Total </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45896223"/>
                  </a:ext>
                </a:extLst>
              </a:tr>
              <a:tr h="370840">
                <a:tc>
                  <a:txBody>
                    <a:bodyPr/>
                    <a:lstStyle/>
                    <a:p>
                      <a:pPr algn="l" fontAlgn="b"/>
                      <a:r>
                        <a:rPr lang="en-US" sz="1100" b="0" u="none" strike="noStrike" dirty="0">
                          <a:solidFill>
                            <a:srgbClr val="000000"/>
                          </a:solidFill>
                          <a:effectLst/>
                        </a:rPr>
                        <a:t>    1 FTE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b="0" u="none" strike="noStrike" dirty="0">
                          <a:solidFill>
                            <a:srgbClr val="000000"/>
                          </a:solidFill>
                          <a:effectLst/>
                        </a:rPr>
                        <a:t> $               75,168.00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b="0" u="none" strike="noStrike" dirty="0">
                          <a:solidFill>
                            <a:srgbClr val="000000"/>
                          </a:solidFill>
                          <a:effectLst/>
                        </a:rPr>
                        <a:t> $  44,010.86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b="1" u="none" strike="noStrike" dirty="0">
                          <a:solidFill>
                            <a:srgbClr val="000000"/>
                          </a:solidFill>
                          <a:effectLst/>
                        </a:rPr>
                        <a:t> $  119,178.86 </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72870409"/>
                  </a:ext>
                </a:extLst>
              </a:tr>
              <a:tr h="370840">
                <a:tc>
                  <a:txBody>
                    <a:bodyPr/>
                    <a:lstStyle/>
                    <a:p>
                      <a:pPr algn="l" fontAlgn="b"/>
                      <a:r>
                        <a:rPr lang="en-US" sz="1100" b="0" u="none" strike="noStrike" dirty="0">
                          <a:solidFill>
                            <a:srgbClr val="000000"/>
                          </a:solidFill>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b="0" u="none" strike="noStrike">
                          <a:solidFill>
                            <a:srgbClr val="000000"/>
                          </a:solidFill>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b="0" u="none" strike="noStrike">
                          <a:solidFill>
                            <a:srgbClr val="000000"/>
                          </a:solidFill>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b="1" u="none" strike="noStrike" dirty="0">
                          <a:solidFill>
                            <a:srgbClr val="000000"/>
                          </a:solidFill>
                          <a:effectLst/>
                        </a:rPr>
                        <a:t> </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15889933"/>
                  </a:ext>
                </a:extLst>
              </a:tr>
              <a:tr h="370840">
                <a:tc>
                  <a:txBody>
                    <a:bodyPr/>
                    <a:lstStyle/>
                    <a:p>
                      <a:pPr algn="l" fontAlgn="b"/>
                      <a:r>
                        <a:rPr lang="en-US" sz="1100" b="0" u="none" strike="noStrike" dirty="0">
                          <a:solidFill>
                            <a:srgbClr val="000000"/>
                          </a:solidFill>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b="1" u="none" strike="noStrike">
                          <a:solidFill>
                            <a:srgbClr val="000000"/>
                          </a:solidFill>
                          <a:effectLst/>
                        </a:rPr>
                        <a:t>Salary 10 months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b="1" u="none" strike="noStrike">
                          <a:solidFill>
                            <a:srgbClr val="000000"/>
                          </a:solidFill>
                          <a:effectLst/>
                        </a:rPr>
                        <a:t>Benefits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b="1" u="none" strike="noStrike" dirty="0">
                          <a:solidFill>
                            <a:srgbClr val="000000"/>
                          </a:solidFill>
                          <a:effectLst/>
                        </a:rPr>
                        <a:t>Total </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05553169"/>
                  </a:ext>
                </a:extLst>
              </a:tr>
              <a:tr h="370840">
                <a:tc>
                  <a:txBody>
                    <a:bodyPr/>
                    <a:lstStyle/>
                    <a:p>
                      <a:pPr algn="l" fontAlgn="b"/>
                      <a:r>
                        <a:rPr lang="en-US" sz="1100" b="0" u="none" strike="noStrike" dirty="0">
                          <a:solidFill>
                            <a:srgbClr val="000000"/>
                          </a:solidFill>
                          <a:effectLst/>
                        </a:rPr>
                        <a:t>    0.5 FTE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b="0" u="none" strike="noStrike">
                          <a:solidFill>
                            <a:srgbClr val="000000"/>
                          </a:solidFill>
                          <a:effectLst/>
                        </a:rPr>
                        <a:t> $               31,320.00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b="0" u="none" strike="noStrike">
                          <a:solidFill>
                            <a:srgbClr val="000000"/>
                          </a:solidFill>
                          <a:effectLst/>
                        </a:rPr>
                        <a:t> $  18,416.16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b="0" u="none" strike="noStrike">
                          <a:solidFill>
                            <a:srgbClr val="000000"/>
                          </a:solidFill>
                          <a:effectLst/>
                        </a:rPr>
                        <a:t> $     49,736.16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86922641"/>
                  </a:ext>
                </a:extLst>
              </a:tr>
              <a:tr h="370840">
                <a:tc>
                  <a:txBody>
                    <a:bodyPr/>
                    <a:lstStyle/>
                    <a:p>
                      <a:pPr algn="l" fontAlgn="b"/>
                      <a:r>
                        <a:rPr lang="en-US" sz="1100" b="0" u="none" strike="noStrike" dirty="0">
                          <a:solidFill>
                            <a:srgbClr val="000000"/>
                          </a:solidFill>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b="1" u="none" strike="noStrike" dirty="0">
                          <a:solidFill>
                            <a:srgbClr val="000000"/>
                          </a:solidFill>
                          <a:effectLst/>
                        </a:rPr>
                        <a:t>Salary 10 months </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b="1" u="none" strike="noStrike">
                          <a:solidFill>
                            <a:srgbClr val="000000"/>
                          </a:solidFill>
                          <a:effectLst/>
                        </a:rPr>
                        <a:t>Benefits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b="1" u="none" strike="noStrike">
                          <a:solidFill>
                            <a:srgbClr val="000000"/>
                          </a:solidFill>
                          <a:effectLst/>
                        </a:rPr>
                        <a:t>Total </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37029367"/>
                  </a:ext>
                </a:extLst>
              </a:tr>
              <a:tr h="370840">
                <a:tc>
                  <a:txBody>
                    <a:bodyPr/>
                    <a:lstStyle/>
                    <a:p>
                      <a:pPr algn="l" fontAlgn="b"/>
                      <a:r>
                        <a:rPr lang="en-US" sz="1100" b="0" u="none" strike="noStrike" dirty="0">
                          <a:solidFill>
                            <a:srgbClr val="000000"/>
                          </a:solidFill>
                          <a:effectLst/>
                        </a:rPr>
                        <a:t>    0.5 FTE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b="0" u="none" strike="noStrike" dirty="0">
                          <a:solidFill>
                            <a:srgbClr val="000000"/>
                          </a:solidFill>
                          <a:effectLst/>
                        </a:rPr>
                        <a:t> $               31,320.00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b="0" u="none" strike="noStrike">
                          <a:solidFill>
                            <a:srgbClr val="000000"/>
                          </a:solidFill>
                          <a:effectLst/>
                        </a:rPr>
                        <a:t> $  18,337.86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b="0" u="none" strike="noStrike">
                          <a:solidFill>
                            <a:srgbClr val="000000"/>
                          </a:solidFill>
                          <a:effectLst/>
                        </a:rPr>
                        <a:t> $     49,657.86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36253798"/>
                  </a:ext>
                </a:extLst>
              </a:tr>
              <a:tr h="370840">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49276910"/>
                  </a:ext>
                </a:extLst>
              </a:tr>
              <a:tr h="370840">
                <a:tc>
                  <a:txBody>
                    <a:bodyPr/>
                    <a:lstStyle/>
                    <a:p>
                      <a:pPr algn="l" fontAlgn="b"/>
                      <a:r>
                        <a:rPr lang="en-US" sz="1100" b="1" u="none" strike="noStrike" dirty="0">
                          <a:solidFill>
                            <a:srgbClr val="000000"/>
                          </a:solidFill>
                          <a:effectLst/>
                        </a:rPr>
                        <a:t>    Total 2 positions </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b="1" u="none" strike="noStrike">
                          <a:solidFill>
                            <a:srgbClr val="000000"/>
                          </a:solidFill>
                          <a:effectLst/>
                        </a:rPr>
                        <a:t> $               62,640.00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b="1" u="none" strike="noStrike">
                          <a:solidFill>
                            <a:srgbClr val="000000"/>
                          </a:solidFill>
                          <a:effectLst/>
                        </a:rPr>
                        <a:t> $  36,754.02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b="1" u="none" strike="noStrike" dirty="0">
                          <a:solidFill>
                            <a:srgbClr val="000000"/>
                          </a:solidFill>
                          <a:effectLst/>
                        </a:rPr>
                        <a:t> $     99,394.02 </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38189736"/>
                  </a:ext>
                </a:extLst>
              </a:tr>
            </a:tbl>
          </a:graphicData>
        </a:graphic>
      </p:graphicFrame>
    </p:spTree>
    <p:extLst>
      <p:ext uri="{BB962C8B-B14F-4D97-AF65-F5344CB8AC3E}">
        <p14:creationId xmlns:p14="http://schemas.microsoft.com/office/powerpoint/2010/main" val="2042550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852" y="709760"/>
            <a:ext cx="11306988" cy="1325563"/>
          </a:xfrm>
        </p:spPr>
        <p:txBody>
          <a:bodyPr>
            <a:normAutofit/>
          </a:bodyPr>
          <a:lstStyle/>
          <a:p>
            <a:r>
              <a:rPr lang="en-US" sz="2900" b="1" dirty="0">
                <a:latin typeface="Calibri" panose="020F0502020204030204" pitchFamily="34" charset="0"/>
                <a:cs typeface="Calibri" panose="020F0502020204030204" pitchFamily="34" charset="0"/>
              </a:rPr>
              <a:t>The FASH instructional aide position has existed for more than a decade</a:t>
            </a:r>
          </a:p>
        </p:txBody>
      </p:sp>
      <p:sp>
        <p:nvSpPr>
          <p:cNvPr id="3" name="Content Placeholder 2"/>
          <p:cNvSpPr>
            <a:spLocks noGrp="1"/>
          </p:cNvSpPr>
          <p:nvPr>
            <p:ph idx="1"/>
          </p:nvPr>
        </p:nvSpPr>
        <p:spPr>
          <a:xfrm>
            <a:off x="518160" y="2022943"/>
            <a:ext cx="11155680" cy="4835057"/>
          </a:xfrm>
        </p:spPr>
        <p:txBody>
          <a:bodyPr>
            <a:normAutofit/>
          </a:bodyPr>
          <a:lstStyle/>
          <a:p>
            <a:pPr marL="457200" lvl="1" indent="0">
              <a:buNone/>
            </a:pPr>
            <a:r>
              <a:rPr lang="en-US" dirty="0"/>
              <a:t>Instructional aides are vital to the Fashion program because not only are they the only way we can offer labs to students who may not have their own sewing machines and other equipment, but they assist the students with the equipment during class. In the same way a woodworking class could never let students use band saws without close supervision, a qualified and knowledgeable individual is necessary for the safety as well as instruction of students in the Fashion Design program.</a:t>
            </a:r>
          </a:p>
          <a:p>
            <a:pPr marL="457200" lvl="1" indent="0">
              <a:buNone/>
            </a:pPr>
            <a:endParaRPr lang="en-US" dirty="0">
              <a:latin typeface="Franklin Gothic Book" panose="020B0503020102020204" pitchFamily="34" charset="0"/>
            </a:endParaRPr>
          </a:p>
          <a:p>
            <a:pPr marL="457200" lvl="1" indent="0">
              <a:buNone/>
            </a:pPr>
            <a:r>
              <a:rPr lang="en-US" dirty="0">
                <a:latin typeface="Franklin Gothic Book" panose="020B0503020102020204" pitchFamily="34" charset="0"/>
              </a:rPr>
              <a:t>In the past, in addition to the FT 12 month Instructional Aide II position held by Peggy </a:t>
            </a:r>
            <a:r>
              <a:rPr lang="en-US" dirty="0" err="1">
                <a:latin typeface="Franklin Gothic Book" panose="020B0503020102020204" pitchFamily="34" charset="0"/>
              </a:rPr>
              <a:t>Perruccio</a:t>
            </a:r>
            <a:r>
              <a:rPr lang="en-US" dirty="0">
                <a:latin typeface="Franklin Gothic Book" panose="020B0503020102020204" pitchFamily="34" charset="0"/>
              </a:rPr>
              <a:t>, there were multiple short-term temporary instructional aides to help provide support and lab access to students. These were grant funded positions. </a:t>
            </a:r>
          </a:p>
          <a:p>
            <a:endParaRPr lang="en-US" dirty="0"/>
          </a:p>
          <a:p>
            <a:endParaRPr lang="en-US" dirty="0"/>
          </a:p>
        </p:txBody>
      </p:sp>
      <p:sp>
        <p:nvSpPr>
          <p:cNvPr id="4" name="Rectangle 3">
            <a:extLst>
              <a:ext uri="{FF2B5EF4-FFF2-40B4-BE49-F238E27FC236}">
                <a16:creationId xmlns:a16="http://schemas.microsoft.com/office/drawing/2014/main" id="{BF518A3A-ECE0-42A2-BD7B-43096BD7B6FA}"/>
              </a:ext>
            </a:extLst>
          </p:cNvPr>
          <p:cNvSpPr/>
          <p:nvPr/>
        </p:nvSpPr>
        <p:spPr>
          <a:xfrm>
            <a:off x="366852" y="32302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5" name="Title 1"/>
          <p:cNvSpPr txBox="1">
            <a:spLocks/>
          </p:cNvSpPr>
          <p:nvPr/>
        </p:nvSpPr>
        <p:spPr>
          <a:xfrm>
            <a:off x="1401416" y="402536"/>
            <a:ext cx="9887643"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New PT Classified Positions (2) – replacing existing FT Position</a:t>
            </a:r>
          </a:p>
        </p:txBody>
      </p:sp>
      <p:sp>
        <p:nvSpPr>
          <p:cNvPr id="8" name="Rectangle 1">
            <a:extLst>
              <a:ext uri="{FF2B5EF4-FFF2-40B4-BE49-F238E27FC236}">
                <a16:creationId xmlns:a16="http://schemas.microsoft.com/office/drawing/2014/main" id="{FB180F38-415E-4037-B595-BF702C3401DD}"/>
              </a:ext>
            </a:extLst>
          </p:cNvPr>
          <p:cNvSpPr>
            <a:spLocks noChangeArrowheads="1"/>
          </p:cNvSpPr>
          <p:nvPr/>
        </p:nvSpPr>
        <p:spPr bwMode="auto">
          <a:xfrm>
            <a:off x="1528211" y="2042633"/>
            <a:ext cx="1512594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E32B2B26-35AE-2DC6-2455-498CD5936B51}"/>
              </a:ext>
            </a:extLst>
          </p:cNvPr>
          <p:cNvSpPr>
            <a:spLocks noChangeArrowheads="1"/>
          </p:cNvSpPr>
          <p:nvPr/>
        </p:nvSpPr>
        <p:spPr bwMode="auto">
          <a:xfrm>
            <a:off x="4132262" y="3264858"/>
            <a:ext cx="1496909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9262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852" y="709760"/>
            <a:ext cx="10986948" cy="1325563"/>
          </a:xfrm>
        </p:spPr>
        <p:txBody>
          <a:bodyPr>
            <a:normAutofit/>
          </a:bodyPr>
          <a:lstStyle/>
          <a:p>
            <a:r>
              <a:rPr lang="en-US" sz="2900" b="1" dirty="0">
                <a:latin typeface="Calibri" panose="020F0502020204030204" pitchFamily="34" charset="0"/>
                <a:cs typeface="Calibri" panose="020F0502020204030204" pitchFamily="34" charset="0"/>
              </a:rPr>
              <a:t>Converting one FT 12 month position into two PT 10 month positions</a:t>
            </a:r>
          </a:p>
        </p:txBody>
      </p:sp>
      <p:sp>
        <p:nvSpPr>
          <p:cNvPr id="3" name="Content Placeholder 2"/>
          <p:cNvSpPr>
            <a:spLocks noGrp="1"/>
          </p:cNvSpPr>
          <p:nvPr>
            <p:ph idx="1"/>
          </p:nvPr>
        </p:nvSpPr>
        <p:spPr>
          <a:xfrm>
            <a:off x="518160" y="2022943"/>
            <a:ext cx="11155680" cy="4835057"/>
          </a:xfrm>
        </p:spPr>
        <p:txBody>
          <a:bodyPr>
            <a:normAutofit/>
          </a:bodyPr>
          <a:lstStyle/>
          <a:p>
            <a:endParaRPr lang="en-US" dirty="0"/>
          </a:p>
          <a:p>
            <a:pPr marL="0" indent="0">
              <a:buNone/>
            </a:pPr>
            <a:endParaRPr lang="en-US" dirty="0"/>
          </a:p>
          <a:p>
            <a:endParaRPr lang="en-US" dirty="0"/>
          </a:p>
          <a:p>
            <a:pPr marL="0" indent="0">
              <a:buNone/>
            </a:pPr>
            <a:endParaRPr lang="en-US" dirty="0"/>
          </a:p>
          <a:p>
            <a:r>
              <a:rPr lang="en-US" sz="2400" dirty="0"/>
              <a:t>The existing FT 12 month Instructional Aide II position for Fashion Design &amp; Merchandising was vacated August 2023.</a:t>
            </a:r>
          </a:p>
          <a:p>
            <a:r>
              <a:rPr lang="en-US" sz="2400" dirty="0"/>
              <a:t>In prior years, we had been able to supplement the FT position with short-term temporary grant funded positions to be able to serve the night students. Short-term positions were never meant to go on indefinitely, but our students </a:t>
            </a:r>
            <a:r>
              <a:rPr lang="en-US" sz="2400"/>
              <a:t>need both </a:t>
            </a:r>
            <a:r>
              <a:rPr lang="en-US" sz="2400" dirty="0"/>
              <a:t>day and evening access to labs. This FT 12 month vacancy offers us the opportunity to convert it to 2 PT positions, which would better serve the programmatic and student needs.</a:t>
            </a:r>
          </a:p>
          <a:p>
            <a:pPr lvl="1"/>
            <a:endParaRPr lang="en-US" dirty="0">
              <a:latin typeface="Franklin Gothic Book" panose="020B0503020102020204" pitchFamily="34" charset="0"/>
            </a:endParaRPr>
          </a:p>
          <a:p>
            <a:endParaRPr lang="en-US" dirty="0"/>
          </a:p>
          <a:p>
            <a:endParaRPr lang="en-US" dirty="0"/>
          </a:p>
        </p:txBody>
      </p:sp>
      <p:sp>
        <p:nvSpPr>
          <p:cNvPr id="4" name="Rectangle 3">
            <a:extLst>
              <a:ext uri="{FF2B5EF4-FFF2-40B4-BE49-F238E27FC236}">
                <a16:creationId xmlns:a16="http://schemas.microsoft.com/office/drawing/2014/main" id="{BF518A3A-ECE0-42A2-BD7B-43096BD7B6FA}"/>
              </a:ext>
            </a:extLst>
          </p:cNvPr>
          <p:cNvSpPr/>
          <p:nvPr/>
        </p:nvSpPr>
        <p:spPr>
          <a:xfrm>
            <a:off x="366852" y="32302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5" name="Title 1"/>
          <p:cNvSpPr txBox="1">
            <a:spLocks/>
          </p:cNvSpPr>
          <p:nvPr/>
        </p:nvSpPr>
        <p:spPr>
          <a:xfrm>
            <a:off x="1401416" y="402536"/>
            <a:ext cx="9887643"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New PT Classified Positions (2) – replacing existing FT Position</a:t>
            </a:r>
          </a:p>
        </p:txBody>
      </p:sp>
      <p:sp>
        <p:nvSpPr>
          <p:cNvPr id="8" name="Rectangle 1">
            <a:extLst>
              <a:ext uri="{FF2B5EF4-FFF2-40B4-BE49-F238E27FC236}">
                <a16:creationId xmlns:a16="http://schemas.microsoft.com/office/drawing/2014/main" id="{FB180F38-415E-4037-B595-BF702C3401DD}"/>
              </a:ext>
            </a:extLst>
          </p:cNvPr>
          <p:cNvSpPr>
            <a:spLocks noChangeArrowheads="1"/>
          </p:cNvSpPr>
          <p:nvPr/>
        </p:nvSpPr>
        <p:spPr bwMode="auto">
          <a:xfrm>
            <a:off x="1528211" y="2042633"/>
            <a:ext cx="1512594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E32B2B26-35AE-2DC6-2455-498CD5936B51}"/>
              </a:ext>
            </a:extLst>
          </p:cNvPr>
          <p:cNvSpPr>
            <a:spLocks noChangeArrowheads="1"/>
          </p:cNvSpPr>
          <p:nvPr/>
        </p:nvSpPr>
        <p:spPr bwMode="auto">
          <a:xfrm>
            <a:off x="4132262" y="3264858"/>
            <a:ext cx="1496909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1" name="Table 10">
            <a:extLst>
              <a:ext uri="{FF2B5EF4-FFF2-40B4-BE49-F238E27FC236}">
                <a16:creationId xmlns:a16="http://schemas.microsoft.com/office/drawing/2014/main" id="{B0F437B8-D80C-01F6-DEB7-FD444B4445B9}"/>
              </a:ext>
            </a:extLst>
          </p:cNvPr>
          <p:cNvGraphicFramePr>
            <a:graphicFrameLocks noGrp="1"/>
          </p:cNvGraphicFramePr>
          <p:nvPr/>
        </p:nvGraphicFramePr>
        <p:xfrm>
          <a:off x="2850872" y="2022943"/>
          <a:ext cx="6490256" cy="1483360"/>
        </p:xfrm>
        <a:graphic>
          <a:graphicData uri="http://schemas.openxmlformats.org/drawingml/2006/table">
            <a:tbl>
              <a:tblPr firstRow="1" bandRow="1">
                <a:tableStyleId>{93296810-A885-4BE3-A3E7-6D5BEEA58F35}</a:tableStyleId>
              </a:tblPr>
              <a:tblGrid>
                <a:gridCol w="3110952">
                  <a:extLst>
                    <a:ext uri="{9D8B030D-6E8A-4147-A177-3AD203B41FA5}">
                      <a16:colId xmlns:a16="http://schemas.microsoft.com/office/drawing/2014/main" val="885053119"/>
                    </a:ext>
                  </a:extLst>
                </a:gridCol>
                <a:gridCol w="824948">
                  <a:extLst>
                    <a:ext uri="{9D8B030D-6E8A-4147-A177-3AD203B41FA5}">
                      <a16:colId xmlns:a16="http://schemas.microsoft.com/office/drawing/2014/main" val="705355765"/>
                    </a:ext>
                  </a:extLst>
                </a:gridCol>
                <a:gridCol w="783569">
                  <a:extLst>
                    <a:ext uri="{9D8B030D-6E8A-4147-A177-3AD203B41FA5}">
                      <a16:colId xmlns:a16="http://schemas.microsoft.com/office/drawing/2014/main" val="2221341652"/>
                    </a:ext>
                  </a:extLst>
                </a:gridCol>
                <a:gridCol w="940731">
                  <a:extLst>
                    <a:ext uri="{9D8B030D-6E8A-4147-A177-3AD203B41FA5}">
                      <a16:colId xmlns:a16="http://schemas.microsoft.com/office/drawing/2014/main" val="3989472488"/>
                    </a:ext>
                  </a:extLst>
                </a:gridCol>
                <a:gridCol w="830056">
                  <a:extLst>
                    <a:ext uri="{9D8B030D-6E8A-4147-A177-3AD203B41FA5}">
                      <a16:colId xmlns:a16="http://schemas.microsoft.com/office/drawing/2014/main" val="3671397037"/>
                    </a:ext>
                  </a:extLst>
                </a:gridCol>
              </a:tblGrid>
              <a:tr h="370840">
                <a:tc gridSpan="5">
                  <a:txBody>
                    <a:bodyPr/>
                    <a:lstStyle/>
                    <a:p>
                      <a:r>
                        <a:rPr lang="en-US" dirty="0"/>
                        <a:t>Student Lab Use Sign-in Sheets Sept. 1 - Nov 8 2023</a:t>
                      </a:r>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425471213"/>
                  </a:ext>
                </a:extLst>
              </a:tr>
              <a:tr h="370840">
                <a:tc>
                  <a:txBody>
                    <a:bodyPr/>
                    <a:lstStyle/>
                    <a:p>
                      <a:endParaRPr lang="en-US" dirty="0"/>
                    </a:p>
                  </a:txBody>
                  <a:tcPr>
                    <a:noFill/>
                  </a:tcPr>
                </a:tc>
                <a:tc>
                  <a:txBody>
                    <a:bodyPr/>
                    <a:lstStyle/>
                    <a:p>
                      <a:r>
                        <a:rPr lang="en-US" dirty="0"/>
                        <a:t>Sept.</a:t>
                      </a:r>
                    </a:p>
                  </a:txBody>
                  <a:tcPr>
                    <a:noFill/>
                  </a:tcPr>
                </a:tc>
                <a:tc>
                  <a:txBody>
                    <a:bodyPr/>
                    <a:lstStyle/>
                    <a:p>
                      <a:r>
                        <a:rPr lang="en-US" dirty="0"/>
                        <a:t>Oct.</a:t>
                      </a:r>
                    </a:p>
                  </a:txBody>
                  <a:tcPr>
                    <a:noFill/>
                  </a:tcPr>
                </a:tc>
                <a:tc>
                  <a:txBody>
                    <a:bodyPr/>
                    <a:lstStyle/>
                    <a:p>
                      <a:r>
                        <a:rPr lang="en-US" dirty="0"/>
                        <a:t>Nov.</a:t>
                      </a:r>
                    </a:p>
                  </a:txBody>
                  <a:tcPr>
                    <a:noFill/>
                  </a:tcPr>
                </a:tc>
                <a:tc>
                  <a:txBody>
                    <a:bodyPr/>
                    <a:lstStyle/>
                    <a:p>
                      <a:r>
                        <a:rPr lang="en-US" dirty="0"/>
                        <a:t>Totals</a:t>
                      </a:r>
                    </a:p>
                  </a:txBody>
                  <a:tcPr>
                    <a:noFill/>
                  </a:tcPr>
                </a:tc>
                <a:extLst>
                  <a:ext uri="{0D108BD9-81ED-4DB2-BD59-A6C34878D82A}">
                    <a16:rowId xmlns:a16="http://schemas.microsoft.com/office/drawing/2014/main" val="2750092566"/>
                  </a:ext>
                </a:extLst>
              </a:tr>
              <a:tr h="370840">
                <a:tc>
                  <a:txBody>
                    <a:bodyPr/>
                    <a:lstStyle/>
                    <a:p>
                      <a:r>
                        <a:rPr lang="en-US" dirty="0"/>
                        <a:t>Day M-Th 8:30am - 5pm</a:t>
                      </a:r>
                    </a:p>
                  </a:txBody>
                  <a:tcPr/>
                </a:tc>
                <a:tc>
                  <a:txBody>
                    <a:bodyPr/>
                    <a:lstStyle/>
                    <a:p>
                      <a:r>
                        <a:rPr lang="en-US" dirty="0"/>
                        <a:t>81</a:t>
                      </a:r>
                    </a:p>
                  </a:txBody>
                  <a:tcPr/>
                </a:tc>
                <a:tc>
                  <a:txBody>
                    <a:bodyPr/>
                    <a:lstStyle/>
                    <a:p>
                      <a:r>
                        <a:rPr lang="en-US" dirty="0"/>
                        <a:t>155</a:t>
                      </a:r>
                    </a:p>
                  </a:txBody>
                  <a:tcPr/>
                </a:tc>
                <a:tc>
                  <a:txBody>
                    <a:bodyPr/>
                    <a:lstStyle/>
                    <a:p>
                      <a:r>
                        <a:rPr lang="en-US" dirty="0"/>
                        <a:t>44</a:t>
                      </a:r>
                    </a:p>
                  </a:txBody>
                  <a:tcPr/>
                </a:tc>
                <a:tc>
                  <a:txBody>
                    <a:bodyPr/>
                    <a:lstStyle/>
                    <a:p>
                      <a:r>
                        <a:rPr lang="en-US" dirty="0"/>
                        <a:t>280</a:t>
                      </a:r>
                    </a:p>
                  </a:txBody>
                  <a:tcPr/>
                </a:tc>
                <a:extLst>
                  <a:ext uri="{0D108BD9-81ED-4DB2-BD59-A6C34878D82A}">
                    <a16:rowId xmlns:a16="http://schemas.microsoft.com/office/drawing/2014/main" val="3965506449"/>
                  </a:ext>
                </a:extLst>
              </a:tr>
              <a:tr h="370840">
                <a:tc>
                  <a:txBody>
                    <a:bodyPr/>
                    <a:lstStyle/>
                    <a:p>
                      <a:r>
                        <a:rPr lang="en-US" dirty="0"/>
                        <a:t>Night T/Th 5 - 9pm</a:t>
                      </a:r>
                    </a:p>
                  </a:txBody>
                  <a:tcPr/>
                </a:tc>
                <a:tc>
                  <a:txBody>
                    <a:bodyPr/>
                    <a:lstStyle/>
                    <a:p>
                      <a:r>
                        <a:rPr lang="en-US" dirty="0"/>
                        <a:t>20</a:t>
                      </a:r>
                    </a:p>
                  </a:txBody>
                  <a:tcPr/>
                </a:tc>
                <a:tc>
                  <a:txBody>
                    <a:bodyPr/>
                    <a:lstStyle/>
                    <a:p>
                      <a:r>
                        <a:rPr lang="en-US" dirty="0"/>
                        <a:t>46</a:t>
                      </a:r>
                    </a:p>
                  </a:txBody>
                  <a:tcPr/>
                </a:tc>
                <a:tc>
                  <a:txBody>
                    <a:bodyPr/>
                    <a:lstStyle/>
                    <a:p>
                      <a:r>
                        <a:rPr lang="en-US" dirty="0"/>
                        <a:t>12</a:t>
                      </a:r>
                    </a:p>
                  </a:txBody>
                  <a:tcPr/>
                </a:tc>
                <a:tc>
                  <a:txBody>
                    <a:bodyPr/>
                    <a:lstStyle/>
                    <a:p>
                      <a:r>
                        <a:rPr lang="en-US" dirty="0"/>
                        <a:t>78</a:t>
                      </a:r>
                    </a:p>
                  </a:txBody>
                  <a:tcPr/>
                </a:tc>
                <a:extLst>
                  <a:ext uri="{0D108BD9-81ED-4DB2-BD59-A6C34878D82A}">
                    <a16:rowId xmlns:a16="http://schemas.microsoft.com/office/drawing/2014/main" val="2783622447"/>
                  </a:ext>
                </a:extLst>
              </a:tr>
            </a:tbl>
          </a:graphicData>
        </a:graphic>
      </p:graphicFrame>
    </p:spTree>
    <p:extLst>
      <p:ext uri="{BB962C8B-B14F-4D97-AF65-F5344CB8AC3E}">
        <p14:creationId xmlns:p14="http://schemas.microsoft.com/office/powerpoint/2010/main" val="4272105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group of women sewing at a table&#10;&#10;Description automatically generated">
            <a:extLst>
              <a:ext uri="{FF2B5EF4-FFF2-40B4-BE49-F238E27FC236}">
                <a16:creationId xmlns:a16="http://schemas.microsoft.com/office/drawing/2014/main" id="{70FB05DE-7784-6C09-C934-BF214345B2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1466" y="2022943"/>
            <a:ext cx="5949068" cy="4461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366852" y="709760"/>
            <a:ext cx="10986948" cy="1325563"/>
          </a:xfrm>
        </p:spPr>
        <p:txBody>
          <a:bodyPr>
            <a:normAutofit/>
          </a:bodyPr>
          <a:lstStyle/>
          <a:p>
            <a:pPr algn="ctr"/>
            <a:r>
              <a:rPr lang="en-US" sz="2900" b="1" dirty="0">
                <a:latin typeface="Calibri" panose="020F0502020204030204" pitchFamily="34" charset="0"/>
                <a:cs typeface="Calibri" panose="020F0502020204030204" pitchFamily="34" charset="0"/>
              </a:rPr>
              <a:t>Students are making use of the lab!</a:t>
            </a:r>
          </a:p>
        </p:txBody>
      </p:sp>
      <p:sp>
        <p:nvSpPr>
          <p:cNvPr id="3" name="Content Placeholder 2"/>
          <p:cNvSpPr>
            <a:spLocks noGrp="1"/>
          </p:cNvSpPr>
          <p:nvPr>
            <p:ph idx="1"/>
          </p:nvPr>
        </p:nvSpPr>
        <p:spPr>
          <a:xfrm>
            <a:off x="518160" y="2022943"/>
            <a:ext cx="11155680" cy="4835057"/>
          </a:xfrm>
        </p:spPr>
        <p:txBody>
          <a:bodyPr>
            <a:normAutofit/>
          </a:bodyPr>
          <a:lstStyle/>
          <a:p>
            <a:endParaRPr lang="en-US" dirty="0"/>
          </a:p>
          <a:p>
            <a:pPr marL="0" indent="0">
              <a:buNone/>
            </a:pPr>
            <a:endParaRPr lang="en-US" dirty="0"/>
          </a:p>
          <a:p>
            <a:endParaRPr lang="en-US" dirty="0"/>
          </a:p>
          <a:p>
            <a:pPr marL="0" indent="0">
              <a:buNone/>
            </a:pPr>
            <a:endParaRPr lang="en-US" dirty="0"/>
          </a:p>
          <a:p>
            <a:pPr lvl="1"/>
            <a:endParaRPr lang="en-US" dirty="0">
              <a:latin typeface="Franklin Gothic Book" panose="020B0503020102020204" pitchFamily="34" charset="0"/>
            </a:endParaRPr>
          </a:p>
          <a:p>
            <a:endParaRPr lang="en-US" dirty="0"/>
          </a:p>
          <a:p>
            <a:endParaRPr lang="en-US" dirty="0"/>
          </a:p>
        </p:txBody>
      </p:sp>
      <p:sp>
        <p:nvSpPr>
          <p:cNvPr id="4" name="Rectangle 3">
            <a:extLst>
              <a:ext uri="{FF2B5EF4-FFF2-40B4-BE49-F238E27FC236}">
                <a16:creationId xmlns:a16="http://schemas.microsoft.com/office/drawing/2014/main" id="{BF518A3A-ECE0-42A2-BD7B-43096BD7B6FA}"/>
              </a:ext>
            </a:extLst>
          </p:cNvPr>
          <p:cNvSpPr/>
          <p:nvPr/>
        </p:nvSpPr>
        <p:spPr>
          <a:xfrm>
            <a:off x="366852" y="32302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5" name="Title 1"/>
          <p:cNvSpPr txBox="1">
            <a:spLocks/>
          </p:cNvSpPr>
          <p:nvPr/>
        </p:nvSpPr>
        <p:spPr>
          <a:xfrm>
            <a:off x="1401416" y="402536"/>
            <a:ext cx="9887643"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New PT Classified Positions (2) – replacing existing FT Position</a:t>
            </a:r>
          </a:p>
        </p:txBody>
      </p:sp>
      <p:sp>
        <p:nvSpPr>
          <p:cNvPr id="8" name="Rectangle 1">
            <a:extLst>
              <a:ext uri="{FF2B5EF4-FFF2-40B4-BE49-F238E27FC236}">
                <a16:creationId xmlns:a16="http://schemas.microsoft.com/office/drawing/2014/main" id="{FB180F38-415E-4037-B595-BF702C3401DD}"/>
              </a:ext>
            </a:extLst>
          </p:cNvPr>
          <p:cNvSpPr>
            <a:spLocks noChangeArrowheads="1"/>
          </p:cNvSpPr>
          <p:nvPr/>
        </p:nvSpPr>
        <p:spPr bwMode="auto">
          <a:xfrm>
            <a:off x="1528211" y="2042633"/>
            <a:ext cx="1512594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E32B2B26-35AE-2DC6-2455-498CD5936B51}"/>
              </a:ext>
            </a:extLst>
          </p:cNvPr>
          <p:cNvSpPr>
            <a:spLocks noChangeArrowheads="1"/>
          </p:cNvSpPr>
          <p:nvPr/>
        </p:nvSpPr>
        <p:spPr bwMode="auto">
          <a:xfrm>
            <a:off x="4132262" y="3264858"/>
            <a:ext cx="1496909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9" name="Picture 8" descr="A group of people posing for a photo&#10;&#10;Description automatically generated">
            <a:extLst>
              <a:ext uri="{FF2B5EF4-FFF2-40B4-BE49-F238E27FC236}">
                <a16:creationId xmlns:a16="http://schemas.microsoft.com/office/drawing/2014/main" id="{6CD808D6-3790-1534-B6C2-B44E057C26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0522" y="2536361"/>
            <a:ext cx="2117863" cy="28238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A group of women posing for a picture&#10;&#10;Description automatically generated">
            <a:extLst>
              <a:ext uri="{FF2B5EF4-FFF2-40B4-BE49-F238E27FC236}">
                <a16:creationId xmlns:a16="http://schemas.microsoft.com/office/drawing/2014/main" id="{C0675A5B-B0B5-F2DB-0867-B200B7BB13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736" y="1773232"/>
            <a:ext cx="2643743" cy="35249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737253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551A415522C74CB2195B1A777E9A7C" ma:contentTypeVersion="17" ma:contentTypeDescription="Create a new document." ma:contentTypeScope="" ma:versionID="67dfb4e804f0f36d3e2bbd6bb2657c0a">
  <xsd:schema xmlns:xsd="http://www.w3.org/2001/XMLSchema" xmlns:xs="http://www.w3.org/2001/XMLSchema" xmlns:p="http://schemas.microsoft.com/office/2006/metadata/properties" xmlns:ns3="2bc55ecc-363e-43e9-bfac-4ba2e86f45ee" xmlns:ns4="bb5bbb0b-6c89-44d7-be61-0adfe653f983" targetNamespace="http://schemas.microsoft.com/office/2006/metadata/properties" ma:root="true" ma:fieldsID="f1456f6b1d7c6a1152a3462ab7fa1521" ns3:_="" ns4:_="">
    <xsd:import namespace="2bc55ecc-363e-43e9-bfac-4ba2e86f45ee"/>
    <xsd:import namespace="bb5bbb0b-6c89-44d7-be61-0adfe653f98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c55ecc-363e-43e9-bfac-4ba2e86f45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b5bbb0b-6c89-44d7-be61-0adfe653f9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2bc55ecc-363e-43e9-bfac-4ba2e86f45e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3C37A3-20B2-401D-B6EE-2BD9518C87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c55ecc-363e-43e9-bfac-4ba2e86f45ee"/>
    <ds:schemaRef ds:uri="bb5bbb0b-6c89-44d7-be61-0adfe653f9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BAF11E-4C8F-46A5-BA0A-B8FEFFC25CF1}">
  <ds:schemaRefs>
    <ds:schemaRef ds:uri="http://schemas.microsoft.com/office/infopath/2007/PartnerControls"/>
    <ds:schemaRef ds:uri="http://purl.org/dc/dcmitype/"/>
    <ds:schemaRef ds:uri="http://purl.org/dc/terms/"/>
    <ds:schemaRef ds:uri="http://purl.org/dc/elements/1.1/"/>
    <ds:schemaRef ds:uri="2bc55ecc-363e-43e9-bfac-4ba2e86f45ee"/>
    <ds:schemaRef ds:uri="http://schemas.microsoft.com/office/2006/documentManagement/types"/>
    <ds:schemaRef ds:uri="http://schemas.openxmlformats.org/package/2006/metadata/core-properties"/>
    <ds:schemaRef ds:uri="bb5bbb0b-6c89-44d7-be61-0adfe653f98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79A8300-276E-4320-9B6B-E5FB4CDB98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14716</TotalTime>
  <Words>504</Words>
  <Application>Microsoft Macintosh PowerPoint</Application>
  <PresentationFormat>Widescreen</PresentationFormat>
  <Paragraphs>98</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Franklin Gothic Book</vt:lpstr>
      <vt:lpstr>Office Theme</vt:lpstr>
      <vt:lpstr>PowerPoint Presentation</vt:lpstr>
      <vt:lpstr>                Enrollments have recovered since the worst of COVID</vt:lpstr>
      <vt:lpstr>                Cost of 2 PT 10 month positions vs. 1 FT 12 month position</vt:lpstr>
      <vt:lpstr>The FASH instructional aide position has existed for more than a decade</vt:lpstr>
      <vt:lpstr>Converting one FT 12 month position into two PT 10 month positions</vt:lpstr>
      <vt:lpstr>Students are making use of the lab!</vt:lpstr>
    </vt:vector>
  </TitlesOfParts>
  <Company>SMCCD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Rodriguez, Megan</dc:creator>
  <cp:lastModifiedBy>Lacefield, Hyla</cp:lastModifiedBy>
  <cp:revision>186</cp:revision>
  <cp:lastPrinted>2016-06-13T15:20:29Z</cp:lastPrinted>
  <dcterms:created xsi:type="dcterms:W3CDTF">2015-08-26T22:52:00Z</dcterms:created>
  <dcterms:modified xsi:type="dcterms:W3CDTF">2023-11-15T17:59:05Z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0x01010029551A415522C74CB2195B1A777E9A7C</vt:lpwstr>
  </property>
</Properties>
</file>