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4"/>
  </p:sldMasterIdLst>
  <p:notesMasterIdLst>
    <p:notesMasterId r:id="rId15"/>
  </p:notesMasterIdLst>
  <p:sldIdLst>
    <p:sldId id="256" r:id="rId5"/>
    <p:sldId id="261" r:id="rId6"/>
    <p:sldId id="265" r:id="rId7"/>
    <p:sldId id="264" r:id="rId8"/>
    <p:sldId id="266" r:id="rId9"/>
    <p:sldId id="267" r:id="rId10"/>
    <p:sldId id="271" r:id="rId11"/>
    <p:sldId id="258" r:id="rId12"/>
    <p:sldId id="274" r:id="rId13"/>
    <p:sldId id="276"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9" d="100"/>
          <a:sy n="69" d="100"/>
        </p:scale>
        <p:origin x="564"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A31C370-6A3F-453A-8FAA-AC3595BB1D47}" type="datetimeFigureOut">
              <a:rPr lang="en-US" smtClean="0"/>
              <a:t>11/15/2023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8EAE81F-7D9F-4CA5-84F8-D05839AC04DD}" type="slidenum">
              <a:rPr lang="en-US" smtClean="0"/>
              <a:t>‹#›</a:t>
            </a:fld>
            <a:endParaRPr lang="en-US"/>
          </a:p>
        </p:txBody>
      </p:sp>
    </p:spTree>
    <p:extLst>
      <p:ext uri="{BB962C8B-B14F-4D97-AF65-F5344CB8AC3E}">
        <p14:creationId xmlns:p14="http://schemas.microsoft.com/office/powerpoint/2010/main" val="31976753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11/15/2023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11/15/2023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11/15/2023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11/15/2023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11/15/2023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11/15/2023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11/15/2023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11/15/2023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11/15/2023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11/15/2023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dirty="0"/>
              <a:t>11/15/2023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11/15/2023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11/15/2023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11/15/2023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2A54C80-263E-416B-A8E0-580EDEADCBDC}" type="datetimeFigureOut">
              <a:rPr lang="en-US" dirty="0"/>
              <a:t>11/15/2023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11/15/2023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11/15/2023</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5" r:id="rId4"/>
    <p:sldLayoutId id="2147483653" r:id="rId5"/>
    <p:sldLayoutId id="2147483654" r:id="rId6"/>
    <p:sldLayoutId id="2147483655" r:id="rId7"/>
    <p:sldLayoutId id="2147483666" r:id="rId8"/>
    <p:sldLayoutId id="2147483657" r:id="rId9"/>
    <p:sldLayoutId id="2147483660" r:id="rId10"/>
    <p:sldLayoutId id="2147483661" r:id="rId11"/>
    <p:sldLayoutId id="2147483662" r:id="rId12"/>
    <p:sldLayoutId id="2147483663" r:id="rId13"/>
    <p:sldLayoutId id="2147483664" r:id="rId14"/>
    <p:sldLayoutId id="2147483667" r:id="rId15"/>
    <p:sldLayoutId id="214748365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4.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file:///C:\Users\malhotrar\Downloads\annotated-combinepdf%20(5).pdf" TargetMode="Externa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7067" y="2635443"/>
            <a:ext cx="7766936" cy="1646302"/>
          </a:xfrm>
        </p:spPr>
        <p:txBody>
          <a:bodyPr/>
          <a:lstStyle/>
          <a:p>
            <a:r>
              <a:rPr lang="en-US" sz="3600" b="1" spc="600" dirty="0">
                <a:solidFill>
                  <a:schemeClr val="tx1">
                    <a:lumMod val="65000"/>
                    <a:lumOff val="35000"/>
                  </a:schemeClr>
                </a:solidFill>
                <a:cs typeface="Calibri" panose="020F0502020204030204" pitchFamily="34" charset="0"/>
              </a:rPr>
              <a:t>Program Review</a:t>
            </a:r>
            <a:br>
              <a:rPr lang="en-US" sz="3600" b="1" spc="600" dirty="0">
                <a:solidFill>
                  <a:schemeClr val="tx1">
                    <a:lumMod val="65000"/>
                    <a:lumOff val="35000"/>
                  </a:schemeClr>
                </a:solidFill>
                <a:cs typeface="Calibri" panose="020F0502020204030204" pitchFamily="34" charset="0"/>
              </a:rPr>
            </a:br>
            <a:r>
              <a:rPr lang="en-US" sz="3600" b="1" spc="600" dirty="0">
                <a:solidFill>
                  <a:schemeClr val="tx1">
                    <a:lumMod val="65000"/>
                    <a:lumOff val="35000"/>
                  </a:schemeClr>
                </a:solidFill>
                <a:cs typeface="Calibri" panose="020F0502020204030204" pitchFamily="34" charset="0"/>
              </a:rPr>
              <a:t>New Position Request Presentation</a:t>
            </a:r>
            <a:r>
              <a:rPr lang="en-US" sz="3600" dirty="0"/>
              <a:t/>
            </a:r>
            <a:br>
              <a:rPr lang="en-US" sz="3600" dirty="0"/>
            </a:br>
            <a:endParaRPr lang="en-US" sz="3600" dirty="0"/>
          </a:p>
        </p:txBody>
      </p:sp>
      <p:sp>
        <p:nvSpPr>
          <p:cNvPr id="3" name="Subtitle 2"/>
          <p:cNvSpPr>
            <a:spLocks noGrp="1"/>
          </p:cNvSpPr>
          <p:nvPr>
            <p:ph type="subTitle" idx="1"/>
          </p:nvPr>
        </p:nvSpPr>
        <p:spPr/>
        <p:txBody>
          <a:bodyPr>
            <a:normAutofit fontScale="25000" lnSpcReduction="20000"/>
          </a:bodyPr>
          <a:lstStyle/>
          <a:p>
            <a:r>
              <a:rPr lang="en-US" sz="7200" b="1" dirty="0" smtClean="0">
                <a:solidFill>
                  <a:schemeClr val="tx1"/>
                </a:solidFill>
                <a:latin typeface="+mj-lt"/>
                <a:cs typeface="Calibri" panose="020F0502020204030204" pitchFamily="34" charset="0"/>
              </a:rPr>
              <a:t>Position:  1.  Full time Instructional Faculty </a:t>
            </a:r>
          </a:p>
          <a:p>
            <a:r>
              <a:rPr lang="en-US" sz="7200" b="1" dirty="0" smtClean="0">
                <a:solidFill>
                  <a:schemeClr val="tx1"/>
                </a:solidFill>
                <a:latin typeface="+mj-lt"/>
                <a:cs typeface="Calibri" panose="020F0502020204030204" pitchFamily="34" charset="0"/>
              </a:rPr>
              <a:t>2. Instructional Aid II - (2) </a:t>
            </a:r>
          </a:p>
          <a:p>
            <a:r>
              <a:rPr lang="en-US" sz="5600" b="1" dirty="0" smtClean="0">
                <a:latin typeface="+mj-lt"/>
                <a:cs typeface="Calibri" panose="020F0502020204030204" pitchFamily="34" charset="0"/>
              </a:rPr>
              <a:t>Requested by- Dr. Ritu Malhotra </a:t>
            </a:r>
          </a:p>
          <a:p>
            <a:r>
              <a:rPr lang="en-US" sz="5600" b="1" dirty="0" smtClean="0">
                <a:latin typeface="+mj-lt"/>
                <a:cs typeface="Calibri" panose="020F0502020204030204" pitchFamily="34" charset="0"/>
              </a:rPr>
              <a:t>Faculty and Program coordinator for Medical Assisting Program   </a:t>
            </a:r>
          </a:p>
          <a:p>
            <a:endParaRPr lang="en-US" b="1" dirty="0">
              <a:latin typeface="Calibri" panose="020F0502020204030204" pitchFamily="34" charset="0"/>
              <a:cs typeface="Calibri" panose="020F0502020204030204" pitchFamily="34" charset="0"/>
            </a:endParaRPr>
          </a:p>
          <a:p>
            <a:endParaRPr lang="en-US" dirty="0"/>
          </a:p>
        </p:txBody>
      </p:sp>
      <p:pic>
        <p:nvPicPr>
          <p:cNvPr id="4" name="Picture 3">
            <a:extLst>
              <a:ext uri="{FF2B5EF4-FFF2-40B4-BE49-F238E27FC236}">
                <a16:creationId xmlns:a16="http://schemas.microsoft.com/office/drawing/2014/main" id="{4839DBB2-6311-461A-8BB6-3B89C2E078B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3642" y="0"/>
            <a:ext cx="4428504" cy="1988962"/>
          </a:xfrm>
          <a:prstGeom prst="rect">
            <a:avLst/>
          </a:prstGeom>
        </p:spPr>
      </p:pic>
    </p:spTree>
    <p:extLst>
      <p:ext uri="{BB962C8B-B14F-4D97-AF65-F5344CB8AC3E}">
        <p14:creationId xmlns:p14="http://schemas.microsoft.com/office/powerpoint/2010/main" val="26998640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750897" y="935952"/>
            <a:ext cx="7766936" cy="1646302"/>
          </a:xfrm>
        </p:spPr>
        <p:txBody>
          <a:bodyPr/>
          <a:lstStyle/>
          <a:p>
            <a:r>
              <a:rPr lang="en-US" dirty="0" smtClean="0"/>
              <a:t>Question ??</a:t>
            </a:r>
            <a:endParaRPr lang="en-US" dirty="0"/>
          </a:p>
        </p:txBody>
      </p:sp>
      <p:sp>
        <p:nvSpPr>
          <p:cNvPr id="3" name="Subtitle 2"/>
          <p:cNvSpPr>
            <a:spLocks noGrp="1"/>
          </p:cNvSpPr>
          <p:nvPr>
            <p:ph type="subTitle" idx="1"/>
          </p:nvPr>
        </p:nvSpPr>
        <p:spPr>
          <a:xfrm>
            <a:off x="574194" y="4752797"/>
            <a:ext cx="7766936" cy="1096899"/>
          </a:xfrm>
        </p:spPr>
        <p:txBody>
          <a:bodyPr/>
          <a:lstStyle/>
          <a:p>
            <a:r>
              <a:rPr lang="en-US" sz="2000" dirty="0" smtClean="0"/>
              <a:t>Thank you</a:t>
            </a:r>
            <a:r>
              <a:rPr lang="en-US" dirty="0" smtClean="0"/>
              <a:t>.</a:t>
            </a:r>
            <a:endParaRPr lang="en-US" dirty="0"/>
          </a:p>
        </p:txBody>
      </p:sp>
    </p:spTree>
    <p:extLst>
      <p:ext uri="{BB962C8B-B14F-4D97-AF65-F5344CB8AC3E}">
        <p14:creationId xmlns:p14="http://schemas.microsoft.com/office/powerpoint/2010/main" val="285966126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Demand for Medical Assistants</a:t>
            </a:r>
            <a:endParaRPr lang="en-US" sz="3600" dirty="0"/>
          </a:p>
        </p:txBody>
      </p:sp>
      <p:sp>
        <p:nvSpPr>
          <p:cNvPr id="3" name="Content Placeholder 2"/>
          <p:cNvSpPr>
            <a:spLocks noGrp="1"/>
          </p:cNvSpPr>
          <p:nvPr>
            <p:ph sz="half" idx="1"/>
          </p:nvPr>
        </p:nvSpPr>
        <p:spPr>
          <a:xfrm>
            <a:off x="809070" y="1356117"/>
            <a:ext cx="4184035" cy="3880772"/>
          </a:xfrm>
        </p:spPr>
        <p:txBody>
          <a:bodyPr/>
          <a:lstStyle/>
          <a:p>
            <a:pPr marL="0" indent="0">
              <a:buNone/>
            </a:pPr>
            <a:r>
              <a:rPr lang="en-US" sz="2000" b="1" cap="all" dirty="0"/>
              <a:t>DEMAND FOR MEDICAL ASSISTANTS WILL OUTSTRIP SUPPLY BY </a:t>
            </a:r>
            <a:r>
              <a:rPr lang="en-US" sz="2000" b="1" cap="all" dirty="0" smtClean="0"/>
              <a:t>2024</a:t>
            </a:r>
          </a:p>
          <a:p>
            <a:pPr marL="0" indent="0">
              <a:buNone/>
            </a:pPr>
            <a:r>
              <a:rPr lang="en-US" dirty="0" smtClean="0"/>
              <a:t>Medical </a:t>
            </a:r>
            <a:r>
              <a:rPr lang="en-US" dirty="0"/>
              <a:t>assistants (MAs) are the core of urgent care’s clinical support </a:t>
            </a:r>
            <a:r>
              <a:rPr lang="en-US" dirty="0" smtClean="0"/>
              <a:t>workforce.</a:t>
            </a:r>
          </a:p>
          <a:p>
            <a:pPr marL="0" indent="0">
              <a:buNone/>
            </a:pPr>
            <a:endParaRPr lang="en-US" dirty="0"/>
          </a:p>
        </p:txBody>
      </p:sp>
      <p:sp>
        <p:nvSpPr>
          <p:cNvPr id="9" name="Content Placeholder 8"/>
          <p:cNvSpPr>
            <a:spLocks noGrp="1"/>
          </p:cNvSpPr>
          <p:nvPr>
            <p:ph sz="half" idx="2"/>
          </p:nvPr>
        </p:nvSpPr>
        <p:spPr>
          <a:xfrm>
            <a:off x="5257092" y="1393062"/>
            <a:ext cx="4184034" cy="3880773"/>
          </a:xfrm>
        </p:spPr>
        <p:txBody>
          <a:bodyPr/>
          <a:lstStyle/>
          <a:p>
            <a:r>
              <a:rPr lang="en-US" dirty="0"/>
              <a:t>According to the Bureau of Labor Statistics, the job outlook for Medical Assistants is estimated to increase by 19% which is much faster than the average </a:t>
            </a:r>
            <a:r>
              <a:rPr lang="en-US" dirty="0" smtClean="0"/>
              <a:t>occupation from 2021-2031</a:t>
            </a:r>
            <a:endParaRPr lang="en-US" dirty="0"/>
          </a:p>
        </p:txBody>
      </p:sp>
      <p:pic>
        <p:nvPicPr>
          <p:cNvPr id="5" name="Picture 4"/>
          <p:cNvPicPr>
            <a:picLocks noChangeAspect="1"/>
          </p:cNvPicPr>
          <p:nvPr/>
        </p:nvPicPr>
        <p:blipFill>
          <a:blip r:embed="rId2"/>
          <a:stretch>
            <a:fillRect/>
          </a:stretch>
        </p:blipFill>
        <p:spPr>
          <a:xfrm>
            <a:off x="2840738" y="3527412"/>
            <a:ext cx="2412033" cy="1812085"/>
          </a:xfrm>
          <a:prstGeom prst="rect">
            <a:avLst/>
          </a:prstGeom>
        </p:spPr>
      </p:pic>
      <p:pic>
        <p:nvPicPr>
          <p:cNvPr id="6" name="Picture 5"/>
          <p:cNvPicPr>
            <a:picLocks noChangeAspect="1"/>
          </p:cNvPicPr>
          <p:nvPr/>
        </p:nvPicPr>
        <p:blipFill>
          <a:blip r:embed="rId3"/>
          <a:stretch>
            <a:fillRect/>
          </a:stretch>
        </p:blipFill>
        <p:spPr>
          <a:xfrm>
            <a:off x="1126553" y="5119706"/>
            <a:ext cx="2461278" cy="1816803"/>
          </a:xfrm>
          <a:prstGeom prst="rect">
            <a:avLst/>
          </a:prstGeom>
        </p:spPr>
      </p:pic>
      <p:pic>
        <p:nvPicPr>
          <p:cNvPr id="7" name="Picture 6"/>
          <p:cNvPicPr>
            <a:picLocks noChangeAspect="1"/>
          </p:cNvPicPr>
          <p:nvPr/>
        </p:nvPicPr>
        <p:blipFill>
          <a:blip r:embed="rId4"/>
          <a:stretch>
            <a:fillRect/>
          </a:stretch>
        </p:blipFill>
        <p:spPr>
          <a:xfrm>
            <a:off x="5302016" y="3333448"/>
            <a:ext cx="3051005" cy="3051005"/>
          </a:xfrm>
          <a:prstGeom prst="rect">
            <a:avLst/>
          </a:prstGeom>
        </p:spPr>
      </p:pic>
      <p:pic>
        <p:nvPicPr>
          <p:cNvPr id="8" name="Picture 7"/>
          <p:cNvPicPr>
            <a:picLocks noChangeAspect="1"/>
          </p:cNvPicPr>
          <p:nvPr/>
        </p:nvPicPr>
        <p:blipFill>
          <a:blip r:embed="rId5"/>
          <a:stretch>
            <a:fillRect/>
          </a:stretch>
        </p:blipFill>
        <p:spPr>
          <a:xfrm>
            <a:off x="8353021" y="3826755"/>
            <a:ext cx="2618509" cy="2002389"/>
          </a:xfrm>
          <a:prstGeom prst="rect">
            <a:avLst/>
          </a:prstGeom>
        </p:spPr>
      </p:pic>
      <p:pic>
        <p:nvPicPr>
          <p:cNvPr id="10" name="Picture 9"/>
          <p:cNvPicPr>
            <a:picLocks noChangeAspect="1"/>
          </p:cNvPicPr>
          <p:nvPr/>
        </p:nvPicPr>
        <p:blipFill>
          <a:blip r:embed="rId6"/>
          <a:stretch>
            <a:fillRect/>
          </a:stretch>
        </p:blipFill>
        <p:spPr>
          <a:xfrm>
            <a:off x="669440" y="3259557"/>
            <a:ext cx="2019542" cy="1733999"/>
          </a:xfrm>
          <a:prstGeom prst="rect">
            <a:avLst/>
          </a:prstGeom>
        </p:spPr>
      </p:pic>
    </p:spTree>
    <p:extLst>
      <p:ext uri="{BB962C8B-B14F-4D97-AF65-F5344CB8AC3E}">
        <p14:creationId xmlns:p14="http://schemas.microsoft.com/office/powerpoint/2010/main" val="15441322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5745" y="609600"/>
            <a:ext cx="8598257" cy="1034473"/>
          </a:xfrm>
        </p:spPr>
        <p:txBody>
          <a:bodyPr>
            <a:noAutofit/>
          </a:bodyPr>
          <a:lstStyle/>
          <a:p>
            <a:r>
              <a:rPr lang="en-US" sz="3200" dirty="0"/>
              <a:t>Value of the medical assisting graduates  to the community</a:t>
            </a:r>
          </a:p>
        </p:txBody>
      </p:sp>
      <p:sp>
        <p:nvSpPr>
          <p:cNvPr id="3" name="Text Placeholder 2"/>
          <p:cNvSpPr>
            <a:spLocks noGrp="1"/>
          </p:cNvSpPr>
          <p:nvPr>
            <p:ph type="body" idx="1"/>
          </p:nvPr>
        </p:nvSpPr>
        <p:spPr/>
        <p:txBody>
          <a:bodyPr/>
          <a:lstStyle/>
          <a:p>
            <a:r>
              <a:rPr lang="en-US" sz="2000" b="1" dirty="0">
                <a:solidFill>
                  <a:schemeClr val="accent5"/>
                </a:solidFill>
              </a:rPr>
              <a:t>Community Needs </a:t>
            </a:r>
            <a:r>
              <a:rPr lang="en-US" b="1" dirty="0">
                <a:solidFill>
                  <a:schemeClr val="accent5"/>
                </a:solidFill>
              </a:rPr>
              <a:t>–</a:t>
            </a:r>
          </a:p>
          <a:p>
            <a:endParaRPr lang="en-US" dirty="0"/>
          </a:p>
        </p:txBody>
      </p:sp>
      <p:sp>
        <p:nvSpPr>
          <p:cNvPr id="4" name="Content Placeholder 3"/>
          <p:cNvSpPr>
            <a:spLocks noGrp="1"/>
          </p:cNvSpPr>
          <p:nvPr>
            <p:ph sz="half" idx="2"/>
          </p:nvPr>
        </p:nvSpPr>
        <p:spPr>
          <a:xfrm>
            <a:off x="766618" y="2225965"/>
            <a:ext cx="4094750" cy="3815398"/>
          </a:xfrm>
        </p:spPr>
        <p:txBody>
          <a:bodyPr>
            <a:normAutofit fontScale="25000" lnSpcReduction="20000"/>
          </a:bodyPr>
          <a:lstStyle/>
          <a:p>
            <a:pPr marL="0" indent="0">
              <a:buNone/>
            </a:pPr>
            <a:r>
              <a:rPr lang="en-US" sz="5200" b="1" dirty="0" smtClean="0"/>
              <a:t>Medical </a:t>
            </a:r>
            <a:r>
              <a:rPr lang="en-US" sz="5200" b="1" dirty="0"/>
              <a:t>assistants are imperative for lowering costs, improving patient quality of care, and achieving better patient outcomes and overall community well-being.</a:t>
            </a:r>
          </a:p>
          <a:p>
            <a:pPr marL="0" indent="0">
              <a:buNone/>
            </a:pPr>
            <a:r>
              <a:rPr lang="en-US" sz="5200" b="1" dirty="0"/>
              <a:t>Several interconnected factors contribute to the rising demand for our graduating medical assistants such as </a:t>
            </a:r>
          </a:p>
          <a:p>
            <a:r>
              <a:rPr lang="en-US" sz="5200" b="1" dirty="0"/>
              <a:t>aging population, </a:t>
            </a:r>
          </a:p>
          <a:p>
            <a:r>
              <a:rPr lang="en-US" sz="5200" b="1" dirty="0"/>
              <a:t>implementation of healthcare reforms,</a:t>
            </a:r>
          </a:p>
          <a:p>
            <a:r>
              <a:rPr lang="en-US" sz="5200" b="1" dirty="0"/>
              <a:t>expansion of insurance coverage and  more individuals are seeking medical care, </a:t>
            </a:r>
          </a:p>
          <a:p>
            <a:r>
              <a:rPr lang="en-US" sz="5200" b="1" dirty="0"/>
              <a:t>shift towards preventative and primary care </a:t>
            </a:r>
          </a:p>
          <a:p>
            <a:r>
              <a:rPr lang="en-US" sz="5200" b="1" dirty="0"/>
              <a:t>technological advancements  and navigation to EHR and data entry</a:t>
            </a:r>
          </a:p>
          <a:p>
            <a:r>
              <a:rPr lang="en-US" sz="5200" b="1" dirty="0"/>
              <a:t>widespread adoption of electronic health records (EHRs)</a:t>
            </a:r>
          </a:p>
          <a:p>
            <a:pPr marL="0" indent="0">
              <a:buNone/>
            </a:pPr>
            <a:endParaRPr lang="en-US" dirty="0"/>
          </a:p>
        </p:txBody>
      </p:sp>
      <p:sp>
        <p:nvSpPr>
          <p:cNvPr id="5" name="Text Placeholder 4"/>
          <p:cNvSpPr>
            <a:spLocks noGrp="1"/>
          </p:cNvSpPr>
          <p:nvPr>
            <p:ph type="body" sz="quarter" idx="3"/>
          </p:nvPr>
        </p:nvSpPr>
        <p:spPr>
          <a:xfrm>
            <a:off x="5227781" y="2160983"/>
            <a:ext cx="4046219" cy="850072"/>
          </a:xfrm>
        </p:spPr>
        <p:txBody>
          <a:bodyPr/>
          <a:lstStyle/>
          <a:p>
            <a:endParaRPr lang="en-US" b="1" dirty="0" smtClean="0">
              <a:solidFill>
                <a:schemeClr val="accent5"/>
              </a:solidFill>
            </a:endParaRPr>
          </a:p>
          <a:p>
            <a:r>
              <a:rPr lang="en-US" sz="2000" b="1" dirty="0" smtClean="0">
                <a:solidFill>
                  <a:schemeClr val="accent5"/>
                </a:solidFill>
              </a:rPr>
              <a:t>Strategies </a:t>
            </a:r>
            <a:r>
              <a:rPr lang="en-US" sz="2000" b="1" dirty="0">
                <a:solidFill>
                  <a:schemeClr val="accent5"/>
                </a:solidFill>
              </a:rPr>
              <a:t>implemented to mitigate  challenge-</a:t>
            </a:r>
          </a:p>
          <a:p>
            <a:endParaRPr lang="en-US" dirty="0"/>
          </a:p>
        </p:txBody>
      </p:sp>
      <p:sp>
        <p:nvSpPr>
          <p:cNvPr id="6" name="Content Placeholder 5"/>
          <p:cNvSpPr>
            <a:spLocks noGrp="1"/>
          </p:cNvSpPr>
          <p:nvPr>
            <p:ph sz="quarter" idx="4"/>
          </p:nvPr>
        </p:nvSpPr>
        <p:spPr>
          <a:xfrm>
            <a:off x="4747492" y="2521527"/>
            <a:ext cx="4526510" cy="3519835"/>
          </a:xfrm>
        </p:spPr>
        <p:txBody>
          <a:bodyPr>
            <a:normAutofit fontScale="25000" lnSpcReduction="20000"/>
          </a:bodyPr>
          <a:lstStyle/>
          <a:p>
            <a:r>
              <a:rPr lang="en-US" sz="5200" b="1" dirty="0" smtClean="0"/>
              <a:t>Our Program </a:t>
            </a:r>
            <a:r>
              <a:rPr lang="en-US" sz="5200" b="1" dirty="0"/>
              <a:t>at Cañada </a:t>
            </a:r>
            <a:r>
              <a:rPr lang="en-US" sz="5200" b="1" dirty="0" smtClean="0"/>
              <a:t>demonstrated  </a:t>
            </a:r>
            <a:r>
              <a:rPr lang="en-US" sz="5200" b="1" dirty="0"/>
              <a:t>remarkable </a:t>
            </a:r>
            <a:r>
              <a:rPr lang="en-US" sz="5200" b="1" dirty="0" smtClean="0"/>
              <a:t>resilience and </a:t>
            </a:r>
            <a:r>
              <a:rPr lang="en-US" sz="5200" b="1" dirty="0"/>
              <a:t>adaptability by evolving </a:t>
            </a:r>
            <a:r>
              <a:rPr lang="en-US" sz="5200" b="1" dirty="0" smtClean="0"/>
              <a:t>especially during the pandemic ,while </a:t>
            </a:r>
            <a:r>
              <a:rPr lang="en-US" sz="5200" b="1" dirty="0"/>
              <a:t>maintaining the academic standards as well as prioritizing the well-being and safety of our students</a:t>
            </a:r>
            <a:r>
              <a:rPr lang="en-US" sz="5200" b="1" dirty="0" smtClean="0"/>
              <a:t>.</a:t>
            </a:r>
            <a:endParaRPr lang="en-US" sz="5200" b="1" dirty="0"/>
          </a:p>
          <a:p>
            <a:r>
              <a:rPr lang="en-US" sz="5200" b="1" dirty="0"/>
              <a:t>Ours </a:t>
            </a:r>
            <a:r>
              <a:rPr lang="en-US" sz="5200" b="1" dirty="0" smtClean="0"/>
              <a:t>was” one” </a:t>
            </a:r>
            <a:r>
              <a:rPr lang="en-US" sz="5200" b="1" dirty="0"/>
              <a:t>of the only other healthcare program that continued to offer in person lab classes </a:t>
            </a:r>
            <a:r>
              <a:rPr lang="en-US" sz="5200" b="1" dirty="0" smtClean="0"/>
              <a:t>on campus to </a:t>
            </a:r>
            <a:r>
              <a:rPr lang="en-US" sz="5200" b="1" dirty="0"/>
              <a:t>support our students and facilitate successful </a:t>
            </a:r>
            <a:r>
              <a:rPr lang="en-US" sz="5200" b="1" dirty="0" smtClean="0"/>
              <a:t>completions</a:t>
            </a:r>
            <a:r>
              <a:rPr lang="en-US" sz="5200" b="1" dirty="0"/>
              <a:t> </a:t>
            </a:r>
            <a:r>
              <a:rPr lang="en-US" sz="5200" b="1" dirty="0" smtClean="0"/>
              <a:t>.</a:t>
            </a:r>
          </a:p>
          <a:p>
            <a:r>
              <a:rPr lang="en-US" sz="5200" b="1" dirty="0" smtClean="0"/>
              <a:t>We adapted the instructional delivery and assessment methods required in healthcare courses </a:t>
            </a:r>
            <a:r>
              <a:rPr lang="en-US" sz="5200" b="1" dirty="0"/>
              <a:t>to blended learning models, incorporating online instruction with in-person clinical </a:t>
            </a:r>
            <a:r>
              <a:rPr lang="en-US" sz="5200" b="1" dirty="0" smtClean="0"/>
              <a:t>experiences by methods like-</a:t>
            </a:r>
          </a:p>
          <a:p>
            <a:pPr marL="914400" indent="-914400">
              <a:buFont typeface="+mj-lt"/>
              <a:buAutoNum type="arabicPeriod"/>
            </a:pPr>
            <a:r>
              <a:rPr lang="en-US" sz="5200" b="1" dirty="0" smtClean="0"/>
              <a:t>innovative </a:t>
            </a:r>
            <a:r>
              <a:rPr lang="en-US" sz="5200" b="1" dirty="0"/>
              <a:t>teaching methods( online and hybrid; synchronous and non synchronous )</a:t>
            </a:r>
          </a:p>
          <a:p>
            <a:pPr marL="914400" indent="-914400">
              <a:buFont typeface="+mj-lt"/>
              <a:buAutoNum type="arabicPeriod"/>
            </a:pPr>
            <a:r>
              <a:rPr lang="en-US" sz="5200" b="1" dirty="0"/>
              <a:t> telehealth training, </a:t>
            </a:r>
          </a:p>
          <a:p>
            <a:pPr marL="914400" indent="-914400">
              <a:buFont typeface="+mj-lt"/>
              <a:buAutoNum type="arabicPeriod"/>
            </a:pPr>
            <a:r>
              <a:rPr lang="en-US" sz="5200" b="1" dirty="0"/>
              <a:t>virtual learning resources</a:t>
            </a:r>
          </a:p>
          <a:p>
            <a:pPr marL="914400" indent="-914400">
              <a:buFont typeface="+mj-lt"/>
              <a:buAutoNum type="arabicPeriod"/>
            </a:pPr>
            <a:r>
              <a:rPr lang="en-US" sz="5200" b="1" dirty="0" smtClean="0"/>
              <a:t>simulation-based </a:t>
            </a:r>
            <a:r>
              <a:rPr lang="en-US" sz="5200" b="1" dirty="0"/>
              <a:t>training</a:t>
            </a:r>
          </a:p>
          <a:p>
            <a:endParaRPr lang="en-US" b="1" dirty="0"/>
          </a:p>
          <a:p>
            <a:endParaRPr lang="en-US" dirty="0"/>
          </a:p>
        </p:txBody>
      </p:sp>
    </p:spTree>
    <p:extLst>
      <p:ext uri="{BB962C8B-B14F-4D97-AF65-F5344CB8AC3E}">
        <p14:creationId xmlns:p14="http://schemas.microsoft.com/office/powerpoint/2010/main" val="184191276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Value of the medical assisting </a:t>
            </a:r>
            <a:r>
              <a:rPr lang="en-US" sz="3200" dirty="0" smtClean="0"/>
              <a:t>program to the students and prospective graduates</a:t>
            </a:r>
            <a:endParaRPr lang="en-US" sz="3200" dirty="0"/>
          </a:p>
        </p:txBody>
      </p:sp>
      <p:sp>
        <p:nvSpPr>
          <p:cNvPr id="3" name="Content Placeholder 2"/>
          <p:cNvSpPr>
            <a:spLocks noGrp="1"/>
          </p:cNvSpPr>
          <p:nvPr>
            <p:ph idx="1"/>
          </p:nvPr>
        </p:nvSpPr>
        <p:spPr>
          <a:xfrm>
            <a:off x="748144" y="1930401"/>
            <a:ext cx="8525857" cy="4110962"/>
          </a:xfrm>
        </p:spPr>
        <p:txBody>
          <a:bodyPr>
            <a:normAutofit fontScale="85000" lnSpcReduction="20000"/>
          </a:bodyPr>
          <a:lstStyle/>
          <a:p>
            <a:pPr marL="0" indent="0">
              <a:buNone/>
            </a:pPr>
            <a:r>
              <a:rPr lang="en-US" sz="1900" b="1" dirty="0"/>
              <a:t>In essence, </a:t>
            </a:r>
            <a:r>
              <a:rPr lang="en-US" sz="1900" b="1" dirty="0" smtClean="0"/>
              <a:t>the medical </a:t>
            </a:r>
            <a:r>
              <a:rPr lang="en-US" sz="1900" b="1" dirty="0"/>
              <a:t>assisting program </a:t>
            </a:r>
            <a:r>
              <a:rPr lang="en-US" sz="1900" b="1" dirty="0" smtClean="0"/>
              <a:t>at </a:t>
            </a:r>
            <a:r>
              <a:rPr lang="en-US" sz="1900" b="1" dirty="0"/>
              <a:t>Cañada </a:t>
            </a:r>
            <a:r>
              <a:rPr lang="en-US" sz="1900" b="1" dirty="0" smtClean="0"/>
              <a:t>College is </a:t>
            </a:r>
            <a:r>
              <a:rPr lang="en-US" sz="1900" b="1" dirty="0"/>
              <a:t>not just about education; it's about transformation. It transforms students into skilled professionals who can earn a livelihood while finding profound satisfaction in their work. </a:t>
            </a:r>
            <a:endParaRPr lang="en-US" sz="1900" b="1" dirty="0" smtClean="0"/>
          </a:p>
          <a:p>
            <a:pPr marL="0" indent="0">
              <a:buNone/>
            </a:pPr>
            <a:r>
              <a:rPr lang="en-US" sz="1900" b="1" dirty="0" smtClean="0"/>
              <a:t>We </a:t>
            </a:r>
            <a:r>
              <a:rPr lang="en-US" sz="1900" b="1" dirty="0"/>
              <a:t>take pride in saying: WE CHANGE LIVES! Our program doesn't just shape careers; it shapes futures filled with purpose and </a:t>
            </a:r>
            <a:r>
              <a:rPr lang="en-US" sz="1900" b="1" dirty="0" smtClean="0"/>
              <a:t>accomplishment.</a:t>
            </a:r>
          </a:p>
          <a:p>
            <a:pPr marL="0" indent="0">
              <a:buNone/>
            </a:pPr>
            <a:r>
              <a:rPr lang="en-US" sz="1900" b="1" dirty="0" smtClean="0"/>
              <a:t>We serve </a:t>
            </a:r>
            <a:r>
              <a:rPr lang="en-US" sz="1900" b="1" dirty="0"/>
              <a:t>a diverse student body, including </a:t>
            </a:r>
            <a:r>
              <a:rPr lang="en-US" sz="1900" b="1" dirty="0" smtClean="0"/>
              <a:t>many </a:t>
            </a:r>
            <a:r>
              <a:rPr lang="en-US" sz="1900" b="1" dirty="0"/>
              <a:t>first-generation students, </a:t>
            </a:r>
            <a:r>
              <a:rPr lang="en-US" sz="1900" b="1" dirty="0" smtClean="0"/>
              <a:t>single </a:t>
            </a:r>
            <a:r>
              <a:rPr lang="en-US" sz="1900" b="1" dirty="0"/>
              <a:t>mothers, </a:t>
            </a:r>
            <a:r>
              <a:rPr lang="en-US" sz="1900" b="1" dirty="0" smtClean="0"/>
              <a:t>Hispanic and other ESL students ,a </a:t>
            </a:r>
            <a:r>
              <a:rPr lang="en-US" sz="1900" b="1" dirty="0"/>
              <a:t>wide age </a:t>
            </a:r>
            <a:r>
              <a:rPr lang="en-US" sz="1900" b="1" dirty="0" smtClean="0"/>
              <a:t>range</a:t>
            </a:r>
            <a:r>
              <a:rPr lang="en-US" sz="1900" b="1" dirty="0"/>
              <a:t> </a:t>
            </a:r>
            <a:r>
              <a:rPr lang="en-US" sz="1900" b="1" dirty="0" smtClean="0"/>
              <a:t>of new/ returning students </a:t>
            </a:r>
            <a:r>
              <a:rPr lang="en-US" sz="1900" b="1" dirty="0"/>
              <a:t>spanning from 20 to 60 years. </a:t>
            </a:r>
            <a:endParaRPr lang="en-US" dirty="0"/>
          </a:p>
          <a:p>
            <a:r>
              <a:rPr lang="en-US" sz="1700" dirty="0" smtClean="0"/>
              <a:t>The </a:t>
            </a:r>
            <a:r>
              <a:rPr lang="en-US" sz="1700" dirty="0"/>
              <a:t>Medical Assisting Program serves as an invaluable entry point for these students </a:t>
            </a:r>
            <a:r>
              <a:rPr lang="en-US" sz="1700" dirty="0" smtClean="0"/>
              <a:t>into a healthcare career providing long term stable careers options.</a:t>
            </a:r>
            <a:r>
              <a:rPr lang="en-US" sz="1700" b="1" dirty="0" smtClean="0"/>
              <a:t> </a:t>
            </a:r>
          </a:p>
          <a:p>
            <a:r>
              <a:rPr lang="en-US" sz="1700" dirty="0"/>
              <a:t>Graduates </a:t>
            </a:r>
            <a:r>
              <a:rPr lang="en-US" sz="1700" dirty="0" smtClean="0"/>
              <a:t>from the program </a:t>
            </a:r>
            <a:r>
              <a:rPr lang="en-US" sz="1700" dirty="0"/>
              <a:t>can work in a variety of healthcare settings, including clinics, hospitals, physician offices, and specialty practices. This versatility provides opportunities to explore </a:t>
            </a:r>
            <a:r>
              <a:rPr lang="en-US" sz="1700" dirty="0" smtClean="0"/>
              <a:t>and pursue different </a:t>
            </a:r>
            <a:r>
              <a:rPr lang="en-US" sz="1700" dirty="0"/>
              <a:t>aspects of </a:t>
            </a:r>
            <a:r>
              <a:rPr lang="en-US" sz="1700" dirty="0" smtClean="0"/>
              <a:t>healthcare.</a:t>
            </a:r>
          </a:p>
          <a:p>
            <a:r>
              <a:rPr lang="en-US" sz="1700" dirty="0"/>
              <a:t>A medical assisting degree can serve as a stepping stone for individuals interested in pursuing further education in </a:t>
            </a:r>
            <a:r>
              <a:rPr lang="en-US" sz="1700" dirty="0" smtClean="0"/>
              <a:t>healthcare such </a:t>
            </a:r>
            <a:r>
              <a:rPr lang="en-US" sz="1700" dirty="0"/>
              <a:t>nursing, healthcare administration, or related fields</a:t>
            </a:r>
            <a:r>
              <a:rPr lang="en-US" sz="1700" dirty="0" smtClean="0"/>
              <a:t>.</a:t>
            </a:r>
          </a:p>
          <a:p>
            <a:r>
              <a:rPr lang="en-US" sz="1700" dirty="0" smtClean="0"/>
              <a:t>Being an It allows for many students to be independent and care for their family and get off welfare.</a:t>
            </a:r>
          </a:p>
          <a:p>
            <a:pPr marL="0" indent="0">
              <a:buNone/>
            </a:pPr>
            <a:endParaRPr lang="en-US" dirty="0" smtClean="0"/>
          </a:p>
        </p:txBody>
      </p:sp>
    </p:spTree>
    <p:extLst>
      <p:ext uri="{BB962C8B-B14F-4D97-AF65-F5344CB8AC3E}">
        <p14:creationId xmlns:p14="http://schemas.microsoft.com/office/powerpoint/2010/main" val="82045590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Medical assisting adjunct faculty turn over and staffing challenges</a:t>
            </a:r>
            <a:endParaRPr lang="en-US" sz="3200" dirty="0"/>
          </a:p>
        </p:txBody>
      </p:sp>
      <p:sp>
        <p:nvSpPr>
          <p:cNvPr id="3" name="Content Placeholder 2"/>
          <p:cNvSpPr>
            <a:spLocks noGrp="1"/>
          </p:cNvSpPr>
          <p:nvPr>
            <p:ph idx="1"/>
          </p:nvPr>
        </p:nvSpPr>
        <p:spPr/>
        <p:txBody>
          <a:bodyPr>
            <a:normAutofit fontScale="85000" lnSpcReduction="20000"/>
          </a:bodyPr>
          <a:lstStyle/>
          <a:p>
            <a:r>
              <a:rPr lang="en-US" dirty="0"/>
              <a:t>The Medical Assisting Program has encountered significant staffing </a:t>
            </a:r>
            <a:r>
              <a:rPr lang="en-US" dirty="0" smtClean="0"/>
              <a:t>challenges. </a:t>
            </a:r>
            <a:r>
              <a:rPr lang="en-US" dirty="0"/>
              <a:t>The effects have been twofold, impacting both turnover in medical assisting educators and the subsequent difficulties in recruiting and integrating new faculty members</a:t>
            </a:r>
            <a:r>
              <a:rPr lang="en-US" dirty="0" smtClean="0"/>
              <a:t>.</a:t>
            </a:r>
            <a:endParaRPr lang="en-US" u="sng" dirty="0" smtClean="0"/>
          </a:p>
          <a:p>
            <a:r>
              <a:rPr lang="en-US" dirty="0" smtClean="0"/>
              <a:t>Teaching </a:t>
            </a:r>
            <a:r>
              <a:rPr lang="en-US" dirty="0"/>
              <a:t>medical assisting courses requires specific skills and </a:t>
            </a:r>
            <a:r>
              <a:rPr lang="en-US" dirty="0" smtClean="0"/>
              <a:t>training</a:t>
            </a:r>
            <a:r>
              <a:rPr lang="en-US" dirty="0"/>
              <a:t> more challenging to find qualified </a:t>
            </a:r>
            <a:r>
              <a:rPr lang="en-US" dirty="0" smtClean="0"/>
              <a:t>educators</a:t>
            </a:r>
            <a:r>
              <a:rPr lang="en-US" dirty="0"/>
              <a:t>.</a:t>
            </a:r>
            <a:r>
              <a:rPr lang="en-US" dirty="0" smtClean="0"/>
              <a:t> The </a:t>
            </a:r>
            <a:r>
              <a:rPr lang="en-US" dirty="0"/>
              <a:t>sudden shift to online and remote teaching created challenges for educators unfamiliar with digital platforms and </a:t>
            </a:r>
            <a:r>
              <a:rPr lang="en-US" dirty="0" smtClean="0"/>
              <a:t>pedagogy has </a:t>
            </a:r>
            <a:r>
              <a:rPr lang="en-US" dirty="0"/>
              <a:t>made it </a:t>
            </a:r>
            <a:r>
              <a:rPr lang="en-US" dirty="0" smtClean="0"/>
              <a:t>even more difficult. </a:t>
            </a:r>
          </a:p>
          <a:p>
            <a:r>
              <a:rPr lang="en-US" dirty="0" smtClean="0"/>
              <a:t>This </a:t>
            </a:r>
            <a:r>
              <a:rPr lang="en-US" dirty="0"/>
              <a:t>transition, coupled with the broader impact on mental </a:t>
            </a:r>
            <a:r>
              <a:rPr lang="en-US" dirty="0" smtClean="0"/>
              <a:t>health has  prompted some </a:t>
            </a:r>
            <a:r>
              <a:rPr lang="en-US" dirty="0"/>
              <a:t>educators to reconsider their roles, leading to departures.</a:t>
            </a:r>
          </a:p>
          <a:p>
            <a:r>
              <a:rPr lang="en-US" dirty="0"/>
              <a:t>Currently, our Medical Assisting Program is led by one full-time faculty member. Relying heavily on adjunct faculty to supplement staffing needs poses </a:t>
            </a:r>
            <a:r>
              <a:rPr lang="en-US" dirty="0" smtClean="0"/>
              <a:t>challenges. </a:t>
            </a:r>
            <a:r>
              <a:rPr lang="en-US" dirty="0"/>
              <a:t>This situation is not only demanding on the existing faculty but also complicates the process of identifying, training, and integrating new adjunct faculty, particularly in the context of online teaching modalities</a:t>
            </a:r>
            <a:r>
              <a:rPr lang="en-US" dirty="0" smtClean="0"/>
              <a:t>.</a:t>
            </a:r>
          </a:p>
          <a:p>
            <a:r>
              <a:rPr lang="en-US" dirty="0"/>
              <a:t>The </a:t>
            </a:r>
            <a:r>
              <a:rPr lang="en-US" dirty="0" smtClean="0"/>
              <a:t>loss </a:t>
            </a:r>
            <a:r>
              <a:rPr lang="en-US" dirty="0"/>
              <a:t>of </a:t>
            </a:r>
            <a:r>
              <a:rPr lang="en-US" dirty="0" smtClean="0"/>
              <a:t>two professors - </a:t>
            </a:r>
            <a:r>
              <a:rPr lang="en-US" dirty="0"/>
              <a:t>billing and coding professor </a:t>
            </a:r>
            <a:r>
              <a:rPr lang="en-US" dirty="0" smtClean="0"/>
              <a:t>( retired ) and pharmacology ( departed)had </a:t>
            </a:r>
            <a:r>
              <a:rPr lang="en-US" dirty="0"/>
              <a:t>created difficulties in hiring a qualified replacement. </a:t>
            </a:r>
            <a:r>
              <a:rPr lang="en-US" dirty="0" smtClean="0"/>
              <a:t>This  </a:t>
            </a:r>
            <a:r>
              <a:rPr lang="en-US" dirty="0"/>
              <a:t>had a cascading effect, affecting the teaching of critical courses like billing and coding and pharmacology. </a:t>
            </a:r>
            <a:endParaRPr lang="en-US" u="sng" dirty="0" smtClean="0"/>
          </a:p>
          <a:p>
            <a:endParaRPr lang="en-US" dirty="0"/>
          </a:p>
        </p:txBody>
      </p:sp>
    </p:spTree>
    <p:extLst>
      <p:ext uri="{BB962C8B-B14F-4D97-AF65-F5344CB8AC3E}">
        <p14:creationId xmlns:p14="http://schemas.microsoft.com/office/powerpoint/2010/main" val="321370287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200" dirty="0" smtClean="0"/>
              <a:t>One person led career tech program-challenges </a:t>
            </a:r>
            <a:br>
              <a:rPr lang="en-US" sz="3200" dirty="0" smtClean="0"/>
            </a:br>
            <a:endParaRPr lang="en-US" sz="3200" dirty="0"/>
          </a:p>
        </p:txBody>
      </p:sp>
      <p:sp>
        <p:nvSpPr>
          <p:cNvPr id="3" name="Content Placeholder 2"/>
          <p:cNvSpPr>
            <a:spLocks noGrp="1"/>
          </p:cNvSpPr>
          <p:nvPr>
            <p:ph idx="1"/>
          </p:nvPr>
        </p:nvSpPr>
        <p:spPr>
          <a:xfrm>
            <a:off x="886690" y="1514765"/>
            <a:ext cx="8387311" cy="4526598"/>
          </a:xfrm>
        </p:spPr>
        <p:txBody>
          <a:bodyPr>
            <a:normAutofit/>
          </a:bodyPr>
          <a:lstStyle/>
          <a:p>
            <a:pPr marL="0" lvl="0" indent="0">
              <a:buNone/>
            </a:pPr>
            <a:r>
              <a:rPr lang="en-US" b="1" dirty="0" smtClean="0"/>
              <a:t>Currently, our Medical Assisting Program is led by one full-time faculty member. Relying heavily on adjunct faculty to supplement staffing needs poses challenges. Some challenges faced are-</a:t>
            </a:r>
          </a:p>
          <a:p>
            <a:r>
              <a:rPr lang="en-US" sz="1400" dirty="0" smtClean="0"/>
              <a:t>Overwhelming workload including teaching responsibilities, administrative tasks, maintaining student records, student advising and counseling, externship documentation placement and evaluation, site visits etc.</a:t>
            </a:r>
          </a:p>
          <a:p>
            <a:r>
              <a:rPr lang="en-US" sz="1400" dirty="0" smtClean="0"/>
              <a:t>I am also the program coordinator with responsibilities including but not limited to curriculum updates, outreach and community partnership establishment, externship contract establishment, NOVA reporting , plan and schedule advisory board meetings, participate in  health care fairs and workshop.</a:t>
            </a:r>
          </a:p>
          <a:p>
            <a:r>
              <a:rPr lang="en-US" sz="1400" dirty="0" smtClean="0"/>
              <a:t>The difficulty in hiring, training, and retaining qualified adjunct faculty is a multifaceted challenge, further complicated by the necessity of managing course schedules that accommodate their availability since they have a second/ another full time job.</a:t>
            </a:r>
          </a:p>
          <a:p>
            <a:r>
              <a:rPr lang="en-US" sz="1400" dirty="0" smtClean="0"/>
              <a:t>Inadequate time  </a:t>
            </a:r>
            <a:r>
              <a:rPr lang="en-US" sz="1400" dirty="0"/>
              <a:t>f</a:t>
            </a:r>
            <a:r>
              <a:rPr lang="en-US" sz="1400" dirty="0" smtClean="0"/>
              <a:t>or outreach efforts, including community engagement and student support services.</a:t>
            </a:r>
            <a:r>
              <a:rPr lang="en-US" dirty="0"/>
              <a:t> </a:t>
            </a:r>
            <a:r>
              <a:rPr lang="en-US" sz="1400" dirty="0"/>
              <a:t>Collaborative efforts and interdisciplinary approaches are vital in healthcare education. </a:t>
            </a:r>
          </a:p>
          <a:p>
            <a:endParaRPr lang="en-US" dirty="0" smtClean="0"/>
          </a:p>
          <a:p>
            <a:endParaRPr lang="en-US" dirty="0"/>
          </a:p>
        </p:txBody>
      </p:sp>
    </p:spTree>
    <p:extLst>
      <p:ext uri="{BB962C8B-B14F-4D97-AF65-F5344CB8AC3E}">
        <p14:creationId xmlns:p14="http://schemas.microsoft.com/office/powerpoint/2010/main" val="137514673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Samples of documents to be collected for externship placements </a:t>
            </a:r>
          </a:p>
        </p:txBody>
      </p:sp>
      <p:sp>
        <p:nvSpPr>
          <p:cNvPr id="4" name="Content Placeholder 3"/>
          <p:cNvSpPr>
            <a:spLocks noGrp="1"/>
          </p:cNvSpPr>
          <p:nvPr>
            <p:ph sz="half" idx="2"/>
          </p:nvPr>
        </p:nvSpPr>
        <p:spPr/>
        <p:txBody>
          <a:bodyPr/>
          <a:lstStyle/>
          <a:p>
            <a:r>
              <a:rPr lang="en-US" dirty="0">
                <a:hlinkClick r:id="rId2" action="ppaction://hlinkfile"/>
              </a:rPr>
              <a:t>file:///C:/Users/malhotrar/Downloads/annotated-combinepdf%20(5).</a:t>
            </a:r>
            <a:r>
              <a:rPr lang="en-US" dirty="0" smtClean="0">
                <a:hlinkClick r:id="rId2" action="ppaction://hlinkfile"/>
              </a:rPr>
              <a:t>pdf</a:t>
            </a:r>
            <a:endParaRPr lang="en-US" dirty="0" smtClean="0"/>
          </a:p>
          <a:p>
            <a:endParaRPr lang="en-US" dirty="0"/>
          </a:p>
          <a:p>
            <a:pPr marL="0" indent="0">
              <a:buNone/>
            </a:pPr>
            <a:r>
              <a:rPr lang="en-US" dirty="0" smtClean="0"/>
              <a:t>KAISER EXTERNSHIP PACKET </a:t>
            </a:r>
          </a:p>
          <a:p>
            <a:r>
              <a:rPr lang="en-US" dirty="0"/>
              <a:t>https://smccd.instructure.com/courses/52413/files/9961095/download?download_frd=1</a:t>
            </a:r>
            <a:endParaRPr lang="en-US" dirty="0" smtClean="0"/>
          </a:p>
          <a:p>
            <a:r>
              <a:rPr lang="en-US" dirty="0"/>
              <a:t>file:///C:/Users/malhotrar/Downloads/annotated-combinepdf%20(5).pdf</a:t>
            </a:r>
          </a:p>
        </p:txBody>
      </p:sp>
      <p:pic>
        <p:nvPicPr>
          <p:cNvPr id="5" name="Content Placeholder 3"/>
          <p:cNvPicPr>
            <a:picLocks noGrp="1" noChangeAspect="1"/>
          </p:cNvPicPr>
          <p:nvPr>
            <p:ph sz="half" idx="1"/>
          </p:nvPr>
        </p:nvPicPr>
        <p:blipFill>
          <a:blip r:embed="rId3"/>
          <a:stretch>
            <a:fillRect/>
          </a:stretch>
        </p:blipFill>
        <p:spPr>
          <a:xfrm>
            <a:off x="677334" y="1930400"/>
            <a:ext cx="4005502" cy="3519055"/>
          </a:xfrm>
          <a:prstGeom prst="rect">
            <a:avLst/>
          </a:prstGeom>
        </p:spPr>
      </p:pic>
    </p:spTree>
    <p:extLst>
      <p:ext uri="{BB962C8B-B14F-4D97-AF65-F5344CB8AC3E}">
        <p14:creationId xmlns:p14="http://schemas.microsoft.com/office/powerpoint/2010/main" val="136100879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4968" y="749304"/>
            <a:ext cx="8596668" cy="1320800"/>
          </a:xfrm>
        </p:spPr>
        <p:txBody>
          <a:bodyPr>
            <a:noAutofit/>
          </a:bodyPr>
          <a:lstStyle/>
          <a:p>
            <a:r>
              <a:rPr lang="en-US" sz="2400" dirty="0"/>
              <a:t>P</a:t>
            </a:r>
            <a:r>
              <a:rPr lang="en-US" sz="2400" dirty="0" smtClean="0"/>
              <a:t>rogram’s enrollment</a:t>
            </a:r>
            <a:r>
              <a:rPr lang="en-US" sz="2400" dirty="0"/>
              <a:t> </a:t>
            </a:r>
            <a:r>
              <a:rPr lang="en-US" sz="2400" dirty="0" smtClean="0"/>
              <a:t>trends</a:t>
            </a:r>
            <a:r>
              <a:rPr lang="en-US" sz="2400" dirty="0"/>
              <a:t/>
            </a:r>
            <a:br>
              <a:rPr lang="en-US" sz="2400" dirty="0"/>
            </a:br>
            <a:endParaRPr lang="en-US" sz="2400" dirty="0"/>
          </a:p>
        </p:txBody>
      </p:sp>
      <p:sp>
        <p:nvSpPr>
          <p:cNvPr id="3" name="Content Placeholder 2"/>
          <p:cNvSpPr>
            <a:spLocks noGrp="1"/>
          </p:cNvSpPr>
          <p:nvPr>
            <p:ph idx="1"/>
          </p:nvPr>
        </p:nvSpPr>
        <p:spPr>
          <a:xfrm>
            <a:off x="831338" y="1409704"/>
            <a:ext cx="8596668" cy="3880773"/>
          </a:xfrm>
        </p:spPr>
        <p:txBody>
          <a:bodyPr>
            <a:normAutofit/>
          </a:bodyPr>
          <a:lstStyle/>
          <a:p>
            <a:r>
              <a:rPr lang="en-US" sz="1600" dirty="0" smtClean="0"/>
              <a:t>The </a:t>
            </a:r>
            <a:r>
              <a:rPr lang="en-US" sz="1600" dirty="0"/>
              <a:t>program's enrollment has exhibited a notably strong upward trend since 2018, signifying sustained interest and demand among students for medical assisting education. </a:t>
            </a:r>
            <a:r>
              <a:rPr lang="en-US" sz="1600" dirty="0" smtClean="0"/>
              <a:t>The spikes observed during the pandemic are plateauing into normal curves now but we want to grow the program and increase class offerings and provide equitable access to students during evening and Saturdays .</a:t>
            </a:r>
          </a:p>
          <a:p>
            <a:r>
              <a:rPr lang="en-US" sz="1600" u="sng" dirty="0" smtClean="0"/>
              <a:t>Impressive </a:t>
            </a:r>
            <a:r>
              <a:rPr lang="en-US" sz="1600" u="sng" dirty="0"/>
              <a:t>Growth in Headcount:</a:t>
            </a:r>
            <a:r>
              <a:rPr lang="en-US" sz="1600" b="1" u="sng" dirty="0"/>
              <a:t> </a:t>
            </a:r>
            <a:r>
              <a:rPr lang="en-US" sz="1600" dirty="0"/>
              <a:t>The program has experienced an almost 35% increase in enrollment rates since 2018. This reflects a growing interest in medical assisting as a career choice among students.</a:t>
            </a:r>
          </a:p>
          <a:p>
            <a:pPr lvl="0"/>
            <a:r>
              <a:rPr lang="en-US" sz="1600" u="sng" dirty="0"/>
              <a:t>Notable Increase in Headcount:</a:t>
            </a:r>
            <a:r>
              <a:rPr lang="en-US" sz="1600" b="1" u="sng" dirty="0"/>
              <a:t> </a:t>
            </a:r>
            <a:r>
              <a:rPr lang="en-US" sz="1600" dirty="0"/>
              <a:t>In terms of headcount, there has been an impressive increase of almost 52% since 2018. This surge in headcount underlines the program's ability to attract and retain students over the years.</a:t>
            </a:r>
          </a:p>
          <a:p>
            <a:endParaRPr lang="en-US" dirty="0" smtClean="0">
              <a:latin typeface="Franklin Gothic Book" panose="020B0503020102020204" pitchFamily="34" charset="0"/>
            </a:endParaRPr>
          </a:p>
          <a:p>
            <a:endParaRPr lang="en-US" dirty="0">
              <a:latin typeface="Franklin Gothic Book" panose="020B0503020102020204" pitchFamily="34" charset="0"/>
            </a:endParaRPr>
          </a:p>
          <a:p>
            <a:endParaRPr lang="en-US" dirty="0"/>
          </a:p>
        </p:txBody>
      </p:sp>
      <p:pic>
        <p:nvPicPr>
          <p:cNvPr id="4" name="Picture 3"/>
          <p:cNvPicPr/>
          <p:nvPr/>
        </p:nvPicPr>
        <p:blipFill>
          <a:blip r:embed="rId2"/>
          <a:stretch>
            <a:fillRect/>
          </a:stretch>
        </p:blipFill>
        <p:spPr>
          <a:xfrm>
            <a:off x="6114473" y="4338562"/>
            <a:ext cx="3395348" cy="2297764"/>
          </a:xfrm>
          <a:prstGeom prst="rect">
            <a:avLst/>
          </a:prstGeom>
        </p:spPr>
      </p:pic>
      <p:pic>
        <p:nvPicPr>
          <p:cNvPr id="5" name="Picture 4" descr="C:\Users\malhotrar\OneDrive - San Mateo County Community College District\Desktop\Snap shot-MEDA FTEF.JPG"/>
          <p:cNvPicPr/>
          <p:nvPr/>
        </p:nvPicPr>
        <p:blipFill>
          <a:blip r:embed="rId3">
            <a:extLst>
              <a:ext uri="{28A0092B-C50C-407E-A947-70E740481C1C}">
                <a14:useLocalDpi xmlns:a14="http://schemas.microsoft.com/office/drawing/2010/main" val="0"/>
              </a:ext>
            </a:extLst>
          </a:blip>
          <a:srcRect/>
          <a:stretch>
            <a:fillRect/>
          </a:stretch>
        </p:blipFill>
        <p:spPr bwMode="auto">
          <a:xfrm>
            <a:off x="1448553" y="4405745"/>
            <a:ext cx="3188102" cy="2230581"/>
          </a:xfrm>
          <a:prstGeom prst="rect">
            <a:avLst/>
          </a:prstGeom>
          <a:noFill/>
          <a:ln>
            <a:noFill/>
          </a:ln>
        </p:spPr>
      </p:pic>
    </p:spTree>
    <p:extLst>
      <p:ext uri="{BB962C8B-B14F-4D97-AF65-F5344CB8AC3E}">
        <p14:creationId xmlns:p14="http://schemas.microsoft.com/office/powerpoint/2010/main" val="77674950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Request and funding for the position</a:t>
            </a:r>
            <a:endParaRPr lang="en-US" sz="3200" dirty="0"/>
          </a:p>
        </p:txBody>
      </p:sp>
      <p:sp>
        <p:nvSpPr>
          <p:cNvPr id="3" name="Content Placeholder 2"/>
          <p:cNvSpPr>
            <a:spLocks noGrp="1"/>
          </p:cNvSpPr>
          <p:nvPr>
            <p:ph idx="1"/>
          </p:nvPr>
        </p:nvSpPr>
        <p:spPr>
          <a:xfrm>
            <a:off x="860701" y="1365290"/>
            <a:ext cx="8596668" cy="3880773"/>
          </a:xfrm>
        </p:spPr>
        <p:txBody>
          <a:bodyPr>
            <a:normAutofit fontScale="62500" lnSpcReduction="20000"/>
          </a:bodyPr>
          <a:lstStyle/>
          <a:p>
            <a:pPr marL="0" indent="0">
              <a:buNone/>
            </a:pPr>
            <a:r>
              <a:rPr lang="en-US" sz="1900" b="1" u="sng" dirty="0"/>
              <a:t>Requesting </a:t>
            </a:r>
            <a:r>
              <a:rPr lang="en-US" sz="1900" b="1" dirty="0"/>
              <a:t>–</a:t>
            </a:r>
          </a:p>
          <a:p>
            <a:r>
              <a:rPr lang="en-US" sz="1900" dirty="0" smtClean="0"/>
              <a:t>1. Full time instructional faculty.</a:t>
            </a:r>
          </a:p>
          <a:p>
            <a:r>
              <a:rPr lang="en-US" sz="1900" dirty="0" smtClean="0"/>
              <a:t>2. Two Part time Instructional Aid II </a:t>
            </a:r>
          </a:p>
          <a:p>
            <a:endParaRPr lang="en-US" sz="1900" dirty="0" smtClean="0"/>
          </a:p>
          <a:p>
            <a:pPr marL="0" indent="0">
              <a:buNone/>
            </a:pPr>
            <a:r>
              <a:rPr lang="en-US" sz="1900" b="1" u="sng" dirty="0" smtClean="0"/>
              <a:t>Vision and planning -</a:t>
            </a:r>
          </a:p>
          <a:p>
            <a:r>
              <a:rPr lang="en-US" sz="1900" i="1" dirty="0" smtClean="0"/>
              <a:t>Flexible </a:t>
            </a:r>
            <a:r>
              <a:rPr lang="en-US" sz="1900" i="1" dirty="0"/>
              <a:t>Scheduling</a:t>
            </a:r>
            <a:r>
              <a:rPr lang="en-US" sz="1900" dirty="0"/>
              <a:t>: We propose expanding our scheduling options to include evening and weekend classes, accommodating students with work and other commitments during traditional hours</a:t>
            </a:r>
            <a:r>
              <a:rPr lang="en-US" sz="1900" dirty="0" smtClean="0"/>
              <a:t>.</a:t>
            </a:r>
          </a:p>
          <a:p>
            <a:r>
              <a:rPr lang="en-US" sz="1900" i="1" dirty="0"/>
              <a:t>Accelerated Programs</a:t>
            </a:r>
            <a:r>
              <a:rPr lang="en-US" sz="1900" dirty="0"/>
              <a:t>: </a:t>
            </a:r>
            <a:r>
              <a:rPr lang="en-US" sz="1900" dirty="0" smtClean="0"/>
              <a:t>Move towards consideration </a:t>
            </a:r>
            <a:r>
              <a:rPr lang="en-US" sz="1900" dirty="0"/>
              <a:t>of accelerated programs </a:t>
            </a:r>
            <a:r>
              <a:rPr lang="en-US" sz="1900" dirty="0" smtClean="0"/>
              <a:t>that </a:t>
            </a:r>
            <a:r>
              <a:rPr lang="en-US" sz="1900" dirty="0"/>
              <a:t>cater to students seeking a shorter timeframe to complete their medical assisting training</a:t>
            </a:r>
            <a:r>
              <a:rPr lang="en-US" sz="1900" dirty="0" smtClean="0"/>
              <a:t>.</a:t>
            </a:r>
          </a:p>
          <a:p>
            <a:r>
              <a:rPr lang="en-US" sz="1900" i="1" dirty="0"/>
              <a:t>Increased Partnerships</a:t>
            </a:r>
            <a:r>
              <a:rPr lang="en-US" sz="1900" dirty="0"/>
              <a:t>: </a:t>
            </a:r>
            <a:r>
              <a:rPr lang="en-US" sz="1900" dirty="0" smtClean="0"/>
              <a:t>More time for coordinator to spend on strengthening and maintain continuous </a:t>
            </a:r>
            <a:r>
              <a:rPr lang="en-US" sz="1900" dirty="0"/>
              <a:t>partnerships with </a:t>
            </a:r>
            <a:r>
              <a:rPr lang="en-US" sz="1900" dirty="0" smtClean="0"/>
              <a:t>local </a:t>
            </a:r>
            <a:r>
              <a:rPr lang="en-US" sz="1900" dirty="0"/>
              <a:t>institutions and employers to amplify program visibility and enhance students' access to job placement opportunities upon graduation</a:t>
            </a:r>
            <a:r>
              <a:rPr lang="en-US" sz="1900" dirty="0" smtClean="0"/>
              <a:t>.</a:t>
            </a:r>
          </a:p>
          <a:p>
            <a:r>
              <a:rPr lang="en-US" sz="1900" i="1" dirty="0" smtClean="0"/>
              <a:t>Enhanced </a:t>
            </a:r>
            <a:r>
              <a:rPr lang="en-US" sz="1900" i="1" dirty="0"/>
              <a:t>advising, mentoring, and support </a:t>
            </a:r>
            <a:r>
              <a:rPr lang="en-US" sz="1900" i="1" dirty="0" smtClean="0"/>
              <a:t>services</a:t>
            </a:r>
          </a:p>
          <a:p>
            <a:endParaRPr lang="en-US" sz="1900" i="1" dirty="0" smtClean="0"/>
          </a:p>
          <a:p>
            <a:pPr marL="0" indent="0">
              <a:buNone/>
            </a:pPr>
            <a:r>
              <a:rPr lang="en-US" sz="1900" b="1" u="sng" dirty="0"/>
              <a:t>Funding -</a:t>
            </a:r>
            <a:endParaRPr lang="en-US" sz="1900" b="1" u="sng" dirty="0" smtClean="0"/>
          </a:p>
          <a:p>
            <a:pPr marL="0" indent="0">
              <a:buNone/>
            </a:pPr>
            <a:r>
              <a:rPr lang="en-US" sz="1900" dirty="0" smtClean="0"/>
              <a:t>Strong workforce  and Perkins </a:t>
            </a:r>
            <a:endParaRPr lang="en-US" sz="1900" dirty="0"/>
          </a:p>
          <a:p>
            <a:endParaRPr lang="en-US" i="1" dirty="0"/>
          </a:p>
          <a:p>
            <a:endParaRPr lang="en-US" dirty="0"/>
          </a:p>
          <a:p>
            <a:endParaRPr lang="en-US" dirty="0" smtClean="0"/>
          </a:p>
        </p:txBody>
      </p:sp>
    </p:spTree>
    <p:extLst>
      <p:ext uri="{BB962C8B-B14F-4D97-AF65-F5344CB8AC3E}">
        <p14:creationId xmlns:p14="http://schemas.microsoft.com/office/powerpoint/2010/main" val="4256247976"/>
      </p:ext>
    </p:extLst>
  </p:cSld>
  <p:clrMapOvr>
    <a:masterClrMapping/>
  </p:clrMapOvr>
  <p:timing>
    <p:tnLst>
      <p:par>
        <p:cTn id="1" dur="indefinite" restart="never" nodeType="tmRoot"/>
      </p:par>
    </p:tn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B2AC7391F75892499FFF9D95D9BC7E92" ma:contentTypeVersion="16" ma:contentTypeDescription="Create a new document." ma:contentTypeScope="" ma:versionID="82bf2d991ed94c1f68a86be4e117d3d0">
  <xsd:schema xmlns:xsd="http://www.w3.org/2001/XMLSchema" xmlns:xs="http://www.w3.org/2001/XMLSchema" xmlns:p="http://schemas.microsoft.com/office/2006/metadata/properties" xmlns:ns3="f7cecc49-5108-473b-8f86-41dd5ee7db81" xmlns:ns4="c44f49d8-142f-4789-af9e-b63645abe378" targetNamespace="http://schemas.microsoft.com/office/2006/metadata/properties" ma:root="true" ma:fieldsID="4d4fc89ba4bc5e1447889eab973802aa" ns3:_="" ns4:_="">
    <xsd:import namespace="f7cecc49-5108-473b-8f86-41dd5ee7db81"/>
    <xsd:import namespace="c44f49d8-142f-4789-af9e-b63645abe378"/>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DateTaken" minOccurs="0"/>
                <xsd:element ref="ns3:MediaServiceAutoTags" minOccurs="0"/>
                <xsd:element ref="ns3:MediaServiceLocation" minOccurs="0"/>
                <xsd:element ref="ns3:MediaServiceOCR" minOccurs="0"/>
                <xsd:element ref="ns3:MediaServiceGenerationTime" minOccurs="0"/>
                <xsd:element ref="ns3:MediaServiceEventHashCode" minOccurs="0"/>
                <xsd:element ref="ns3:MediaLengthInSeconds" minOccurs="0"/>
                <xsd:element ref="ns4:SharedWithUsers" minOccurs="0"/>
                <xsd:element ref="ns4:SharedWithDetails" minOccurs="0"/>
                <xsd:element ref="ns4:SharingHintHash" minOccurs="0"/>
                <xsd:element ref="ns3:MediaServiceObjectDetectorVersions" minOccurs="0"/>
                <xsd:element ref="ns3: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7cecc49-5108-473b-8f86-41dd5ee7db8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Location" ma:index="14" nillable="true" ma:displayName="Location" ma:internalName="MediaServiceLocatio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ServiceSystemTags" ma:index="23"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44f49d8-142f-4789-af9e-b63645abe378"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element name="SharingHintHash" ma:index="21"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4072606-A47C-41B6-95C3-1950C608F0C8}">
  <ds:schemaRefs>
    <ds:schemaRef ds:uri="http://schemas.microsoft.com/sharepoint/v3/contenttype/forms"/>
  </ds:schemaRefs>
</ds:datastoreItem>
</file>

<file path=customXml/itemProps2.xml><?xml version="1.0" encoding="utf-8"?>
<ds:datastoreItem xmlns:ds="http://schemas.openxmlformats.org/officeDocument/2006/customXml" ds:itemID="{27F63A67-DE7F-4372-BDC1-8131C0539D49}">
  <ds:schemaRefs>
    <ds:schemaRef ds:uri="http://schemas.microsoft.com/office/2006/documentManagement/types"/>
    <ds:schemaRef ds:uri="http://schemas.microsoft.com/office/2006/metadata/properties"/>
    <ds:schemaRef ds:uri="http://schemas.openxmlformats.org/package/2006/metadata/core-properties"/>
    <ds:schemaRef ds:uri="http://purl.org/dc/terms/"/>
    <ds:schemaRef ds:uri="f7cecc49-5108-473b-8f86-41dd5ee7db81"/>
    <ds:schemaRef ds:uri="http://purl.org/dc/elements/1.1/"/>
    <ds:schemaRef ds:uri="http://schemas.microsoft.com/office/infopath/2007/PartnerControls"/>
    <ds:schemaRef ds:uri="c44f49d8-142f-4789-af9e-b63645abe378"/>
    <ds:schemaRef ds:uri="http://www.w3.org/XML/1998/namespace"/>
    <ds:schemaRef ds:uri="http://purl.org/dc/dcmitype/"/>
  </ds:schemaRefs>
</ds:datastoreItem>
</file>

<file path=customXml/itemProps3.xml><?xml version="1.0" encoding="utf-8"?>
<ds:datastoreItem xmlns:ds="http://schemas.openxmlformats.org/officeDocument/2006/customXml" ds:itemID="{D72FE806-7657-4FC9-AC07-FA16FF3802B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7cecc49-5108-473b-8f86-41dd5ee7db81"/>
    <ds:schemaRef ds:uri="c44f49d8-142f-4789-af9e-b63645abe37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Facet</Template>
  <TotalTime>2870</TotalTime>
  <Words>1224</Words>
  <Application>Microsoft Office PowerPoint</Application>
  <PresentationFormat>Widescreen</PresentationFormat>
  <Paragraphs>75</Paragraphs>
  <Slides>10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Arial</vt:lpstr>
      <vt:lpstr>Calibri</vt:lpstr>
      <vt:lpstr>Franklin Gothic Book</vt:lpstr>
      <vt:lpstr>Trebuchet MS</vt:lpstr>
      <vt:lpstr>Wingdings 3</vt:lpstr>
      <vt:lpstr>Facet</vt:lpstr>
      <vt:lpstr>Program Review New Position Request Presentation </vt:lpstr>
      <vt:lpstr>Demand for Medical Assistants</vt:lpstr>
      <vt:lpstr>Value of the medical assisting graduates  to the community</vt:lpstr>
      <vt:lpstr>Value of the medical assisting program to the students and prospective graduates</vt:lpstr>
      <vt:lpstr>Medical assisting adjunct faculty turn over and staffing challenges</vt:lpstr>
      <vt:lpstr>One person led career tech program-challenges  </vt:lpstr>
      <vt:lpstr>Samples of documents to be collected for externship placements </vt:lpstr>
      <vt:lpstr>Program’s enrollment trends </vt:lpstr>
      <vt:lpstr>Request and funding for the position</vt:lpstr>
      <vt:lpstr>Question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Program Review New Position Request Presentation</dc:title>
  <dc:creator>Malhotra, Ritu</dc:creator>
  <cp:lastModifiedBy>Malhotra, Ritu</cp:lastModifiedBy>
  <cp:revision>36</cp:revision>
  <dcterms:created xsi:type="dcterms:W3CDTF">2023-11-14T03:50:02Z</dcterms:created>
  <dcterms:modified xsi:type="dcterms:W3CDTF">2023-11-16T06:01:55Z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0x010100B2AC7391F75892499FFF9D95D9BC7E92</vt:lpwstr>
  </property>
</Properties>
</file>