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61" r:id="rId6"/>
    <p:sldId id="265" r:id="rId7"/>
    <p:sldId id="264" r:id="rId8"/>
    <p:sldId id="266" r:id="rId9"/>
    <p:sldId id="267" r:id="rId10"/>
    <p:sldId id="271" r:id="rId11"/>
    <p:sldId id="258" r:id="rId12"/>
    <p:sldId id="27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1C370-6A3F-453A-8FAA-AC3595BB1D47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AE81F-7D9F-4CA5-84F8-D05839AC0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C:\Users\malhotrar\Downloads\annotated-combinepdf%20(5)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635443"/>
            <a:ext cx="7766936" cy="1646302"/>
          </a:xfrm>
        </p:spPr>
        <p:txBody>
          <a:bodyPr/>
          <a:lstStyle/>
          <a:p>
            <a:r>
              <a:rPr lang="en-US" sz="3600" b="1" spc="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Program Review</a:t>
            </a:r>
            <a:br>
              <a:rPr lang="en-US" sz="3600" b="1" spc="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</a:br>
            <a:r>
              <a:rPr lang="en-US" sz="3600" b="1" spc="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New Position Request Presentation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Position:  1.  Full time Instructional Faculty </a:t>
            </a:r>
          </a:p>
          <a:p>
            <a:r>
              <a:rPr lang="en-US" sz="720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2. Instructional Aid II - (2) </a:t>
            </a:r>
          </a:p>
          <a:p>
            <a:r>
              <a:rPr lang="en-US" sz="5600" b="1" dirty="0" smtClean="0">
                <a:latin typeface="+mj-lt"/>
                <a:cs typeface="Calibri" panose="020F0502020204030204" pitchFamily="34" charset="0"/>
              </a:rPr>
              <a:t>Requested by- Dr. Ritu Malhotra </a:t>
            </a:r>
          </a:p>
          <a:p>
            <a:r>
              <a:rPr lang="en-US" sz="5600" b="1" dirty="0" smtClean="0">
                <a:latin typeface="+mj-lt"/>
                <a:cs typeface="Calibri" panose="020F0502020204030204" pitchFamily="34" charset="0"/>
              </a:rPr>
              <a:t>Faculty and Program coordinator for Medical Assisting Program   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9DBB2-6311-461A-8BB6-3B89C2E07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2" y="0"/>
            <a:ext cx="4428504" cy="19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50897" y="935952"/>
            <a:ext cx="7766936" cy="1646302"/>
          </a:xfrm>
        </p:spPr>
        <p:txBody>
          <a:bodyPr/>
          <a:lstStyle/>
          <a:p>
            <a:r>
              <a:rPr lang="en-US" dirty="0" smtClean="0"/>
              <a:t>Question 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194" y="4752797"/>
            <a:ext cx="7766936" cy="1096899"/>
          </a:xfrm>
        </p:spPr>
        <p:txBody>
          <a:bodyPr/>
          <a:lstStyle/>
          <a:p>
            <a:r>
              <a:rPr lang="en-US" sz="2000" dirty="0" smtClean="0"/>
              <a:t>Thank you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Demand for Medical Assistants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070" y="1356117"/>
            <a:ext cx="4184035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all" dirty="0"/>
              <a:t>DEMAND FOR MEDICAL ASSISTANTS WILL OUTSTRIP SUPPLY BY </a:t>
            </a:r>
            <a:r>
              <a:rPr lang="en-US" b="1" cap="all" dirty="0" smtClean="0"/>
              <a:t>2024</a:t>
            </a:r>
          </a:p>
          <a:p>
            <a:pPr marL="0" indent="0">
              <a:buNone/>
            </a:pPr>
            <a:r>
              <a:rPr lang="en-US" sz="1600" dirty="0" smtClean="0"/>
              <a:t>Medical </a:t>
            </a:r>
            <a:r>
              <a:rPr lang="en-US" sz="1600" dirty="0"/>
              <a:t>assistants (MAs) are the core of urgent care’s clinical support </a:t>
            </a:r>
            <a:r>
              <a:rPr lang="en-US" sz="1600" dirty="0" smtClean="0"/>
              <a:t>workforce.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57092" y="1393062"/>
            <a:ext cx="4184034" cy="3880773"/>
          </a:xfrm>
        </p:spPr>
        <p:txBody>
          <a:bodyPr>
            <a:normAutofit/>
          </a:bodyPr>
          <a:lstStyle/>
          <a:p>
            <a:r>
              <a:rPr lang="en-US" sz="1600" dirty="0"/>
              <a:t>According to the Bureau of Labor Statistics, the job outlook for Medical Assistants is estimated to increase by 19% which is much faster than the average </a:t>
            </a:r>
            <a:r>
              <a:rPr lang="en-US" sz="1600" dirty="0" smtClean="0"/>
              <a:t>occupation from </a:t>
            </a:r>
            <a:r>
              <a:rPr lang="en-US" sz="1600" dirty="0" smtClean="0"/>
              <a:t>2021-2031</a:t>
            </a:r>
          </a:p>
          <a:p>
            <a:r>
              <a:rPr lang="en-US" sz="1600" dirty="0" smtClean="0"/>
              <a:t>Regional compensation is 65% higher than national compensation 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88" y="2737336"/>
            <a:ext cx="2180917" cy="1638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05" y="4497153"/>
            <a:ext cx="2126305" cy="1569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841" y="3367813"/>
            <a:ext cx="2511644" cy="2511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597" y="4530501"/>
            <a:ext cx="1944104" cy="1486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482" y="2737336"/>
            <a:ext cx="1942867" cy="1668165"/>
          </a:xfrm>
          <a:prstGeom prst="rect">
            <a:avLst/>
          </a:prstGeom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85" y="3763713"/>
            <a:ext cx="3049772" cy="18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45" y="609600"/>
            <a:ext cx="8598257" cy="1034473"/>
          </a:xfrm>
        </p:spPr>
        <p:txBody>
          <a:bodyPr>
            <a:noAutofit/>
          </a:bodyPr>
          <a:lstStyle/>
          <a:p>
            <a:r>
              <a:rPr lang="en-US" sz="3200" dirty="0"/>
              <a:t>Value of the medical assisting graduates  to the community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accent5"/>
                </a:solidFill>
              </a:rPr>
              <a:t>Community Needs </a:t>
            </a:r>
            <a:r>
              <a:rPr lang="en-US" b="1" dirty="0">
                <a:solidFill>
                  <a:schemeClr val="accent5"/>
                </a:solidFill>
              </a:rPr>
              <a:t>–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618" y="2225965"/>
            <a:ext cx="4094750" cy="38153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200" b="1" dirty="0" smtClean="0"/>
              <a:t>Medical </a:t>
            </a:r>
            <a:r>
              <a:rPr lang="en-US" sz="5200" b="1" dirty="0" smtClean="0"/>
              <a:t>assistant graduates are </a:t>
            </a:r>
            <a:r>
              <a:rPr lang="en-US" sz="5200" b="1" dirty="0"/>
              <a:t>imperative </a:t>
            </a:r>
            <a:r>
              <a:rPr lang="en-US" sz="5200" b="1" dirty="0" smtClean="0"/>
              <a:t>for</a:t>
            </a:r>
          </a:p>
          <a:p>
            <a:pPr marL="0" indent="0">
              <a:buNone/>
            </a:pPr>
            <a:r>
              <a:rPr lang="en-US" sz="5200" dirty="0" smtClean="0"/>
              <a:t>1. lowering </a:t>
            </a:r>
            <a:r>
              <a:rPr lang="en-US" sz="5200" dirty="0"/>
              <a:t>costs</a:t>
            </a:r>
            <a:r>
              <a:rPr lang="en-US" sz="5200" dirty="0" smtClean="0"/>
              <a:t>,</a:t>
            </a:r>
          </a:p>
          <a:p>
            <a:pPr marL="0" indent="0">
              <a:buNone/>
            </a:pPr>
            <a:r>
              <a:rPr lang="en-US" sz="5200" dirty="0" smtClean="0"/>
              <a:t>2.</a:t>
            </a:r>
            <a:r>
              <a:rPr lang="en-US" sz="5200" dirty="0" smtClean="0"/>
              <a:t> </a:t>
            </a:r>
            <a:r>
              <a:rPr lang="en-US" sz="5200" dirty="0"/>
              <a:t>improving patient quality of care, </a:t>
            </a:r>
            <a:endParaRPr lang="en-US" sz="5200" dirty="0" smtClean="0"/>
          </a:p>
          <a:p>
            <a:pPr marL="0" indent="0">
              <a:buNone/>
            </a:pPr>
            <a:r>
              <a:rPr lang="en-US" sz="5200" dirty="0" smtClean="0"/>
              <a:t>3.</a:t>
            </a:r>
            <a:r>
              <a:rPr lang="en-US" sz="5200" dirty="0" smtClean="0"/>
              <a:t> </a:t>
            </a:r>
            <a:r>
              <a:rPr lang="en-US" sz="5200" dirty="0"/>
              <a:t>achieving better patient outcomes and </a:t>
            </a:r>
            <a:endParaRPr lang="en-US" sz="5200" dirty="0" smtClean="0"/>
          </a:p>
          <a:p>
            <a:pPr marL="0" indent="0">
              <a:buNone/>
            </a:pPr>
            <a:r>
              <a:rPr lang="en-US" sz="5200" dirty="0" smtClean="0"/>
              <a:t>4. </a:t>
            </a:r>
            <a:r>
              <a:rPr lang="en-US" sz="5200" dirty="0" smtClean="0"/>
              <a:t>overall </a:t>
            </a:r>
            <a:r>
              <a:rPr lang="en-US" sz="5200" dirty="0"/>
              <a:t>community well-being</a:t>
            </a:r>
            <a:r>
              <a:rPr lang="en-US" sz="5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5200" b="1" dirty="0"/>
          </a:p>
          <a:p>
            <a:pPr marL="0" indent="0">
              <a:buNone/>
            </a:pPr>
            <a:r>
              <a:rPr lang="en-US" sz="5200" b="1" dirty="0" smtClean="0"/>
              <a:t>Factors contribute </a:t>
            </a:r>
            <a:r>
              <a:rPr lang="en-US" sz="5200" b="1" dirty="0"/>
              <a:t>to the rising demand for our graduating medical assistants </a:t>
            </a:r>
            <a:r>
              <a:rPr lang="en-US" sz="5200" b="1" dirty="0" smtClean="0"/>
              <a:t>are-</a:t>
            </a:r>
            <a:endParaRPr lang="en-US" sz="5200" b="1" dirty="0"/>
          </a:p>
          <a:p>
            <a:r>
              <a:rPr lang="en-US" sz="5200" dirty="0"/>
              <a:t>aging population, </a:t>
            </a:r>
          </a:p>
          <a:p>
            <a:r>
              <a:rPr lang="en-US" sz="5200" dirty="0" smtClean="0"/>
              <a:t>expansion </a:t>
            </a:r>
            <a:r>
              <a:rPr lang="en-US" sz="5200" dirty="0"/>
              <a:t>of insurance coverage and  more individuals are seeking medical care, </a:t>
            </a:r>
          </a:p>
          <a:p>
            <a:r>
              <a:rPr lang="en-US" sz="5200" dirty="0"/>
              <a:t>shift towards preventative and primary care </a:t>
            </a:r>
          </a:p>
          <a:p>
            <a:r>
              <a:rPr lang="en-US" sz="5200" dirty="0"/>
              <a:t>technological advancements  and navigation to EHR and data entry</a:t>
            </a:r>
          </a:p>
          <a:p>
            <a:r>
              <a:rPr lang="en-US" sz="5200" dirty="0"/>
              <a:t>widespread adoption of electronic health records (EHRs)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7781" y="2160983"/>
            <a:ext cx="4046219" cy="850072"/>
          </a:xfrm>
        </p:spPr>
        <p:txBody>
          <a:bodyPr/>
          <a:lstStyle/>
          <a:p>
            <a:endParaRPr lang="en-US" b="1" dirty="0" smtClean="0">
              <a:solidFill>
                <a:schemeClr val="accent5"/>
              </a:solidFill>
            </a:endParaRPr>
          </a:p>
          <a:p>
            <a:r>
              <a:rPr lang="en-US" sz="2000" b="1" dirty="0" smtClean="0">
                <a:solidFill>
                  <a:schemeClr val="accent5"/>
                </a:solidFill>
              </a:rPr>
              <a:t>Strategies </a:t>
            </a:r>
            <a:r>
              <a:rPr lang="en-US" sz="2000" b="1" dirty="0">
                <a:solidFill>
                  <a:schemeClr val="accent5"/>
                </a:solidFill>
              </a:rPr>
              <a:t>implemented to mitigate  challenge-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7492" y="2521527"/>
            <a:ext cx="4526510" cy="35198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200" b="1" dirty="0" smtClean="0"/>
              <a:t>Our Program </a:t>
            </a:r>
            <a:r>
              <a:rPr lang="en-US" sz="5200" b="1" dirty="0"/>
              <a:t>at Cañada </a:t>
            </a:r>
            <a:r>
              <a:rPr lang="en-US" sz="5200" b="1" dirty="0" smtClean="0"/>
              <a:t>demonstrated  </a:t>
            </a:r>
            <a:r>
              <a:rPr lang="en-US" sz="5200" b="1" dirty="0"/>
              <a:t>remarkable </a:t>
            </a:r>
            <a:r>
              <a:rPr lang="en-US" sz="5200" b="1" dirty="0" smtClean="0"/>
              <a:t>resilience and </a:t>
            </a:r>
            <a:r>
              <a:rPr lang="en-US" sz="5200" b="1" dirty="0"/>
              <a:t>adaptability by evolving </a:t>
            </a:r>
            <a:r>
              <a:rPr lang="en-US" sz="5200" b="1" dirty="0" smtClean="0"/>
              <a:t>especially during the pandemic ,while </a:t>
            </a:r>
            <a:r>
              <a:rPr lang="en-US" sz="5200" b="1" dirty="0"/>
              <a:t>maintaining the academic standards as well as prioritizing the well-being and safety of our students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pPr marL="0" indent="0">
              <a:buNone/>
            </a:pPr>
            <a:r>
              <a:rPr lang="en-US" sz="5200" b="1" dirty="0"/>
              <a:t>Ours </a:t>
            </a:r>
            <a:r>
              <a:rPr lang="en-US" sz="5200" b="1" dirty="0" smtClean="0"/>
              <a:t>was” one” </a:t>
            </a:r>
            <a:r>
              <a:rPr lang="en-US" sz="5200" b="1" dirty="0"/>
              <a:t>of the only other healthcare program that continued to offer in person lab classes </a:t>
            </a:r>
            <a:r>
              <a:rPr lang="en-US" sz="5200" b="1" dirty="0" smtClean="0"/>
              <a:t>on campus to </a:t>
            </a:r>
            <a:r>
              <a:rPr lang="en-US" sz="5200" b="1" dirty="0"/>
              <a:t>support our students and facilitate successful </a:t>
            </a:r>
            <a:r>
              <a:rPr lang="en-US" sz="5200" b="1" dirty="0" smtClean="0"/>
              <a:t>completions</a:t>
            </a:r>
            <a:r>
              <a:rPr lang="en-US" sz="5200" b="1" dirty="0"/>
              <a:t> </a:t>
            </a:r>
            <a:r>
              <a:rPr lang="en-US" sz="5200" b="1" dirty="0" smtClean="0"/>
              <a:t>.</a:t>
            </a:r>
          </a:p>
          <a:p>
            <a:pPr marL="0" indent="0">
              <a:buNone/>
            </a:pPr>
            <a:r>
              <a:rPr lang="en-US" sz="5200" b="1" dirty="0" smtClean="0"/>
              <a:t>I</a:t>
            </a:r>
            <a:r>
              <a:rPr lang="en-US" sz="5200" b="1" dirty="0" smtClean="0"/>
              <a:t>nstructional </a:t>
            </a:r>
            <a:r>
              <a:rPr lang="en-US" sz="5200" b="1" dirty="0" smtClean="0"/>
              <a:t>delivery and assessment methods </a:t>
            </a:r>
            <a:r>
              <a:rPr lang="en-US" sz="5200" b="1" dirty="0" smtClean="0"/>
              <a:t>required </a:t>
            </a:r>
            <a:r>
              <a:rPr lang="en-US" sz="5200" b="1" dirty="0" smtClean="0"/>
              <a:t>in healthcare courses </a:t>
            </a:r>
            <a:r>
              <a:rPr lang="en-US" sz="5200" b="1" dirty="0" smtClean="0"/>
              <a:t>were blended incorporating </a:t>
            </a:r>
            <a:r>
              <a:rPr lang="en-US" sz="5200" b="1" dirty="0"/>
              <a:t>online instruction with in-person clinical </a:t>
            </a:r>
            <a:r>
              <a:rPr lang="en-US" sz="5200" b="1" dirty="0" smtClean="0"/>
              <a:t>experiences by methods like-</a:t>
            </a:r>
          </a:p>
          <a:p>
            <a:r>
              <a:rPr lang="en-US" sz="5200" dirty="0" smtClean="0"/>
              <a:t>innovative </a:t>
            </a:r>
            <a:r>
              <a:rPr lang="en-US" sz="5200" dirty="0"/>
              <a:t>teaching methods( online and hybrid; synchronous and non synchronous )</a:t>
            </a:r>
          </a:p>
          <a:p>
            <a:r>
              <a:rPr lang="en-US" sz="5200" dirty="0"/>
              <a:t> telehealth training, </a:t>
            </a:r>
          </a:p>
          <a:p>
            <a:r>
              <a:rPr lang="en-US" sz="5200" dirty="0"/>
              <a:t>virtual learning resources</a:t>
            </a:r>
          </a:p>
          <a:p>
            <a:r>
              <a:rPr lang="en-US" sz="5200" dirty="0" smtClean="0"/>
              <a:t>simulation-based </a:t>
            </a:r>
            <a:r>
              <a:rPr lang="en-US" sz="5200" dirty="0"/>
              <a:t>training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Value of the medical assisting </a:t>
            </a:r>
            <a:r>
              <a:rPr lang="en-US" sz="3200" dirty="0" smtClean="0"/>
              <a:t>program to the students and prospective graduates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4" y="1930401"/>
            <a:ext cx="8525857" cy="4110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b="1" dirty="0"/>
              <a:t>T</a:t>
            </a:r>
            <a:r>
              <a:rPr lang="en-US" sz="1900" b="1" dirty="0" smtClean="0"/>
              <a:t>he </a:t>
            </a:r>
            <a:r>
              <a:rPr lang="en-US" sz="1900" b="1" dirty="0" smtClean="0"/>
              <a:t>medical </a:t>
            </a:r>
            <a:r>
              <a:rPr lang="en-US" sz="1900" b="1" dirty="0"/>
              <a:t>assisting program </a:t>
            </a:r>
            <a:r>
              <a:rPr lang="en-US" sz="1900" b="1" dirty="0" smtClean="0"/>
              <a:t>at </a:t>
            </a:r>
            <a:r>
              <a:rPr lang="en-US" sz="1900" b="1" dirty="0"/>
              <a:t>Cañada </a:t>
            </a:r>
            <a:r>
              <a:rPr lang="en-US" sz="1900" b="1" dirty="0" smtClean="0"/>
              <a:t>College is </a:t>
            </a:r>
            <a:r>
              <a:rPr lang="en-US" sz="1900" b="1" dirty="0"/>
              <a:t>not just about education; it's about </a:t>
            </a:r>
            <a:r>
              <a:rPr lang="en-US" sz="1900" b="1" dirty="0" smtClean="0"/>
              <a:t>transformation.</a:t>
            </a:r>
          </a:p>
          <a:p>
            <a:pPr marL="0" indent="0">
              <a:buNone/>
            </a:pPr>
            <a:r>
              <a:rPr lang="en-US" sz="1900" b="1" dirty="0" smtClean="0"/>
              <a:t> </a:t>
            </a:r>
            <a:r>
              <a:rPr lang="en-US" sz="1900" b="1" dirty="0"/>
              <a:t>It transforms </a:t>
            </a:r>
            <a:r>
              <a:rPr lang="en-US" sz="1900" b="1" dirty="0" smtClean="0"/>
              <a:t>students into skilled </a:t>
            </a:r>
            <a:r>
              <a:rPr lang="en-US" sz="1900" b="1" dirty="0"/>
              <a:t>professionals who can earn a livelihood while finding profound satisfaction in their work. </a:t>
            </a:r>
            <a:r>
              <a:rPr lang="en-US" sz="1900" b="1" dirty="0" smtClean="0"/>
              <a:t>We </a:t>
            </a:r>
            <a:r>
              <a:rPr lang="en-US" sz="1900" b="1" dirty="0"/>
              <a:t>take pride in saying: WE CHANGE LIVES! Our program doesn't just shape careers; it shapes futures filled with purpose and </a:t>
            </a:r>
            <a:r>
              <a:rPr lang="en-US" sz="1900" b="1" dirty="0" smtClean="0"/>
              <a:t>accomplishment</a:t>
            </a:r>
            <a:r>
              <a:rPr lang="en-US" sz="1900" b="1" dirty="0" smtClean="0"/>
              <a:t>.</a:t>
            </a:r>
            <a:endParaRPr lang="en-US" sz="1900" b="1" dirty="0" smtClean="0"/>
          </a:p>
          <a:p>
            <a:r>
              <a:rPr lang="en-US" dirty="0"/>
              <a:t>We serve a diverse student body, including many first-generation students, single mothers, Hispanic and other ESL students ,a wide age range of new/ returning students spanning from 20 to 60 years. </a:t>
            </a:r>
            <a:endParaRPr lang="en-US" sz="1600" dirty="0"/>
          </a:p>
          <a:p>
            <a:r>
              <a:rPr lang="en-US" sz="1700" dirty="0" smtClean="0"/>
              <a:t>The </a:t>
            </a:r>
            <a:r>
              <a:rPr lang="en-US" sz="1700" dirty="0"/>
              <a:t>Medical Assisting Program serves as an invaluable entry point for these students </a:t>
            </a:r>
            <a:r>
              <a:rPr lang="en-US" sz="1700" dirty="0" smtClean="0"/>
              <a:t>into a healthcare career providing long term stable careers options.</a:t>
            </a:r>
            <a:r>
              <a:rPr lang="en-US" sz="1700" b="1" dirty="0" smtClean="0"/>
              <a:t> </a:t>
            </a:r>
          </a:p>
          <a:p>
            <a:r>
              <a:rPr lang="en-US" sz="1700" dirty="0"/>
              <a:t>Graduates </a:t>
            </a:r>
            <a:r>
              <a:rPr lang="en-US" sz="1700" dirty="0" smtClean="0"/>
              <a:t>from the program </a:t>
            </a:r>
            <a:r>
              <a:rPr lang="en-US" sz="1700" dirty="0"/>
              <a:t>can work in a variety of healthcare settings, including clinics, hospitals, physician offices, and specialty practices. This versatility provides opportunities to explore </a:t>
            </a:r>
            <a:r>
              <a:rPr lang="en-US" sz="1700" dirty="0" smtClean="0"/>
              <a:t>and pursue different </a:t>
            </a:r>
            <a:r>
              <a:rPr lang="en-US" sz="1700" dirty="0"/>
              <a:t>aspects of </a:t>
            </a:r>
            <a:r>
              <a:rPr lang="en-US" sz="1700" dirty="0" smtClean="0"/>
              <a:t>healthcare.</a:t>
            </a:r>
          </a:p>
          <a:p>
            <a:r>
              <a:rPr lang="en-US" sz="1700" dirty="0"/>
              <a:t>A medical assisting degree can serve as a stepping stone for individuals interested in pursuing further education in </a:t>
            </a:r>
            <a:r>
              <a:rPr lang="en-US" sz="1700" dirty="0" smtClean="0"/>
              <a:t>healthcare such </a:t>
            </a:r>
            <a:r>
              <a:rPr lang="en-US" sz="1700" dirty="0"/>
              <a:t>nursing, healthcare administration, or related fields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Being an It allows for many students to be independent and care for their family and get off welfare.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04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djunct </a:t>
            </a:r>
            <a:r>
              <a:rPr lang="en-US" sz="3200" dirty="0" smtClean="0"/>
              <a:t>faculty turn over and staffing 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300" b="1" dirty="0" smtClean="0"/>
              <a:t>Two fold Impact-1.Turn over direct impact</a:t>
            </a:r>
          </a:p>
          <a:p>
            <a:pPr marL="0" indent="0">
              <a:buNone/>
            </a:pPr>
            <a:r>
              <a:rPr lang="en-US" sz="2300" b="1" dirty="0"/>
              <a:t> </a:t>
            </a:r>
            <a:r>
              <a:rPr lang="en-US" sz="2300" b="1" dirty="0" smtClean="0"/>
              <a:t>                              2. </a:t>
            </a:r>
            <a:r>
              <a:rPr lang="en-US" sz="2300" b="1" dirty="0"/>
              <a:t>S</a:t>
            </a:r>
            <a:r>
              <a:rPr lang="en-US" sz="2300" b="1" dirty="0" smtClean="0"/>
              <a:t>ubsequent </a:t>
            </a:r>
            <a:r>
              <a:rPr lang="en-US" sz="2300" b="1" dirty="0"/>
              <a:t>difficulties in recruiting and integrating new faculty members</a:t>
            </a:r>
            <a:r>
              <a:rPr lang="en-US" sz="2300" b="1" dirty="0" smtClean="0"/>
              <a:t>.</a:t>
            </a:r>
          </a:p>
          <a:p>
            <a:pPr marL="0" indent="0">
              <a:buNone/>
            </a:pPr>
            <a:r>
              <a:rPr lang="en-US" sz="2300" b="1" dirty="0"/>
              <a:t>The loss of two professors - </a:t>
            </a:r>
            <a:r>
              <a:rPr lang="en-US" sz="2300" dirty="0"/>
              <a:t>billing and coding professor ( retired ) and pharmacology ( departed)had created difficulties in hiring a qualified replacement. This  had a cascading effect, affecting the teaching of critical courses like billing and coding and pharmacology. </a:t>
            </a:r>
            <a:endParaRPr lang="en-US" sz="2300" b="1" u="sng" dirty="0" smtClean="0"/>
          </a:p>
          <a:p>
            <a:r>
              <a:rPr lang="en-US" sz="2000" dirty="0" smtClean="0"/>
              <a:t>Teaching </a:t>
            </a:r>
            <a:r>
              <a:rPr lang="en-US" sz="2000" dirty="0"/>
              <a:t>medical assisting courses requires specific skills and </a:t>
            </a:r>
            <a:r>
              <a:rPr lang="en-US" sz="2000" dirty="0" smtClean="0"/>
              <a:t>training</a:t>
            </a:r>
            <a:r>
              <a:rPr lang="en-US" sz="2000" dirty="0"/>
              <a:t> more challenging to find qualified </a:t>
            </a:r>
            <a:r>
              <a:rPr lang="en-US" sz="2000" dirty="0" smtClean="0"/>
              <a:t>educators.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sudden shift to online and remote </a:t>
            </a:r>
            <a:r>
              <a:rPr lang="en-US" sz="2000" dirty="0" smtClean="0"/>
              <a:t>teaching AND unfamiliarity </a:t>
            </a:r>
            <a:r>
              <a:rPr lang="en-US" sz="2000" dirty="0"/>
              <a:t>with digital platforms and </a:t>
            </a:r>
            <a:r>
              <a:rPr lang="en-US" sz="2000" dirty="0" smtClean="0"/>
              <a:t>pedagogy.</a:t>
            </a:r>
            <a:endParaRPr lang="en-US" sz="2000" dirty="0" smtClean="0"/>
          </a:p>
          <a:p>
            <a:r>
              <a:rPr lang="en-US" sz="2000" dirty="0"/>
              <a:t>B</a:t>
            </a:r>
            <a:r>
              <a:rPr lang="en-US" sz="2000" dirty="0" smtClean="0"/>
              <a:t>roader </a:t>
            </a:r>
            <a:r>
              <a:rPr lang="en-US" sz="2000" dirty="0"/>
              <a:t>impact on mental </a:t>
            </a:r>
            <a:r>
              <a:rPr lang="en-US" sz="2000" dirty="0" smtClean="0"/>
              <a:t>health </a:t>
            </a:r>
            <a:r>
              <a:rPr lang="en-US" sz="2000" dirty="0" smtClean="0"/>
              <a:t>– leading to early retirements / departures/ relocations.</a:t>
            </a:r>
          </a:p>
          <a:p>
            <a:r>
              <a:rPr lang="en-US" sz="2000" dirty="0" smtClean="0"/>
              <a:t>Currently</a:t>
            </a:r>
            <a:r>
              <a:rPr lang="en-US" sz="2000" dirty="0"/>
              <a:t>, </a:t>
            </a:r>
            <a:r>
              <a:rPr lang="en-US" sz="2000" dirty="0" smtClean="0"/>
              <a:t>the</a:t>
            </a:r>
            <a:r>
              <a:rPr lang="en-US" sz="2000" dirty="0" smtClean="0"/>
              <a:t> </a:t>
            </a:r>
            <a:r>
              <a:rPr lang="en-US" sz="2000" dirty="0"/>
              <a:t>Program is led by one full-time faculty </a:t>
            </a:r>
            <a:r>
              <a:rPr lang="en-US" sz="2000" dirty="0" smtClean="0"/>
              <a:t>member , relying </a:t>
            </a:r>
            <a:r>
              <a:rPr lang="en-US" sz="2000" dirty="0"/>
              <a:t>heavily on adjunct faculty to supplement </a:t>
            </a:r>
            <a:r>
              <a:rPr lang="en-US" sz="2000" dirty="0" smtClean="0"/>
              <a:t>staffing. 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situation is not only demanding on the existing faculty but also complicates the process of identifying, training, and integrating new adjunct faculty, particularly in the context of online teaching modalities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One person led career tech program-challenges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690" y="1514765"/>
            <a:ext cx="8387311" cy="45265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Currently, our Medical Assisting Program is led by one full-time faculty member. Relying heavily on adjunct faculty to supplement staffing needs poses challenges. Some challenges faced are-</a:t>
            </a:r>
          </a:p>
          <a:p>
            <a:r>
              <a:rPr lang="en-US" sz="1400" u="sng" dirty="0" smtClean="0"/>
              <a:t>Overwhelming workload </a:t>
            </a:r>
            <a:r>
              <a:rPr lang="en-US" sz="1400" dirty="0" smtClean="0"/>
              <a:t>(including </a:t>
            </a:r>
            <a:r>
              <a:rPr lang="en-US" sz="1400" dirty="0" smtClean="0"/>
              <a:t>teaching responsibilities, administrative tasks, maintaining student records, student advising and counseling, externship documentation placement and evaluation, site visits etc</a:t>
            </a:r>
            <a:r>
              <a:rPr lang="en-US" sz="1400" dirty="0" smtClean="0"/>
              <a:t>.)</a:t>
            </a:r>
            <a:endParaRPr lang="en-US" sz="1400" dirty="0" smtClean="0"/>
          </a:p>
          <a:p>
            <a:r>
              <a:rPr lang="en-US" sz="1400" dirty="0" smtClean="0"/>
              <a:t>I am also </a:t>
            </a:r>
            <a:r>
              <a:rPr lang="en-US" sz="1400" dirty="0" smtClean="0"/>
              <a:t>responsible for </a:t>
            </a:r>
            <a:r>
              <a:rPr lang="en-US" sz="1400" u="sng" dirty="0" smtClean="0"/>
              <a:t>coordinating the program </a:t>
            </a:r>
            <a:r>
              <a:rPr lang="en-US" sz="1400" dirty="0" smtClean="0"/>
              <a:t>(with </a:t>
            </a:r>
            <a:r>
              <a:rPr lang="en-US" sz="1400" dirty="0" smtClean="0"/>
              <a:t>responsibilities including but not limited to curriculum </a:t>
            </a:r>
            <a:r>
              <a:rPr lang="en-US" sz="1400" dirty="0" smtClean="0"/>
              <a:t>revisions and updates, program reviews , </a:t>
            </a:r>
            <a:r>
              <a:rPr lang="en-US" sz="1400" dirty="0" smtClean="0"/>
              <a:t>outreach and community partnership establishment, externship contract establishment, NOVA reporting , plan and schedule advisory board meetings, participate in </a:t>
            </a:r>
            <a:r>
              <a:rPr lang="en-US" sz="1400" dirty="0" smtClean="0"/>
              <a:t>health </a:t>
            </a:r>
            <a:r>
              <a:rPr lang="en-US" sz="1400" dirty="0" smtClean="0"/>
              <a:t>care fairs and </a:t>
            </a:r>
            <a:r>
              <a:rPr lang="en-US" sz="1400" dirty="0" smtClean="0"/>
              <a:t>workshop.)</a:t>
            </a:r>
            <a:endParaRPr lang="en-US" sz="1400" dirty="0" smtClean="0"/>
          </a:p>
          <a:p>
            <a:r>
              <a:rPr lang="en-US" sz="1400" u="sng" dirty="0" smtClean="0"/>
              <a:t>The difficulty in hiring, training, and retaining qualified adjunct </a:t>
            </a:r>
            <a:r>
              <a:rPr lang="en-US" sz="1400" u="sng" dirty="0" smtClean="0"/>
              <a:t>faculty </a:t>
            </a:r>
          </a:p>
          <a:p>
            <a:r>
              <a:rPr lang="en-US" sz="1400" u="sng" dirty="0" smtClean="0"/>
              <a:t>M</a:t>
            </a:r>
            <a:r>
              <a:rPr lang="en-US" sz="1400" u="sng" dirty="0" smtClean="0"/>
              <a:t>anaging/ accommodating  adjunct availability </a:t>
            </a:r>
            <a:r>
              <a:rPr lang="en-US" sz="1400" u="sng" dirty="0" smtClean="0"/>
              <a:t>and </a:t>
            </a:r>
            <a:r>
              <a:rPr lang="en-US" sz="1400" u="sng" dirty="0" smtClean="0"/>
              <a:t>course schedules.</a:t>
            </a:r>
          </a:p>
          <a:p>
            <a:r>
              <a:rPr lang="en-US" sz="1400" u="sng" dirty="0" smtClean="0"/>
              <a:t>Inadequate </a:t>
            </a:r>
            <a:r>
              <a:rPr lang="en-US" sz="1400" u="sng" dirty="0" smtClean="0"/>
              <a:t>time </a:t>
            </a:r>
            <a:r>
              <a:rPr lang="en-US" sz="1400" u="sng" dirty="0" smtClean="0"/>
              <a:t>for </a:t>
            </a:r>
            <a:r>
              <a:rPr lang="en-US" sz="1400" u="sng" dirty="0" smtClean="0"/>
              <a:t>outreach </a:t>
            </a:r>
            <a:r>
              <a:rPr lang="en-US" sz="1400" u="sng" dirty="0" smtClean="0"/>
              <a:t>efforts</a:t>
            </a:r>
            <a:r>
              <a:rPr lang="en-US" sz="1400" dirty="0"/>
              <a:t> </a:t>
            </a:r>
            <a:r>
              <a:rPr lang="en-US" sz="1400" dirty="0" smtClean="0"/>
              <a:t>–(</a:t>
            </a:r>
            <a:r>
              <a:rPr lang="en-US" sz="1400" dirty="0" smtClean="0"/>
              <a:t> </a:t>
            </a:r>
            <a:r>
              <a:rPr lang="en-US" sz="1400" dirty="0" smtClean="0"/>
              <a:t>including community engagement and student support services.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of documents to be collected for externship placements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file:///C:/Users/malhotrar/Downloads/annotated-combinepdf%20(5).</a:t>
            </a:r>
            <a:r>
              <a:rPr lang="en-US" dirty="0" smtClean="0">
                <a:hlinkClick r:id="rId2" action="ppaction://hlinkfile"/>
              </a:rPr>
              <a:t>pdf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KAISER EXTERNSHIP PACKET </a:t>
            </a:r>
          </a:p>
          <a:p>
            <a:r>
              <a:rPr lang="en-US" dirty="0"/>
              <a:t>https://smccd.instructure.com/courses/52413/files/9961095/download?download_frd=1</a:t>
            </a:r>
            <a:endParaRPr lang="en-US" dirty="0" smtClean="0"/>
          </a:p>
          <a:p>
            <a:r>
              <a:rPr lang="en-US" dirty="0"/>
              <a:t>file:///C:/Users/malhotrar/Downloads/annotated-combinepdf%20(5).pdf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334" y="1930400"/>
            <a:ext cx="4412636" cy="38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68" y="749304"/>
            <a:ext cx="8596668" cy="1320800"/>
          </a:xfrm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rogram’s enrollment</a:t>
            </a:r>
            <a:r>
              <a:rPr lang="en-US" sz="2400" dirty="0"/>
              <a:t> </a:t>
            </a:r>
            <a:r>
              <a:rPr lang="en-US" sz="2400" dirty="0" smtClean="0"/>
              <a:t>trends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38" y="1409704"/>
            <a:ext cx="8596668" cy="388077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program's enrollment has exhibited a </a:t>
            </a:r>
            <a:r>
              <a:rPr lang="en-US" sz="1600" dirty="0" smtClean="0"/>
              <a:t>growth </a:t>
            </a:r>
            <a:r>
              <a:rPr lang="en-US" sz="1600" dirty="0"/>
              <a:t>in enrollment since 2018, with a particularly noteworthy surge during the pandemic. While the spikes observed during this challenging period are now transitioning into more stable, normal </a:t>
            </a:r>
            <a:r>
              <a:rPr lang="en-US" sz="1600" dirty="0" smtClean="0"/>
              <a:t>curves. </a:t>
            </a:r>
          </a:p>
          <a:p>
            <a:r>
              <a:rPr lang="en-US" sz="1600" u="sng" dirty="0" smtClean="0"/>
              <a:t>Impressive </a:t>
            </a:r>
            <a:r>
              <a:rPr lang="en-US" sz="1600" u="sng" dirty="0"/>
              <a:t>Growth in Headcount:</a:t>
            </a:r>
            <a:r>
              <a:rPr lang="en-US" sz="1600" b="1" u="sng" dirty="0"/>
              <a:t> </a:t>
            </a:r>
            <a:r>
              <a:rPr lang="en-US" sz="1600" dirty="0"/>
              <a:t>The program has experienced an almost 35% increase in enrollment rates since 2018. This reflects a growing interest in medical assisting as a career choice among students.</a:t>
            </a:r>
          </a:p>
          <a:p>
            <a:pPr lvl="0"/>
            <a:r>
              <a:rPr lang="en-US" sz="1600" u="sng" dirty="0"/>
              <a:t>Notable Increase in Headcount:</a:t>
            </a:r>
            <a:r>
              <a:rPr lang="en-US" sz="1600" b="1" u="sng" dirty="0"/>
              <a:t> </a:t>
            </a:r>
            <a:r>
              <a:rPr lang="en-US" sz="1600" dirty="0"/>
              <a:t>In terms of headcount, there has been an impressive increase of almost 52% since 2018. This surge in headcount underlines the program's ability to attract and retain students over the years.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4473" y="3913689"/>
            <a:ext cx="3395348" cy="2297764"/>
          </a:xfrm>
          <a:prstGeom prst="rect">
            <a:avLst/>
          </a:prstGeom>
        </p:spPr>
      </p:pic>
      <p:pic>
        <p:nvPicPr>
          <p:cNvPr id="5" name="Picture 4" descr="C:\Users\malhotrar\OneDrive - San Mateo County Community College District\Desktop\Snap shot-MEDA FTE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62" y="4175186"/>
            <a:ext cx="3188102" cy="2230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7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Request and funding for the position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701" y="1365290"/>
            <a:ext cx="8596668" cy="388077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500" b="1" u="sng" dirty="0"/>
              <a:t>Requesting </a:t>
            </a:r>
            <a:r>
              <a:rPr lang="en-US" sz="3500" b="1" dirty="0"/>
              <a:t>–</a:t>
            </a:r>
          </a:p>
          <a:p>
            <a:r>
              <a:rPr lang="en-US" sz="2900" b="1" dirty="0"/>
              <a:t>1. Full time instructional faculty.</a:t>
            </a:r>
          </a:p>
          <a:p>
            <a:r>
              <a:rPr lang="en-US" sz="2900" b="1" dirty="0"/>
              <a:t>2. Two Part time Instructional Aid II 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3500" b="1" u="sng" dirty="0"/>
              <a:t>Vision and planning </a:t>
            </a:r>
            <a:r>
              <a:rPr lang="en-US" sz="3500" b="1" dirty="0"/>
              <a:t>-</a:t>
            </a:r>
          </a:p>
          <a:p>
            <a:r>
              <a:rPr lang="en-US" sz="3000" i="1" u="sng" dirty="0"/>
              <a:t>Flexible </a:t>
            </a:r>
            <a:r>
              <a:rPr lang="en-US" sz="3000" i="1" u="sng" dirty="0"/>
              <a:t>Scheduling: </a:t>
            </a:r>
            <a:r>
              <a:rPr lang="en-US" sz="3000" dirty="0"/>
              <a:t>We propose expanding our scheduling options to include evening and weekend classes, accommodating students with work and other commitments during traditional hours</a:t>
            </a:r>
            <a:r>
              <a:rPr lang="en-US" sz="3000" dirty="0"/>
              <a:t>.</a:t>
            </a:r>
          </a:p>
          <a:p>
            <a:r>
              <a:rPr lang="en-US" sz="3000" i="1" u="sng" dirty="0"/>
              <a:t>Accelerated Programs</a:t>
            </a:r>
            <a:r>
              <a:rPr lang="en-US" sz="3000" u="sng" dirty="0"/>
              <a:t>: </a:t>
            </a:r>
            <a:r>
              <a:rPr lang="en-US" sz="3000" dirty="0"/>
              <a:t>Move towards consideration </a:t>
            </a:r>
            <a:r>
              <a:rPr lang="en-US" sz="3000" dirty="0"/>
              <a:t>of accelerated programs </a:t>
            </a:r>
            <a:r>
              <a:rPr lang="en-US" sz="3000" dirty="0"/>
              <a:t>that </a:t>
            </a:r>
            <a:r>
              <a:rPr lang="en-US" sz="3000" dirty="0"/>
              <a:t>cater to students seeking a shorter timeframe to complete their medical assisting training</a:t>
            </a:r>
            <a:r>
              <a:rPr lang="en-US" sz="3000" dirty="0"/>
              <a:t>.</a:t>
            </a:r>
          </a:p>
          <a:p>
            <a:r>
              <a:rPr lang="en-US" sz="3000" i="1" u="sng" dirty="0" smtClean="0"/>
              <a:t>Increased Partnerships</a:t>
            </a:r>
            <a:r>
              <a:rPr lang="en-US" sz="3000" u="sng" dirty="0" smtClean="0"/>
              <a:t>: </a:t>
            </a:r>
            <a:r>
              <a:rPr lang="en-US" sz="3000" dirty="0"/>
              <a:t>More time for coordinator to spend on strengthening and maintain continuous </a:t>
            </a:r>
            <a:r>
              <a:rPr lang="en-US" sz="3000" dirty="0"/>
              <a:t>partnerships with </a:t>
            </a:r>
            <a:r>
              <a:rPr lang="en-US" sz="3000" dirty="0"/>
              <a:t>local </a:t>
            </a:r>
            <a:r>
              <a:rPr lang="en-US" sz="3000" dirty="0"/>
              <a:t>institutions and employers to amplify program visibility and enhance students' access to job placement opportunities upon graduation</a:t>
            </a:r>
            <a:r>
              <a:rPr lang="en-US" sz="3000" dirty="0"/>
              <a:t>.</a:t>
            </a:r>
          </a:p>
          <a:p>
            <a:r>
              <a:rPr lang="en-US" sz="3000" dirty="0"/>
              <a:t>Enhanced </a:t>
            </a:r>
            <a:r>
              <a:rPr lang="en-US" sz="3000" dirty="0"/>
              <a:t>advising, mentoring, and support </a:t>
            </a:r>
            <a:r>
              <a:rPr lang="en-US" sz="3000" dirty="0" smtClean="0"/>
              <a:t>services.</a:t>
            </a:r>
            <a:endParaRPr lang="en-US" sz="30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3400" b="1" u="sng" dirty="0"/>
              <a:t>Funding</a:t>
            </a:r>
            <a:r>
              <a:rPr lang="en-US" sz="3400" b="1" dirty="0"/>
              <a:t> -</a:t>
            </a:r>
            <a:endParaRPr lang="en-US" sz="3400" b="1" dirty="0"/>
          </a:p>
          <a:p>
            <a:r>
              <a:rPr lang="en-US" sz="3000" dirty="0"/>
              <a:t>Strong workforce </a:t>
            </a:r>
            <a:r>
              <a:rPr lang="en-US" sz="3000" dirty="0" smtClean="0"/>
              <a:t>and </a:t>
            </a:r>
            <a:r>
              <a:rPr lang="en-US" sz="3000" dirty="0"/>
              <a:t>Perkins </a:t>
            </a:r>
            <a:endParaRPr lang="en-US" sz="3000" dirty="0"/>
          </a:p>
          <a:p>
            <a:endParaRPr lang="en-US" i="1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2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C7391F75892499FFF9D95D9BC7E92" ma:contentTypeVersion="16" ma:contentTypeDescription="Create a new document." ma:contentTypeScope="" ma:versionID="82bf2d991ed94c1f68a86be4e117d3d0">
  <xsd:schema xmlns:xsd="http://www.w3.org/2001/XMLSchema" xmlns:xs="http://www.w3.org/2001/XMLSchema" xmlns:p="http://schemas.microsoft.com/office/2006/metadata/properties" xmlns:ns3="f7cecc49-5108-473b-8f86-41dd5ee7db81" xmlns:ns4="c44f49d8-142f-4789-af9e-b63645abe378" targetNamespace="http://schemas.microsoft.com/office/2006/metadata/properties" ma:root="true" ma:fieldsID="4d4fc89ba4bc5e1447889eab973802aa" ns3:_="" ns4:_="">
    <xsd:import namespace="f7cecc49-5108-473b-8f86-41dd5ee7db81"/>
    <xsd:import namespace="c44f49d8-142f-4789-af9e-b63645abe3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ecc49-5108-473b-8f86-41dd5ee7d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f49d8-142f-4789-af9e-b63645abe37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2FE806-7657-4FC9-AC07-FA16FF3802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ecc49-5108-473b-8f86-41dd5ee7db81"/>
    <ds:schemaRef ds:uri="c44f49d8-142f-4789-af9e-b63645abe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F63A67-DE7F-4372-BDC1-8131C0539D49}">
  <ds:schemaRefs>
    <ds:schemaRef ds:uri="f7cecc49-5108-473b-8f86-41dd5ee7db81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44f49d8-142f-4789-af9e-b63645abe3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4072606-A47C-41B6-95C3-1950C608F0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2903</TotalTime>
  <Words>1143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Trebuchet MS</vt:lpstr>
      <vt:lpstr>Wingdings 3</vt:lpstr>
      <vt:lpstr>Facet</vt:lpstr>
      <vt:lpstr>Program Review New Position Request Presentation </vt:lpstr>
      <vt:lpstr>Demand for Medical Assistants</vt:lpstr>
      <vt:lpstr>Value of the medical assisting graduates  to the community</vt:lpstr>
      <vt:lpstr>Value of the medical assisting program to the students and prospective graduates</vt:lpstr>
      <vt:lpstr>Adjunct faculty turn over and staffing challenges</vt:lpstr>
      <vt:lpstr>One person led career tech program-challenges  </vt:lpstr>
      <vt:lpstr>Samples of documents to be collected for externship placements </vt:lpstr>
      <vt:lpstr>Program’s enrollment trends </vt:lpstr>
      <vt:lpstr>Request and funding for the position</vt:lpstr>
      <vt:lpstr>Question 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Review New Position Request Presentation</dc:title>
  <dc:creator>Malhotra, Ritu</dc:creator>
  <cp:lastModifiedBy>Malhotra, Ritu</cp:lastModifiedBy>
  <cp:revision>42</cp:revision>
  <dcterms:created xsi:type="dcterms:W3CDTF">2023-11-14T03:50:02Z</dcterms:created>
  <dcterms:modified xsi:type="dcterms:W3CDTF">2023-11-16T20:08:34Z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0x010100B2AC7391F75892499FFF9D95D9BC7E92</vt:lpwstr>
  </property>
</Properties>
</file>