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19" r:id="rId6"/>
    <p:sldId id="328" r:id="rId7"/>
    <p:sldId id="335" r:id="rId8"/>
    <p:sldId id="325" r:id="rId9"/>
    <p:sldId id="33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FFFF99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C85A5-FB7C-3B10-5B9A-B88C38A52AA4}" v="12" dt="2023-11-14T20:23:05.951"/>
    <p1510:client id="{DB3608E6-9AF3-B2A0-9A78-4EB9A64117C4}" v="185" dt="2023-11-14T18:57:03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352" y="4602347"/>
            <a:ext cx="11252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Position: Program Services Coordinator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7F1B6-B5E8-443C-B43C-D19FEB5E0FCE}"/>
              </a:ext>
            </a:extLst>
          </p:cNvPr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9DBB2-6311-461A-8BB6-3B89C2E07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89" y="340584"/>
            <a:ext cx="4428504" cy="1988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26B12-0F61-4F71-BA2F-2AC9680C93C9}"/>
              </a:ext>
            </a:extLst>
          </p:cNvPr>
          <p:cNvSpPr txBox="1"/>
          <p:nvPr/>
        </p:nvSpPr>
        <p:spPr>
          <a:xfrm>
            <a:off x="775141" y="5537306"/>
            <a:ext cx="11252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Requested by: Promise Scholars Program</a:t>
            </a:r>
          </a:p>
          <a:p>
            <a:r>
              <a:rPr lang="en-US" sz="35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Ariela Villalpando and Mayra Arellano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32A39-691F-4E1E-872A-4E05A021166B}"/>
              </a:ext>
            </a:extLst>
          </p:cNvPr>
          <p:cNvSpPr txBox="1"/>
          <p:nvPr/>
        </p:nvSpPr>
        <p:spPr>
          <a:xfrm>
            <a:off x="690805" y="2850743"/>
            <a:ext cx="1125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Review</a:t>
            </a:r>
          </a:p>
        </p:txBody>
      </p:sp>
    </p:spTree>
    <p:extLst>
      <p:ext uri="{BB962C8B-B14F-4D97-AF65-F5344CB8AC3E}">
        <p14:creationId xmlns:p14="http://schemas.microsoft.com/office/powerpoint/2010/main" val="198883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581" y="7712328"/>
            <a:ext cx="10986947" cy="208452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br>
              <a:rPr lang="en-US" sz="3600" b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3600" b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3600" b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3600" b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3600" b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3600" b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n-US" sz="2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52" y="945542"/>
            <a:ext cx="7862748" cy="14533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/>
          </a:p>
          <a:p>
            <a:r>
              <a:rPr lang="en-US" sz="1800" b="1">
                <a:latin typeface="Times New Roman"/>
                <a:cs typeface="Calibri"/>
              </a:rPr>
              <a:t>600 + students in our full-time and part-time pathways</a:t>
            </a:r>
          </a:p>
          <a:p>
            <a:r>
              <a:rPr lang="en-US" sz="1800" b="1">
                <a:latin typeface="Times New Roman"/>
                <a:cs typeface="Calibri"/>
              </a:rPr>
              <a:t>Execute the Promise onboarding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/>
                <a:cs typeface="Calibri"/>
              </a:rPr>
              <a:t>Successfully complete college matriculation, enroll in classes, complete FA</a:t>
            </a:r>
          </a:p>
          <a:p>
            <a:r>
              <a:rPr lang="en-US" sz="1800" b="1">
                <a:latin typeface="Times New Roman"/>
                <a:cs typeface="Calibri"/>
              </a:rPr>
              <a:t>Planning/coordination of events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/>
                <a:cs typeface="Calibri"/>
              </a:rPr>
              <a:t>Foster sense of belonging, enhances student experience, keeps students engaged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/>
                <a:cs typeface="Calibri"/>
              </a:rPr>
              <a:t>Info sessions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/>
                <a:cs typeface="Calibri"/>
              </a:rPr>
              <a:t>Promote Promise, assist students in completing PSP application</a:t>
            </a:r>
          </a:p>
          <a:p>
            <a:r>
              <a:rPr lang="en-US" sz="1800" b="1">
                <a:latin typeface="Times New Roman"/>
                <a:cs typeface="Calibri"/>
              </a:rPr>
              <a:t>Promise Orientation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/>
                <a:cs typeface="Calibri"/>
              </a:rPr>
              <a:t>Welcome incoming cohorts, ensuring seamless transition i.e. resource sharing, campus tours, textbook distributions </a:t>
            </a:r>
            <a:endParaRPr lang="en-US" sz="1800">
              <a:latin typeface="Times New Roman"/>
              <a:cs typeface="Calibri" panose="020F0502020204030204" pitchFamily="34" charset="0"/>
            </a:endParaRPr>
          </a:p>
          <a:p>
            <a:r>
              <a:rPr lang="en-US" sz="1800" b="1">
                <a:latin typeface="Times New Roman"/>
                <a:cs typeface="Calibri"/>
              </a:rPr>
              <a:t>Community Building Events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/>
                <a:cs typeface="Calibri"/>
              </a:rPr>
              <a:t>Workshops, events, socials </a:t>
            </a:r>
            <a:endParaRPr lang="en-US" sz="1800">
              <a:latin typeface="Times New Roman"/>
              <a:cs typeface="Calibri" panose="020F0502020204030204" pitchFamily="34" charset="0"/>
            </a:endParaRPr>
          </a:p>
          <a:p>
            <a:r>
              <a:rPr lang="en-US" sz="1800" b="1">
                <a:latin typeface="Times New Roman"/>
                <a:cs typeface="Calibri"/>
              </a:rPr>
              <a:t>Program coordination/organization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/>
                <a:cs typeface="Calibri"/>
              </a:rPr>
              <a:t>Distribution of incentives, textbooks, handles inquiries about student accounts, holds, outstanding balances, produces reports </a:t>
            </a:r>
            <a:endParaRPr lang="en-US" sz="1800">
              <a:latin typeface="Times New Roman"/>
              <a:cs typeface="Calibri" panose="020F0502020204030204" pitchFamily="34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istrict-wide expansion of 1,000 students for AY 20</a:t>
            </a:r>
            <a:r>
              <a:rPr lang="en-US" sz="1800" b="1">
                <a:solidFill>
                  <a:srgbClr val="000000"/>
                </a:solidFill>
                <a:latin typeface="Times New Roman"/>
                <a:cs typeface="Times New Roman"/>
              </a:rPr>
              <a:t>24-2025</a:t>
            </a:r>
          </a:p>
          <a:p>
            <a:pPr lvl="1"/>
            <a:endParaRPr lang="en-US" sz="1400"/>
          </a:p>
          <a:p>
            <a:pPr marL="0" indent="0">
              <a:buNone/>
            </a:pPr>
            <a:endParaRPr lang="en-US" sz="2400"/>
          </a:p>
          <a:p>
            <a:pPr marL="457200" lvl="1" indent="0">
              <a:buNone/>
            </a:pPr>
            <a:endParaRPr lang="en-US">
              <a:latin typeface="Franklin Gothic Book" panose="020B0503020102020204" pitchFamily="34" charset="0"/>
            </a:endParaRPr>
          </a:p>
          <a:p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Why We Need a Permanent PSC?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CC02DD-6528-47DB-84C9-E7380B54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22" y="1133060"/>
            <a:ext cx="3373126" cy="25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92" y="1647569"/>
            <a:ext cx="10986948" cy="1969420"/>
          </a:xfrm>
        </p:spPr>
        <p:txBody>
          <a:bodyPr>
            <a:normAutofit fontScale="90000"/>
          </a:bodyPr>
          <a:lstStyle/>
          <a:p>
            <a:br>
              <a:rPr lang="en-US" sz="5300">
                <a:cs typeface="Calibri Light"/>
              </a:rPr>
            </a:br>
            <a:br>
              <a:rPr lang="en-US" sz="5300">
                <a:cs typeface="Calibri Light"/>
              </a:rPr>
            </a:br>
            <a:br>
              <a:rPr lang="en-US" sz="5300">
                <a:cs typeface="Calibri Light"/>
              </a:rPr>
            </a:br>
            <a:br>
              <a:rPr lang="en-US" sz="2900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131805"/>
            <a:ext cx="11458296" cy="787586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b="1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/>
            <a:r>
              <a:rPr lang="en-US" sz="3400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Alignment w/ EMP &amp; District Initiatives</a:t>
            </a:r>
          </a:p>
          <a:p>
            <a:pPr algn="ctr"/>
            <a:endParaRPr lang="en-US" sz="3400" b="1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400" b="1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26715-3811-4D4B-86E1-380E53202F40}"/>
              </a:ext>
            </a:extLst>
          </p:cNvPr>
          <p:cNvSpPr txBox="1"/>
          <p:nvPr/>
        </p:nvSpPr>
        <p:spPr>
          <a:xfrm>
            <a:off x="286036" y="945542"/>
            <a:ext cx="11539112" cy="64940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>
                <a:latin typeface="Times New Roman"/>
                <a:cs typeface="Times New Roman"/>
              </a:rPr>
              <a:t>EMP Priorities</a:t>
            </a:r>
            <a:endParaRPr lang="en-US" sz="2000" b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47472" indent="-347472" fontAlgn="ctr">
              <a:buSzPts val="2800"/>
              <a:buFont typeface="+mj-lt"/>
              <a:buAutoNum type="arabicPeriod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Create and sustain an inclusive, antiracist, and equity-minded campus culture</a:t>
            </a:r>
          </a:p>
          <a:p>
            <a:pPr marL="804672" lvl="1" indent="-347472" fontAlgn="ctr">
              <a:buSzPts val="2800"/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Coordinating intentional culturally responsive programming, collaboration, and data collection </a:t>
            </a:r>
          </a:p>
          <a:p>
            <a:pPr lvl="1" fontAlgn="ctr">
              <a:buSzPts val="2800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marR="0" indent="-347472" fontAlgn="ctr">
              <a:buSzPts val="2800"/>
              <a:buFont typeface="+mj-lt"/>
              <a:buAutoNum type="arabicPeriod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Expand programs and opportunities to new community members in N. Fair Oaks, Belle Haven, and East Palo Alto, especially BIPOC communities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 to Macro Level of connections through community building, collaborations with other groups on campus, and outreach efforts </a:t>
            </a:r>
          </a:p>
          <a:p>
            <a:pPr lvl="1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 fontAlgn="ctr">
              <a:buSzPts val="2800"/>
              <a:buFont typeface="+mj-lt"/>
              <a:buAutoNum type="arabicPeriod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Strengthen transfer support services to increase transfers</a:t>
            </a:r>
          </a:p>
          <a:p>
            <a:pPr marL="914400" lvl="1" indent="-457200" fontAlgn="ctr">
              <a:buSzPts val="2800"/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Coordinate more field trips to 4 year universities</a:t>
            </a:r>
          </a:p>
          <a:p>
            <a:pPr marL="914400" lvl="1" indent="-457200" fontAlgn="ctr">
              <a:buSzPts val="2800"/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Host more transfer panels </a:t>
            </a:r>
          </a:p>
          <a:p>
            <a:pPr marL="914400" lvl="1" indent="-457200" fontAlgn="ctr">
              <a:buSzPts val="2800"/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Expand collaboration with COLTS-U Center</a:t>
            </a:r>
          </a:p>
          <a:p>
            <a:pPr marL="914400" lvl="1" indent="-457200" fontAlgn="ctr">
              <a:buSzPts val="2800"/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Tap into alumni network  </a:t>
            </a:r>
          </a:p>
          <a:p>
            <a:pPr lvl="1" fontAlgn="ctr">
              <a:buSzPts val="2800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ctr">
              <a:buSzPts val="2800"/>
              <a:buFont typeface="+mj-lt"/>
              <a:buAutoNum type="arabicPeriod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Reimagine how we support students’ accessing career opportunities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Support counseling faculty in creating career workshops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Career benchmark data disaggregation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Collaborate with Career Center to promote Career &amp; Internship Fair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Support students in creating a LinkedIn Profile, Resume and Cover Letter </a:t>
            </a:r>
          </a:p>
          <a:p>
            <a:pPr marL="804672" lvl="1" indent="-347472" fontAlgn="ctr">
              <a:buSzPts val="2800"/>
              <a:buFont typeface="Arial" panose="020B0604020202020204" pitchFamily="34" charset="0"/>
              <a:buChar char="•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26" name="Picture 2" descr="Goal Generic Outline Color icon">
            <a:extLst>
              <a:ext uri="{FF2B5EF4-FFF2-40B4-BE49-F238E27FC236}">
                <a16:creationId xmlns:a16="http://schemas.microsoft.com/office/drawing/2014/main" id="{55DBB943-D175-4F9C-9A11-54E35F40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62" y="3429000"/>
            <a:ext cx="2883675" cy="28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6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51" y="1439766"/>
            <a:ext cx="11910966" cy="494043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800" b="1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800" b="1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              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Student First Approach                                    PSP Liaison                        </a:t>
            </a:r>
            <a:r>
              <a:rPr 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Programming and Events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800" b="1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800" b="1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800" b="1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              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                                                             </a:t>
            </a:r>
          </a:p>
          <a:p>
            <a:pPr marL="0" indent="0" algn="ctr" fontAlgn="base">
              <a:spcBef>
                <a:spcPts val="0"/>
              </a:spcBef>
              <a:buNone/>
            </a:pPr>
            <a:endParaRPr lang="en-US" sz="1800" b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Support for a Growing Program</a:t>
            </a:r>
            <a:endParaRPr lang="en-US" sz="1800" b="1">
              <a:latin typeface="Times New Roman"/>
              <a:cs typeface="Times New Roman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41656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Closing Equity Gaps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BAD8C-D8D2-49B0-9DE9-9EB3182362D6}"/>
              </a:ext>
            </a:extLst>
          </p:cNvPr>
          <p:cNvSpPr txBox="1"/>
          <p:nvPr/>
        </p:nvSpPr>
        <p:spPr>
          <a:xfrm>
            <a:off x="518160" y="-708536"/>
            <a:ext cx="8625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/>
            </a:b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48DAFC-BEE3-4271-9B72-AE59E5135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77" y="1277031"/>
            <a:ext cx="2191056" cy="1991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5BF6F-DE1E-4016-A9AE-015C73BF3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16" y="1013867"/>
            <a:ext cx="2328004" cy="2219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80C735-4EED-48D4-923A-96173A384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79" y="3864488"/>
            <a:ext cx="1691766" cy="1700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C48453-B7DD-4468-93DF-31BB16FB7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32" y="1293158"/>
            <a:ext cx="2328004" cy="19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8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9955" y="1850228"/>
            <a:ext cx="6017736" cy="1142569"/>
          </a:xfrm>
        </p:spPr>
        <p:txBody>
          <a:bodyPr>
            <a:normAutofit fontScale="90000"/>
          </a:bodyPr>
          <a:lstStyle/>
          <a:p>
            <a:br>
              <a:rPr lang="en-US" sz="5300" dirty="0">
                <a:cs typeface="Calibri Light"/>
              </a:rPr>
            </a:br>
            <a:br>
              <a:rPr lang="en-US" sz="5300" dirty="0">
                <a:cs typeface="Calibri Light"/>
              </a:rPr>
            </a:br>
            <a:br>
              <a:rPr lang="en-US" sz="5300" dirty="0">
                <a:cs typeface="Calibri Light"/>
              </a:rPr>
            </a:b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Grade 27</a:t>
            </a:r>
            <a:b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6</a:t>
            </a:r>
            <a:b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Annual Cost: $98,304</a:t>
            </a:r>
            <a:b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Fund 1</a:t>
            </a:r>
            <a:b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Requested Allocation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400" b="1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8E3EDED-EA6F-9C67-6FD4-AD097F56A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51" y="1810292"/>
            <a:ext cx="2743200" cy="26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15" y="2035322"/>
            <a:ext cx="11040177" cy="482267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Times New Roman"/>
              <a:cs typeface="Times New Roman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311" y="4633423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Thank You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400" b="1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D7C9D7B-5B0C-45AC-870F-AF9A987D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855313"/>
            <a:ext cx="11471562" cy="5978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046FE-350D-49EC-8DEA-872F3A443196}"/>
              </a:ext>
            </a:extLst>
          </p:cNvPr>
          <p:cNvSpPr txBox="1"/>
          <p:nvPr/>
        </p:nvSpPr>
        <p:spPr>
          <a:xfrm>
            <a:off x="845129" y="4447309"/>
            <a:ext cx="44057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cs typeface="Calibri"/>
              </a:rPr>
              <a:t>Any Questions? </a:t>
            </a:r>
            <a:endParaRPr lang="en-US" sz="3600">
              <a:cs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59E9800-0BCC-4C28-BB38-8B74133B7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97182"/>
            <a:ext cx="2743200" cy="274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D4510E-7D09-4F9D-9641-2F6447246DD1}"/>
              </a:ext>
            </a:extLst>
          </p:cNvPr>
          <p:cNvSpPr txBox="1"/>
          <p:nvPr/>
        </p:nvSpPr>
        <p:spPr>
          <a:xfrm>
            <a:off x="4613564" y="318655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139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BD38011A45A8428CED66700BCC9B54" ma:contentTypeVersion="12" ma:contentTypeDescription="Create a new document." ma:contentTypeScope="" ma:versionID="bb9e39b5bfcc07c95aced4e45e5d772f">
  <xsd:schema xmlns:xsd="http://www.w3.org/2001/XMLSchema" xmlns:xs="http://www.w3.org/2001/XMLSchema" xmlns:p="http://schemas.microsoft.com/office/2006/metadata/properties" xmlns:ns2="19b84c2a-8374-412e-8917-91dc40c34366" xmlns:ns3="4fa627ba-48fc-4970-93d9-7b5b8540065c" targetNamespace="http://schemas.microsoft.com/office/2006/metadata/properties" ma:root="true" ma:fieldsID="1fa33705c1a344bf083d86e523c6bfe6" ns2:_="" ns3:_="">
    <xsd:import namespace="19b84c2a-8374-412e-8917-91dc40c34366"/>
    <xsd:import namespace="4fa627ba-48fc-4970-93d9-7b5b85400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84c2a-8374-412e-8917-91dc40c343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627ba-48fc-4970-93d9-7b5b854006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AF11E-4C8F-46A5-BA0A-B8FEFFC25CF1}">
  <ds:schemaRefs>
    <ds:schemaRef ds:uri="http://schemas.microsoft.com/office/2006/documentManagement/types"/>
    <ds:schemaRef ds:uri="4fa627ba-48fc-4970-93d9-7b5b8540065c"/>
    <ds:schemaRef ds:uri="http://purl.org/dc/dcmitype/"/>
    <ds:schemaRef ds:uri="http://www.w3.org/XML/1998/namespace"/>
    <ds:schemaRef ds:uri="http://purl.org/dc/elements/1.1/"/>
    <ds:schemaRef ds:uri="http://purl.org/dc/terms/"/>
    <ds:schemaRef ds:uri="19b84c2a-8374-412e-8917-91dc40c3436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8018838-A9CE-4372-A510-D711BD39680D}">
  <ds:schemaRefs>
    <ds:schemaRef ds:uri="19b84c2a-8374-412e-8917-91dc40c34366"/>
    <ds:schemaRef ds:uri="4fa627ba-48fc-4970-93d9-7b5b854006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9A8300-276E-4320-9B6B-E5FB4CDB98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Franklin Gothic Book</vt:lpstr>
      <vt:lpstr>Times New Roman</vt:lpstr>
      <vt:lpstr>Office Theme</vt:lpstr>
      <vt:lpstr>PowerPoint Presentation</vt:lpstr>
      <vt:lpstr>       </vt:lpstr>
      <vt:lpstr>    </vt:lpstr>
      <vt:lpstr>PowerPoint Presentation</vt:lpstr>
      <vt:lpstr>   Grade 27 Step 6 Annual Cost: $98,304 Fund 1 </vt:lpstr>
      <vt:lpstr>Thank You 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Mayra</cp:lastModifiedBy>
  <cp:revision>2</cp:revision>
  <cp:lastPrinted>2016-06-13T15:20:29Z</cp:lastPrinted>
  <dcterms:created xsi:type="dcterms:W3CDTF">2015-08-26T22:52:00Z</dcterms:created>
  <dcterms:modified xsi:type="dcterms:W3CDTF">2023-11-14T21:14:25Z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0x01010028BD38011A45A8428CED66700BCC9B54</vt:lpwstr>
  </property>
</Properties>
</file>