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325" r:id="rId3"/>
    <p:sldId id="328" r:id="rId4"/>
    <p:sldId id="329" r:id="rId5"/>
    <p:sldId id="330" r:id="rId6"/>
    <p:sldId id="331" r:id="rId7"/>
    <p:sldId id="332" r:id="rId8"/>
    <p:sldId id="333" r:id="rId9"/>
    <p:sldId id="334" r:id="rId10"/>
    <p:sldId id="335" r:id="rId11"/>
    <p:sldId id="336" r:id="rId12"/>
    <p:sldId id="337" r:id="rId13"/>
  </p:sldIdLst>
  <p:sldSz cx="12192000" cy="68580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7512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2" roundtripDataSignature="AMtx7mh9S+KNECGPg7eChbBxP6/mxQE1P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90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48"/>
    <p:restoredTop sz="80000" autoAdjust="0"/>
  </p:normalViewPr>
  <p:slideViewPr>
    <p:cSldViewPr snapToGrid="0">
      <p:cViewPr>
        <p:scale>
          <a:sx n="91" d="100"/>
          <a:sy n="91" d="100"/>
        </p:scale>
        <p:origin x="880" y="320"/>
      </p:cViewPr>
      <p:guideLst>
        <p:guide pos="7512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2" Type="http://customschemas.google.com/relationships/presentationmetadata" Target="metadata"/><Relationship Id="rId5" Type="http://schemas.openxmlformats.org/officeDocument/2006/relationships/slide" Target="slides/slide4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7840" cy="466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0938" y="0"/>
            <a:ext cx="3037840" cy="466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en-US"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590090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09550" lvl="1" indent="-171450">
              <a:lnSpc>
                <a:spcPct val="100000"/>
              </a:lnSpc>
              <a:spcBef>
                <a:spcPts val="1200"/>
              </a:spcBef>
            </a:pPr>
            <a:r>
              <a:rPr lang="en-US" sz="1200" dirty="0">
                <a:latin typeface="Avenir"/>
                <a:ea typeface="Avenir"/>
                <a:cs typeface="Avenir"/>
                <a:sym typeface="Avenir"/>
              </a:rPr>
              <a:t>Make registration easier &amp; </a:t>
            </a:r>
            <a:r>
              <a:rPr lang="en-US" sz="1200" dirty="0">
                <a:solidFill>
                  <a:srgbClr val="0000FF"/>
                </a:solidFill>
                <a:latin typeface="Avenir"/>
                <a:ea typeface="Avenir"/>
                <a:cs typeface="Avenir"/>
                <a:sym typeface="Avenir"/>
              </a:rPr>
              <a:t>increase the number of students applying for financial aid + Basic Needs</a:t>
            </a:r>
            <a:endParaRPr lang="en-US" sz="1200" dirty="0">
              <a:latin typeface="Avenir"/>
              <a:ea typeface="Avenir"/>
              <a:cs typeface="Avenir"/>
              <a:sym typeface="Avenir"/>
            </a:endParaRPr>
          </a:p>
          <a:p>
            <a:pPr marL="209550" lvl="1" indent="-171450">
              <a:lnSpc>
                <a:spcPct val="100000"/>
              </a:lnSpc>
              <a:spcBef>
                <a:spcPts val="1200"/>
              </a:spcBef>
            </a:pPr>
            <a:r>
              <a:rPr lang="en-US" sz="1200" dirty="0">
                <a:latin typeface="Avenir"/>
                <a:ea typeface="Avenir"/>
                <a:cs typeface="Avenir"/>
                <a:sym typeface="Avenir"/>
              </a:rPr>
              <a:t>Create a student-first course schedule (and a campus culture that supports completion in 3 years)</a:t>
            </a:r>
          </a:p>
          <a:p>
            <a:pPr marL="209550" lvl="1" indent="-171450">
              <a:lnSpc>
                <a:spcPct val="100000"/>
              </a:lnSpc>
              <a:spcBef>
                <a:spcPts val="1200"/>
              </a:spcBef>
            </a:pPr>
            <a:r>
              <a:rPr lang="en-US" sz="1200" dirty="0">
                <a:latin typeface="Avenir"/>
                <a:ea typeface="Avenir"/>
                <a:cs typeface="Avenir"/>
                <a:sym typeface="Avenir"/>
              </a:rPr>
              <a:t>Create a hub for evening and weekend students</a:t>
            </a:r>
          </a:p>
          <a:p>
            <a:pPr marL="209550" lvl="1" indent="-171450">
              <a:lnSpc>
                <a:spcPct val="100000"/>
              </a:lnSpc>
              <a:spcBef>
                <a:spcPts val="1200"/>
              </a:spcBef>
            </a:pPr>
            <a:r>
              <a:rPr lang="en-US" sz="1200" dirty="0">
                <a:latin typeface="Avenir"/>
                <a:ea typeface="Avenir"/>
                <a:cs typeface="Avenir"/>
                <a:sym typeface="Avenir"/>
              </a:rPr>
              <a:t>Reach new community members in N. Fair Oaks, Belle Haven and East Palo Alto, especially BIPOC communities</a:t>
            </a:r>
          </a:p>
          <a:p>
            <a:pPr marL="209550" lvl="1" indent="-171450">
              <a:lnSpc>
                <a:spcPct val="100000"/>
              </a:lnSpc>
              <a:spcBef>
                <a:spcPts val="1200"/>
              </a:spcBef>
            </a:pPr>
            <a:r>
              <a:rPr lang="en-US" sz="1200" dirty="0">
                <a:latin typeface="Avenir"/>
                <a:ea typeface="Avenir"/>
                <a:cs typeface="Avenir"/>
                <a:sym typeface="Avenir"/>
              </a:rPr>
              <a:t>Develop a College Cultural Center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lang="en-US"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395799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lang="en-US"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91904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9" name="Google Shape;19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0" name="Google Shape;20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6" name="Google Shape;76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7" name="Google Shape;77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2" name="Google Shape;82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3" name="Google Shape;83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4" name="Google Shape;24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5" name="Google Shape;25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6" name="Google Shape;26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1" name="Google Shape;31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2" name="Google Shape;32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8" name="Google Shape;38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9" name="Google Shape;39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7" name="Google Shape;47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8" name="Google Shape;48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2" name="Google Shape;52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3" name="Google Shape;53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6" name="Google Shape;56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7" name="Google Shape;57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4" name="Google Shape;64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0" name="Google Shape;70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1" name="Google Shape;71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3" name="Google Shape;13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4" name="Google Shape;14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/>
          <p:nvPr/>
        </p:nvSpPr>
        <p:spPr>
          <a:xfrm>
            <a:off x="1" y="-2854873"/>
            <a:ext cx="12191999" cy="4561692"/>
          </a:xfrm>
          <a:prstGeom prst="wave">
            <a:avLst>
              <a:gd name="adj1" fmla="val 12500"/>
              <a:gd name="adj2" fmla="val 0"/>
            </a:avLst>
          </a:prstGeom>
          <a:solidFill>
            <a:srgbClr val="005433"/>
          </a:solidFill>
          <a:ln w="38100" cap="flat" cmpd="sng">
            <a:solidFill>
              <a:srgbClr val="FF99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Mission</a:t>
            </a:r>
            <a:endParaRPr dirty="0"/>
          </a:p>
        </p:txBody>
      </p:sp>
      <p:pic>
        <p:nvPicPr>
          <p:cNvPr id="90" name="Google Shape;90;p1" descr="sp_canada_college_logo_white(1).pd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52360" y="273639"/>
            <a:ext cx="3773774" cy="897793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 txBox="1"/>
          <p:nvPr/>
        </p:nvSpPr>
        <p:spPr>
          <a:xfrm>
            <a:off x="447691" y="2229718"/>
            <a:ext cx="6991200" cy="3225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 dirty="0">
                <a:solidFill>
                  <a:srgbClr val="005423"/>
                </a:solidFill>
                <a:latin typeface="Avenir"/>
                <a:ea typeface="Avenir"/>
                <a:cs typeface="Avenir"/>
                <a:sym typeface="Avenir"/>
              </a:rPr>
              <a:t>SparkPoint</a:t>
            </a:r>
            <a:br>
              <a:rPr lang="en-US" sz="4400" b="0" i="0" u="none" strike="noStrike" cap="none" dirty="0">
                <a:solidFill>
                  <a:srgbClr val="005423"/>
                </a:solidFill>
                <a:latin typeface="Avenir"/>
                <a:ea typeface="Avenir"/>
                <a:cs typeface="Avenir"/>
                <a:sym typeface="Avenir"/>
              </a:rPr>
            </a:br>
            <a:r>
              <a:rPr lang="en-US" sz="3600" b="1" dirty="0">
                <a:solidFill>
                  <a:srgbClr val="005423"/>
                </a:solidFill>
                <a:latin typeface="Avenir"/>
                <a:ea typeface="Avenir"/>
                <a:cs typeface="Avenir"/>
                <a:sym typeface="Avenir"/>
              </a:rPr>
              <a:t>Staff Assistant</a:t>
            </a:r>
            <a:endParaRPr b="1" dirty="0"/>
          </a:p>
          <a:p>
            <a:pPr marL="0" marR="0" lvl="0" indent="0" algn="just" rtl="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rPr>
              <a:t>2023-2024 New Position Proposals</a:t>
            </a:r>
            <a:endParaRPr dirty="0"/>
          </a:p>
          <a:p>
            <a:pPr marL="0" marR="0" lvl="0" indent="0" algn="just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dirty="0">
              <a:solidFill>
                <a:srgbClr val="595959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0" marR="0" lvl="0" indent="0" algn="just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 dirty="0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Presentations and Discussions</a:t>
            </a:r>
            <a:endParaRPr dirty="0"/>
          </a:p>
          <a:p>
            <a:pPr marL="0" marR="0" lvl="0" indent="0" algn="just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November 15</a:t>
            </a:r>
            <a:r>
              <a:rPr lang="en-US" sz="2400" b="0" i="0" u="none" strike="noStrike" cap="none" dirty="0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, 2023</a:t>
            </a:r>
            <a:endParaRPr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A6663F3-038B-87F5-98D7-A2E7F2D0067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6416"/>
          <a:stretch/>
        </p:blipFill>
        <p:spPr>
          <a:xfrm>
            <a:off x="7149393" y="2400300"/>
            <a:ext cx="4229807" cy="3276599"/>
          </a:xfrm>
          <a:prstGeom prst="rect">
            <a:avLst/>
          </a:prstGeom>
          <a:ln w="28575" cmpd="sng">
            <a:solidFill>
              <a:srgbClr val="005433"/>
            </a:solidFill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" y="2022943"/>
            <a:ext cx="11155680" cy="4835057"/>
          </a:xfrm>
        </p:spPr>
        <p:txBody>
          <a:bodyPr>
            <a:normAutofit/>
          </a:bodyPr>
          <a:lstStyle/>
          <a:p>
            <a:pPr marL="571500" lvl="1" indent="0">
              <a:buNone/>
            </a:pPr>
            <a:endParaRPr lang="en-US" dirty="0">
              <a:latin typeface="Franklin Gothic Book" panose="020B0503020102020204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632613" y="323024"/>
            <a:ext cx="10515600" cy="52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400" b="1" dirty="0">
                <a:solidFill>
                  <a:schemeClr val="bg1"/>
                </a:solidFill>
                <a:latin typeface="Avenir"/>
                <a:ea typeface="Avenir"/>
                <a:cs typeface="Avenir"/>
                <a:sym typeface="Avenir"/>
              </a:rPr>
              <a:t>Cañada’s College’s Response … and Need!</a:t>
            </a:r>
            <a:endParaRPr lang="en-US" sz="3400" b="1" dirty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Franklin Gothic Book" panose="020B0503020102020204" pitchFamily="34" charset="0"/>
            </a:endParaRP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2" name="Google Shape;112;g1876330ea5d_0_0">
            <a:extLst>
              <a:ext uri="{FF2B5EF4-FFF2-40B4-BE49-F238E27FC236}">
                <a16:creationId xmlns:a16="http://schemas.microsoft.com/office/drawing/2014/main" id="{19EFCC60-E1D3-99BE-91C3-AE82418D1E2A}"/>
              </a:ext>
            </a:extLst>
          </p:cNvPr>
          <p:cNvSpPr txBox="1">
            <a:spLocks/>
          </p:cNvSpPr>
          <p:nvPr/>
        </p:nvSpPr>
        <p:spPr>
          <a:xfrm>
            <a:off x="689050" y="1727499"/>
            <a:ext cx="10283750" cy="4839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400">
                <a:latin typeface="Avenir"/>
                <a:ea typeface="Avenir"/>
                <a:cs typeface="Avenir"/>
                <a:sym typeface="Avenir"/>
              </a:rPr>
              <a:t>Food Support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>
                <a:latin typeface="Avenir"/>
                <a:ea typeface="Avenir"/>
                <a:cs typeface="Avenir"/>
                <a:sym typeface="Avenir"/>
              </a:rPr>
              <a:t>Food Pantry – </a:t>
            </a:r>
            <a:r>
              <a:rPr lang="en-US" sz="2000">
                <a:solidFill>
                  <a:schemeClr val="accent2">
                    <a:lumMod val="7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216K lbs = $343,100 grocery offset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>
                <a:latin typeface="Avenir"/>
                <a:ea typeface="Avenir"/>
                <a:cs typeface="Avenir"/>
                <a:sym typeface="Avenir"/>
              </a:rPr>
              <a:t>Food Distribution – </a:t>
            </a:r>
            <a:r>
              <a:rPr lang="en-US" sz="2000">
                <a:solidFill>
                  <a:schemeClr val="accent2">
                    <a:lumMod val="7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224K lbs = $370,500 grocery offset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>
                <a:latin typeface="Avenir"/>
                <a:ea typeface="Avenir"/>
                <a:cs typeface="Avenir"/>
                <a:sym typeface="Avenir"/>
              </a:rPr>
              <a:t>Food Grant Program (SAM Cards) = </a:t>
            </a:r>
            <a:r>
              <a:rPr lang="en-US" sz="2000">
                <a:solidFill>
                  <a:schemeClr val="accent2">
                    <a:lumMod val="7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$333K in District support for FY24 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>
                <a:latin typeface="Avenir"/>
                <a:ea typeface="Avenir"/>
                <a:cs typeface="Avenir"/>
                <a:sym typeface="Avenir"/>
              </a:rPr>
              <a:t>Grab and Go Refrigerators – </a:t>
            </a:r>
            <a:r>
              <a:rPr lang="en-US" sz="2000">
                <a:solidFill>
                  <a:schemeClr val="accent2">
                    <a:lumMod val="7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B9 and B13 ~ $7000/month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>
                <a:latin typeface="Avenir"/>
                <a:ea typeface="Avenir"/>
                <a:cs typeface="Avenir"/>
                <a:sym typeface="Avenir"/>
              </a:rPr>
              <a:t>Study Snacks – </a:t>
            </a:r>
            <a:r>
              <a:rPr lang="en-US" sz="2000">
                <a:solidFill>
                  <a:schemeClr val="accent2">
                    <a:lumMod val="7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18 baskets located throughout campus ~ $6200/month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>
                <a:latin typeface="Avenir"/>
                <a:ea typeface="Avenir"/>
                <a:cs typeface="Avenir"/>
                <a:sym typeface="Avenir"/>
              </a:rPr>
              <a:t>CalFresh Screenings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>
                <a:solidFill>
                  <a:schemeClr val="accent2">
                    <a:lumMod val="7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(NEW) </a:t>
            </a:r>
            <a:r>
              <a:rPr lang="en-US" sz="2000">
                <a:latin typeface="Avenir"/>
                <a:ea typeface="Avenir"/>
                <a:cs typeface="Avenir"/>
                <a:sym typeface="Avenir"/>
              </a:rPr>
              <a:t>Refrigerated and non-refrigerated Food Lockers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400">
                <a:latin typeface="Avenir"/>
                <a:ea typeface="Avenir"/>
                <a:cs typeface="Avenir"/>
                <a:sym typeface="Avenir"/>
              </a:rPr>
              <a:t>Housing Support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>
                <a:latin typeface="Avenir"/>
                <a:ea typeface="Avenir"/>
                <a:cs typeface="Avenir"/>
                <a:sym typeface="Avenir"/>
              </a:rPr>
              <a:t>(Emergency) Hotel Stay Program – 2 weeks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>
                <a:latin typeface="Avenir"/>
                <a:ea typeface="Avenir"/>
                <a:cs typeface="Avenir"/>
                <a:sym typeface="Avenir"/>
              </a:rPr>
              <a:t>Referrals to housing partners </a:t>
            </a:r>
            <a:r>
              <a:rPr lang="en-US" sz="1800">
                <a:latin typeface="Avenir"/>
                <a:ea typeface="Avenir"/>
                <a:cs typeface="Avenir"/>
                <a:sym typeface="Avenir"/>
              </a:rPr>
              <a:t>(SMC Housing, CORE Agencies, Hip Housing, etc…)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>
                <a:solidFill>
                  <a:schemeClr val="tx1">
                    <a:lumMod val="50000"/>
                    <a:lumOff val="50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Financial education</a:t>
            </a:r>
          </a:p>
          <a:p>
            <a:pPr marL="1143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endParaRPr lang="en-US" sz="2400">
              <a:latin typeface="Avenir"/>
              <a:ea typeface="Avenir"/>
              <a:cs typeface="Avenir"/>
              <a:sym typeface="Avenir"/>
            </a:endParaRPr>
          </a:p>
          <a:p>
            <a:pPr marL="1143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endParaRPr lang="en-US" sz="2400">
              <a:latin typeface="Avenir"/>
              <a:ea typeface="Avenir"/>
              <a:cs typeface="Avenir"/>
              <a:sym typeface="Avenir"/>
            </a:endParaRPr>
          </a:p>
          <a:p>
            <a:pPr marL="1143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endParaRPr lang="en-US" sz="2400" b="1">
              <a:latin typeface="Avenir"/>
              <a:ea typeface="Avenir"/>
              <a:cs typeface="Avenir"/>
              <a:sym typeface="Avenir"/>
            </a:endParaRPr>
          </a:p>
          <a:p>
            <a:pPr marL="1143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endParaRPr lang="en-US" sz="2100">
              <a:solidFill>
                <a:schemeClr val="tx1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800100" lvl="1" indent="-228600">
              <a:lnSpc>
                <a:spcPct val="100000"/>
              </a:lnSpc>
              <a:spcBef>
                <a:spcPts val="600"/>
              </a:spcBef>
              <a:buFont typeface="Avenir"/>
              <a:buChar char="•"/>
            </a:pPr>
            <a:endParaRPr lang="en-US" sz="2100" dirty="0">
              <a:solidFill>
                <a:schemeClr val="tx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  <p:extLst>
      <p:ext uri="{BB962C8B-B14F-4D97-AF65-F5344CB8AC3E}">
        <p14:creationId xmlns:p14="http://schemas.microsoft.com/office/powerpoint/2010/main" val="2411402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" y="2022943"/>
            <a:ext cx="11155680" cy="4835057"/>
          </a:xfrm>
        </p:spPr>
        <p:txBody>
          <a:bodyPr>
            <a:normAutofit/>
          </a:bodyPr>
          <a:lstStyle/>
          <a:p>
            <a:pPr marL="571500" lvl="1" indent="0">
              <a:buNone/>
            </a:pPr>
            <a:endParaRPr lang="en-US" dirty="0">
              <a:latin typeface="Franklin Gothic Book" panose="020B0503020102020204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33704" y="323024"/>
            <a:ext cx="10515600" cy="52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400" b="1" dirty="0">
                <a:solidFill>
                  <a:schemeClr val="bg1"/>
                </a:solidFill>
                <a:latin typeface="Avenir"/>
                <a:ea typeface="Avenir"/>
                <a:cs typeface="Avenir"/>
                <a:sym typeface="Avenir"/>
              </a:rPr>
              <a:t>Key Takeaways</a:t>
            </a:r>
            <a:endParaRPr lang="en-US" sz="3400" b="1" dirty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Franklin Gothic Book" panose="020B0503020102020204" pitchFamily="34" charset="0"/>
            </a:endParaRP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2" name="Google Shape;339;p12">
            <a:extLst>
              <a:ext uri="{FF2B5EF4-FFF2-40B4-BE49-F238E27FC236}">
                <a16:creationId xmlns:a16="http://schemas.microsoft.com/office/drawing/2014/main" id="{0679E851-37B6-0C21-9A70-BB9EBD7D7C46}"/>
              </a:ext>
            </a:extLst>
          </p:cNvPr>
          <p:cNvSpPr txBox="1"/>
          <p:nvPr/>
        </p:nvSpPr>
        <p:spPr>
          <a:xfrm>
            <a:off x="685798" y="1339702"/>
            <a:ext cx="11369568" cy="4615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marR="0" lvl="0" indent="-228600" algn="l" rt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Avenir"/>
                <a:ea typeface="Avenir"/>
                <a:cs typeface="Avenir"/>
                <a:sym typeface="Avenir"/>
              </a:rPr>
              <a:t>This position is state </a:t>
            </a:r>
            <a:r>
              <a:rPr lang="en-US" sz="2400" b="1" i="0" u="none" strike="noStrike" cap="none" dirty="0">
                <a:solidFill>
                  <a:srgbClr val="0000FF"/>
                </a:solidFill>
                <a:latin typeface="Avenir"/>
                <a:ea typeface="Avenir"/>
                <a:cs typeface="Avenir"/>
                <a:sym typeface="Avenir"/>
              </a:rPr>
              <a:t>mandated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venir"/>
                <a:ea typeface="Avenir"/>
                <a:cs typeface="Avenir"/>
                <a:sym typeface="Avenir"/>
              </a:rPr>
              <a:t> by the CCCCO</a:t>
            </a:r>
          </a:p>
          <a:p>
            <a:pPr marL="228600" marR="0" lvl="0" indent="-228600" algn="l" rt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1" dirty="0">
                <a:solidFill>
                  <a:srgbClr val="0000FF"/>
                </a:solidFill>
                <a:latin typeface="Avenir"/>
                <a:ea typeface="Avenir"/>
                <a:cs typeface="Avenir"/>
                <a:sym typeface="Avenir"/>
              </a:rPr>
              <a:t>Alignment</a:t>
            </a:r>
            <a:r>
              <a:rPr lang="en-US" sz="2400" dirty="0">
                <a:latin typeface="Avenir"/>
                <a:ea typeface="Avenir"/>
                <a:cs typeface="Avenir"/>
                <a:sym typeface="Avenir"/>
              </a:rPr>
              <a:t> with District and College goals and plans</a:t>
            </a:r>
          </a:p>
          <a:p>
            <a:pPr marL="228600" marR="0" lvl="0" indent="-228600" algn="l" rt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Avenir"/>
                <a:ea typeface="Avenir"/>
                <a:cs typeface="Avenir"/>
                <a:sym typeface="Avenir"/>
              </a:rPr>
              <a:t>Supports </a:t>
            </a:r>
            <a:r>
              <a:rPr lang="en-US" sz="2400" b="1" i="0" u="none" strike="noStrike" cap="none" dirty="0">
                <a:solidFill>
                  <a:srgbClr val="0000FF"/>
                </a:solidFill>
                <a:latin typeface="Avenir"/>
                <a:ea typeface="Avenir"/>
                <a:cs typeface="Avenir"/>
                <a:sym typeface="Avenir"/>
              </a:rPr>
              <a:t>equity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venir"/>
                <a:ea typeface="Avenir"/>
                <a:cs typeface="Avenir"/>
                <a:sym typeface="Avenir"/>
              </a:rPr>
              <a:t> and </a:t>
            </a:r>
            <a:r>
              <a:rPr lang="en-US" sz="2400" b="1" i="0" u="none" strike="noStrike" cap="none" dirty="0">
                <a:solidFill>
                  <a:srgbClr val="0000FF"/>
                </a:solidFill>
                <a:latin typeface="Avenir"/>
                <a:ea typeface="Avenir"/>
                <a:cs typeface="Avenir"/>
                <a:sym typeface="Avenir"/>
              </a:rPr>
              <a:t>access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venir"/>
                <a:ea typeface="Avenir"/>
                <a:cs typeface="Avenir"/>
                <a:sym typeface="Avenir"/>
              </a:rPr>
              <a:t> to higher education</a:t>
            </a:r>
          </a:p>
          <a:p>
            <a:pPr marL="228600" marR="0" lvl="0" indent="-228600" algn="l" rt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dirty="0">
                <a:solidFill>
                  <a:schemeClr val="tx1"/>
                </a:solidFill>
                <a:latin typeface="Avenir"/>
                <a:ea typeface="Avenir"/>
                <a:cs typeface="Avenir"/>
                <a:sym typeface="Avenir"/>
              </a:rPr>
              <a:t>2021 Self-Sufficiency Standard - </a:t>
            </a:r>
            <a:r>
              <a:rPr lang="en-US" sz="2400" b="1" dirty="0">
                <a:solidFill>
                  <a:schemeClr val="tx1"/>
                </a:solidFill>
                <a:latin typeface="Avenir"/>
                <a:ea typeface="Avenir"/>
                <a:cs typeface="Avenir"/>
                <a:sym typeface="Avenir"/>
              </a:rPr>
              <a:t>family of 4 </a:t>
            </a:r>
            <a:r>
              <a:rPr lang="en-US" sz="2400" dirty="0">
                <a:solidFill>
                  <a:schemeClr val="tx1"/>
                </a:solidFill>
                <a:latin typeface="Avenir"/>
                <a:ea typeface="Avenir"/>
                <a:cs typeface="Avenir"/>
                <a:sym typeface="Avenir"/>
              </a:rPr>
              <a:t>=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$10,369/month </a:t>
            </a:r>
            <a:r>
              <a:rPr lang="en-US" sz="2400" dirty="0">
                <a:solidFill>
                  <a:schemeClr val="accent4">
                    <a:lumMod val="7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/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$124,428/year </a:t>
            </a:r>
          </a:p>
          <a:p>
            <a:pPr marL="228600" marR="0" lvl="0" indent="-228600" algn="l" rt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Avenir"/>
                <a:ea typeface="Avenir"/>
                <a:cs typeface="Avenir"/>
                <a:sym typeface="Avenir"/>
              </a:rPr>
              <a:t>SparkPoint Coordinators can </a:t>
            </a:r>
            <a:r>
              <a:rPr lang="en-US" sz="2400" b="1" i="0" u="none" strike="noStrike" cap="none" dirty="0">
                <a:solidFill>
                  <a:srgbClr val="0000FF"/>
                </a:solidFill>
                <a:latin typeface="Avenir"/>
                <a:ea typeface="Avenir"/>
                <a:cs typeface="Avenir"/>
                <a:sym typeface="Avenir"/>
              </a:rPr>
              <a:t>focus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Avenir"/>
                <a:ea typeface="Avenir"/>
                <a:cs typeface="Avenir"/>
                <a:sym typeface="Avenir"/>
              </a:rPr>
              <a:t> on financial </a:t>
            </a:r>
            <a:r>
              <a:rPr lang="en-US" sz="2400" dirty="0">
                <a:latin typeface="Avenir"/>
                <a:ea typeface="Avenir"/>
                <a:cs typeface="Avenir"/>
                <a:sym typeface="Avenir"/>
              </a:rPr>
              <a:t>education</a:t>
            </a:r>
          </a:p>
          <a:p>
            <a:pPr marL="228600" indent="-228600">
              <a:lnSpc>
                <a:spcPct val="120000"/>
              </a:lnSpc>
              <a:spcAft>
                <a:spcPts val="600"/>
              </a:spcAft>
              <a:buSzPts val="2400"/>
              <a:buFont typeface="Arial"/>
              <a:buChar char="•"/>
            </a:pPr>
            <a:r>
              <a:rPr lang="en-US" sz="2400" dirty="0">
                <a:latin typeface="Avenir"/>
                <a:ea typeface="Avenir"/>
                <a:cs typeface="Avenir"/>
                <a:sym typeface="Avenir"/>
              </a:rPr>
              <a:t>This position will </a:t>
            </a:r>
            <a:r>
              <a:rPr lang="en-US" sz="2400" b="1" dirty="0">
                <a:solidFill>
                  <a:srgbClr val="0000FF"/>
                </a:solidFill>
                <a:latin typeface="Avenir"/>
                <a:ea typeface="Avenir"/>
                <a:cs typeface="Avenir"/>
                <a:sym typeface="Avenir"/>
              </a:rPr>
              <a:t>increase access </a:t>
            </a:r>
            <a:r>
              <a:rPr lang="en-US" sz="2400" dirty="0">
                <a:latin typeface="Avenir"/>
                <a:ea typeface="Avenir"/>
                <a:cs typeface="Avenir"/>
                <a:sym typeface="Avenir"/>
              </a:rPr>
              <a:t>to the basic needs</a:t>
            </a:r>
          </a:p>
          <a:p>
            <a:pPr marL="228600" marR="0" lvl="0" indent="-228600" algn="l" rt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1" dirty="0">
                <a:solidFill>
                  <a:srgbClr val="0000FF"/>
                </a:solidFill>
                <a:latin typeface="Avenir"/>
                <a:ea typeface="Avenir"/>
                <a:cs typeface="Avenir"/>
                <a:sym typeface="Avenir"/>
              </a:rPr>
              <a:t>Previous support </a:t>
            </a:r>
            <a:r>
              <a:rPr lang="en-US" sz="2400" dirty="0">
                <a:latin typeface="Avenir"/>
                <a:ea typeface="Avenir"/>
                <a:cs typeface="Avenir"/>
                <a:sym typeface="Avenir"/>
              </a:rPr>
              <a:t>for similar position (pre-Pandemic)</a:t>
            </a:r>
          </a:p>
          <a:p>
            <a:pPr marL="914400" lvl="8" indent="-228600">
              <a:lnSpc>
                <a:spcPct val="120000"/>
              </a:lnSpc>
              <a:buSzPts val="24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rgbClr val="000000"/>
                </a:solidFill>
                <a:latin typeface="Avenir"/>
                <a:ea typeface="Avenir"/>
                <a:cs typeface="Avenir"/>
                <a:sym typeface="Avenir"/>
              </a:rPr>
              <a:t>A 0.50 FTE SparkPoint OAII position </a:t>
            </a:r>
            <a:r>
              <a:rPr lang="en-US" sz="2000" dirty="0">
                <a:latin typeface="Avenir"/>
                <a:ea typeface="Avenir"/>
                <a:cs typeface="Avenir"/>
                <a:sym typeface="Avenir"/>
              </a:rPr>
              <a:t>was approved for FY21 by President Moore but not filled due to campus closure</a:t>
            </a:r>
          </a:p>
        </p:txBody>
      </p:sp>
    </p:spTree>
    <p:extLst>
      <p:ext uri="{BB962C8B-B14F-4D97-AF65-F5344CB8AC3E}">
        <p14:creationId xmlns:p14="http://schemas.microsoft.com/office/powerpoint/2010/main" val="26489782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33704" y="323024"/>
            <a:ext cx="10515600" cy="52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400" b="1" dirty="0">
                <a:solidFill>
                  <a:schemeClr val="bg1"/>
                </a:solidFill>
                <a:latin typeface="Avenir"/>
                <a:ea typeface="Avenir"/>
                <a:cs typeface="Avenir"/>
                <a:sym typeface="Avenir"/>
              </a:rPr>
              <a:t>Supporting Our Students!</a:t>
            </a:r>
            <a:endParaRPr lang="en-US" sz="3400" b="1" dirty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Franklin Gothic Book" panose="020B0503020102020204" pitchFamily="34" charset="0"/>
            </a:endParaRP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pic>
        <p:nvPicPr>
          <p:cNvPr id="2" name="Picture 1" descr="dreamstime_l_92304205.jpg">
            <a:extLst>
              <a:ext uri="{FF2B5EF4-FFF2-40B4-BE49-F238E27FC236}">
                <a16:creationId xmlns:a16="http://schemas.microsoft.com/office/drawing/2014/main" id="{DB406979-DA18-379F-BAF3-8335FB70A53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4517" y="2448732"/>
            <a:ext cx="5922965" cy="3952974"/>
          </a:xfrm>
          <a:prstGeom prst="rect">
            <a:avLst/>
          </a:prstGeom>
          <a:ln w="38100" cmpd="sng">
            <a:solidFill>
              <a:srgbClr val="005433"/>
            </a:solidFill>
          </a:ln>
        </p:spPr>
      </p:pic>
      <p:sp>
        <p:nvSpPr>
          <p:cNvPr id="10" name="Google Shape;339;p12">
            <a:extLst>
              <a:ext uri="{FF2B5EF4-FFF2-40B4-BE49-F238E27FC236}">
                <a16:creationId xmlns:a16="http://schemas.microsoft.com/office/drawing/2014/main" id="{A51CF01F-CDBB-360B-9AD0-6903B79D82F1}"/>
              </a:ext>
            </a:extLst>
          </p:cNvPr>
          <p:cNvSpPr txBox="1"/>
          <p:nvPr/>
        </p:nvSpPr>
        <p:spPr>
          <a:xfrm>
            <a:off x="4115766" y="1276813"/>
            <a:ext cx="3834865" cy="814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2400"/>
            </a:pPr>
            <a:r>
              <a:rPr lang="en-US" sz="4800" b="0" i="0" u="none" strike="noStrike" cap="none" dirty="0">
                <a:solidFill>
                  <a:srgbClr val="000000"/>
                </a:solidFill>
                <a:latin typeface="Avenir"/>
                <a:ea typeface="Avenir"/>
                <a:cs typeface="Avenir"/>
                <a:sym typeface="Avenir"/>
              </a:rPr>
              <a:t>Questions???</a:t>
            </a:r>
          </a:p>
        </p:txBody>
      </p:sp>
    </p:spTree>
    <p:extLst>
      <p:ext uri="{BB962C8B-B14F-4D97-AF65-F5344CB8AC3E}">
        <p14:creationId xmlns:p14="http://schemas.microsoft.com/office/powerpoint/2010/main" val="3219346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" y="2022943"/>
            <a:ext cx="11155680" cy="4835057"/>
          </a:xfrm>
        </p:spPr>
        <p:txBody>
          <a:bodyPr>
            <a:normAutofit/>
          </a:bodyPr>
          <a:lstStyle/>
          <a:p>
            <a:pPr marL="571500" lvl="1" indent="0">
              <a:buNone/>
            </a:pPr>
            <a:endParaRPr lang="en-US" dirty="0">
              <a:latin typeface="Franklin Gothic Book" panose="020B0503020102020204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33704" y="323024"/>
            <a:ext cx="10515600" cy="52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400" b="1" dirty="0">
                <a:solidFill>
                  <a:schemeClr val="bg1"/>
                </a:solidFill>
                <a:latin typeface="Avenir"/>
                <a:ea typeface="Avenir"/>
                <a:cs typeface="Avenir"/>
                <a:sym typeface="Avenir"/>
              </a:rPr>
              <a:t>SparkPoint’s Request</a:t>
            </a:r>
            <a:endParaRPr lang="en-US" sz="3400" b="1" dirty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Franklin Gothic Book" panose="020B0503020102020204" pitchFamily="34" charset="0"/>
            </a:endParaRP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9" name="Google Shape;102;g195a46a42bc_0_1">
            <a:extLst>
              <a:ext uri="{FF2B5EF4-FFF2-40B4-BE49-F238E27FC236}">
                <a16:creationId xmlns:a16="http://schemas.microsoft.com/office/drawing/2014/main" id="{F0739D44-63A9-397D-51C5-83C627221D34}"/>
              </a:ext>
            </a:extLst>
          </p:cNvPr>
          <p:cNvSpPr txBox="1">
            <a:spLocks/>
          </p:cNvSpPr>
          <p:nvPr/>
        </p:nvSpPr>
        <p:spPr>
          <a:xfrm>
            <a:off x="689060" y="1727509"/>
            <a:ext cx="10815367" cy="4662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2900" lvl="1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2400"/>
              <a:buFont typeface="Avenir"/>
              <a:buChar char="•"/>
            </a:pPr>
            <a:r>
              <a:rPr lang="en-US" dirty="0">
                <a:solidFill>
                  <a:srgbClr val="000000"/>
                </a:solidFill>
                <a:latin typeface="Avenir Book" panose="02000503020000020003" pitchFamily="2" charset="0"/>
                <a:ea typeface="Avenir"/>
                <a:cs typeface="Avenir"/>
                <a:sym typeface="Avenir"/>
              </a:rPr>
              <a:t>One full-time </a:t>
            </a:r>
            <a:r>
              <a:rPr lang="en-US" b="1" dirty="0">
                <a:solidFill>
                  <a:srgbClr val="0000FF"/>
                </a:solidFill>
                <a:latin typeface="Avenir Book" panose="02000503020000020003" pitchFamily="2" charset="0"/>
                <a:ea typeface="Avenir"/>
                <a:cs typeface="Avenir"/>
                <a:sym typeface="Avenir"/>
              </a:rPr>
              <a:t>SparkPoint Staff Assistant</a:t>
            </a:r>
            <a:r>
              <a:rPr lang="en-US" b="1" dirty="0">
                <a:solidFill>
                  <a:srgbClr val="B45F06"/>
                </a:solidFill>
                <a:latin typeface="Avenir Book" panose="02000503020000020003" pitchFamily="2" charset="0"/>
                <a:ea typeface="Avenir"/>
                <a:cs typeface="Avenir"/>
                <a:sym typeface="Avenir"/>
              </a:rPr>
              <a:t> </a:t>
            </a:r>
            <a:r>
              <a:rPr lang="en-US" dirty="0">
                <a:solidFill>
                  <a:srgbClr val="000000"/>
                </a:solidFill>
                <a:latin typeface="Avenir Book" panose="02000503020000020003" pitchFamily="2" charset="0"/>
                <a:ea typeface="Avenir"/>
                <a:cs typeface="Avenir"/>
                <a:sym typeface="Avenir"/>
              </a:rPr>
              <a:t>to Support with Basic Needs</a:t>
            </a:r>
          </a:p>
          <a:p>
            <a:pPr marL="347472" lvl="1" indent="0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2400"/>
              <a:buFont typeface="Arial"/>
              <a:buNone/>
            </a:pP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Book" panose="02000503020000020003" pitchFamily="2" charset="0"/>
                <a:ea typeface="Avenir"/>
                <a:cs typeface="Avenir"/>
                <a:sym typeface="Avenir"/>
              </a:rPr>
              <a:t>Grade 21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venir Book" panose="02000503020000020003" pitchFamily="2" charset="0"/>
                <a:ea typeface="Avenir"/>
                <a:cs typeface="Avenir"/>
                <a:sym typeface="Avenir"/>
              </a:rPr>
              <a:t>, Annual Salary ~ $109K - $139K incl. benefits and COLA </a:t>
            </a:r>
          </a:p>
          <a:p>
            <a:pPr marL="914400" lvl="2" indent="-266700">
              <a:lnSpc>
                <a:spcPct val="100000"/>
              </a:lnSpc>
              <a:spcBef>
                <a:spcPts val="2400"/>
              </a:spcBef>
              <a:buClr>
                <a:schemeClr val="dk2"/>
              </a:buClr>
              <a:buSzPts val="2400"/>
              <a:buFont typeface="Avenir"/>
              <a:buChar char="•"/>
            </a:pPr>
            <a:r>
              <a:rPr lang="en-US" dirty="0">
                <a:solidFill>
                  <a:schemeClr val="tx1"/>
                </a:solidFill>
                <a:latin typeface="Avenir Book" panose="02000503020000020003" pitchFamily="2" charset="0"/>
                <a:ea typeface="Avenir"/>
                <a:cs typeface="Avenir"/>
                <a:sym typeface="Avenir"/>
              </a:rPr>
              <a:t>Increase Food Market Hours – support for day and evening students</a:t>
            </a:r>
          </a:p>
          <a:p>
            <a:pPr marL="914400" lvl="2" indent="-266700">
              <a:lnSpc>
                <a:spcPct val="100000"/>
              </a:lnSpc>
              <a:spcBef>
                <a:spcPts val="1800"/>
              </a:spcBef>
              <a:buClr>
                <a:schemeClr val="dk2"/>
              </a:buClr>
              <a:buSzPts val="2400"/>
              <a:buFont typeface="Avenir"/>
              <a:buChar char="•"/>
            </a:pPr>
            <a:r>
              <a:rPr lang="en-US" dirty="0">
                <a:solidFill>
                  <a:schemeClr val="tx1"/>
                </a:solidFill>
                <a:latin typeface="Avenir Book" panose="02000503020000020003" pitchFamily="2" charset="0"/>
                <a:ea typeface="Avenir"/>
                <a:cs typeface="Avenir"/>
                <a:sym typeface="Avenir"/>
              </a:rPr>
              <a:t>Launch Food Lockers – (SP24) - Maintaining, stocking, fulfilling orders</a:t>
            </a:r>
          </a:p>
          <a:p>
            <a:pPr marL="914400" lvl="2" indent="-266700">
              <a:lnSpc>
                <a:spcPct val="100000"/>
              </a:lnSpc>
              <a:spcBef>
                <a:spcPts val="1800"/>
              </a:spcBef>
              <a:buClr>
                <a:schemeClr val="dk2"/>
              </a:buClr>
              <a:buSzPts val="2400"/>
              <a:buFont typeface="Avenir"/>
              <a:buChar char="•"/>
            </a:pPr>
            <a:r>
              <a:rPr lang="en-US" dirty="0">
                <a:solidFill>
                  <a:schemeClr val="tx1"/>
                </a:solidFill>
                <a:latin typeface="Avenir Book" panose="02000503020000020003" pitchFamily="2" charset="0"/>
                <a:ea typeface="Avenir"/>
                <a:cs typeface="Avenir"/>
                <a:sym typeface="Avenir"/>
              </a:rPr>
              <a:t>Expand FREE weekly (Outdoor) Food Distribution – Growing support for campus</a:t>
            </a:r>
          </a:p>
          <a:p>
            <a:pPr marL="914400" lvl="2" indent="-266700">
              <a:lnSpc>
                <a:spcPct val="100000"/>
              </a:lnSpc>
              <a:spcBef>
                <a:spcPts val="1800"/>
              </a:spcBef>
              <a:buClr>
                <a:schemeClr val="dk2"/>
              </a:buClr>
              <a:buSzPts val="2400"/>
              <a:buFont typeface="Avenir"/>
              <a:buChar char="•"/>
            </a:pPr>
            <a:r>
              <a:rPr lang="en-US" dirty="0">
                <a:solidFill>
                  <a:schemeClr val="tx1"/>
                </a:solidFill>
                <a:latin typeface="Avenir Book" panose="02000503020000020003" pitchFamily="2" charset="0"/>
                <a:ea typeface="Avenir"/>
                <a:cs typeface="Avenir"/>
                <a:sym typeface="Avenir"/>
              </a:rPr>
              <a:t>Support SAM Card - Disbursement of monthly Food Cards</a:t>
            </a:r>
          </a:p>
          <a:p>
            <a:pPr marL="914400" lvl="2" indent="-266700">
              <a:lnSpc>
                <a:spcPct val="100000"/>
              </a:lnSpc>
              <a:spcBef>
                <a:spcPts val="1800"/>
              </a:spcBef>
              <a:buClr>
                <a:schemeClr val="dk2"/>
              </a:buClr>
              <a:buSzPts val="2400"/>
              <a:buFont typeface="Avenir"/>
              <a:buChar char="•"/>
            </a:pPr>
            <a:r>
              <a:rPr lang="en-US" dirty="0">
                <a:solidFill>
                  <a:schemeClr val="tx1"/>
                </a:solidFill>
                <a:latin typeface="Avenir Book" panose="02000503020000020003" pitchFamily="2" charset="0"/>
                <a:ea typeface="Avenir"/>
                <a:cs typeface="Avenir"/>
                <a:sym typeface="Avenir"/>
              </a:rPr>
              <a:t>Provide basic budget maintenance - Assisting with expense tracking </a:t>
            </a:r>
          </a:p>
          <a:p>
            <a:pPr marL="647700" lvl="2" indent="0">
              <a:lnSpc>
                <a:spcPct val="100000"/>
              </a:lnSpc>
              <a:spcBef>
                <a:spcPts val="3600"/>
              </a:spcBef>
              <a:buClr>
                <a:schemeClr val="dk2"/>
              </a:buClr>
              <a:buSzPts val="2400"/>
              <a:buFont typeface="Arial"/>
              <a:buNone/>
            </a:pP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Avenir Book" panose="02000503020000020003" pitchFamily="2" charset="0"/>
                <a:cs typeface="Times New Roman" panose="02020603050405020304" pitchFamily="18" charset="0"/>
              </a:rPr>
              <a:t>Allows SparkPoint Coordinators to focus on high-touch financial education, food, and housing basic needs!</a:t>
            </a:r>
          </a:p>
        </p:txBody>
      </p:sp>
    </p:spTree>
    <p:extLst>
      <p:ext uri="{BB962C8B-B14F-4D97-AF65-F5344CB8AC3E}">
        <p14:creationId xmlns:p14="http://schemas.microsoft.com/office/powerpoint/2010/main" val="3383389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" y="2022943"/>
            <a:ext cx="11155680" cy="4835057"/>
          </a:xfrm>
        </p:spPr>
        <p:txBody>
          <a:bodyPr>
            <a:normAutofit/>
          </a:bodyPr>
          <a:lstStyle/>
          <a:p>
            <a:pPr marL="571500" lvl="1" indent="0">
              <a:buNone/>
            </a:pPr>
            <a:endParaRPr lang="en-US" dirty="0">
              <a:latin typeface="Franklin Gothic Book" panose="020B0503020102020204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33704" y="323024"/>
            <a:ext cx="10515600" cy="52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400" b="1" dirty="0">
                <a:solidFill>
                  <a:schemeClr val="bg1"/>
                </a:solidFill>
                <a:latin typeface="Avenir"/>
                <a:ea typeface="Avenir"/>
                <a:cs typeface="Avenir"/>
                <a:sym typeface="Avenir"/>
              </a:rPr>
              <a:t>The Need</a:t>
            </a:r>
            <a:endParaRPr lang="en-US" sz="3400" b="1" dirty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Franklin Gothic Book" panose="020B0503020102020204" pitchFamily="34" charset="0"/>
            </a:endParaRP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2" name="Google Shape;112;g1876330ea5d_0_0">
            <a:extLst>
              <a:ext uri="{FF2B5EF4-FFF2-40B4-BE49-F238E27FC236}">
                <a16:creationId xmlns:a16="http://schemas.microsoft.com/office/drawing/2014/main" id="{D9AEACB9-A492-2687-9C63-A39A3B57EB03}"/>
              </a:ext>
            </a:extLst>
          </p:cNvPr>
          <p:cNvSpPr txBox="1">
            <a:spLocks/>
          </p:cNvSpPr>
          <p:nvPr/>
        </p:nvSpPr>
        <p:spPr>
          <a:xfrm>
            <a:off x="689050" y="1727499"/>
            <a:ext cx="10575850" cy="4839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sz="2400" b="1">
                <a:latin typeface="Avenir"/>
                <a:ea typeface="Avenir"/>
                <a:cs typeface="Avenir"/>
                <a:sym typeface="Avenir"/>
              </a:rPr>
              <a:t>San Mateo County is the most expensive county to live in, in California!</a:t>
            </a:r>
          </a:p>
          <a:p>
            <a:pPr marL="342900" indent="-228600">
              <a:lnSpc>
                <a:spcPct val="100000"/>
              </a:lnSpc>
              <a:spcBef>
                <a:spcPts val="2400"/>
              </a:spcBef>
              <a:buFont typeface="Avenir"/>
              <a:buChar char="•"/>
            </a:pPr>
            <a:r>
              <a:rPr lang="en-US" sz="2400">
                <a:latin typeface="Avenir"/>
                <a:ea typeface="Avenir"/>
                <a:cs typeface="Avenir"/>
                <a:sym typeface="Avenir"/>
              </a:rPr>
              <a:t>2021 Self-sufficiency standards </a:t>
            </a:r>
            <a:r>
              <a:rPr lang="en-US" sz="1200">
                <a:latin typeface="Avenir"/>
                <a:ea typeface="Avenir"/>
                <a:cs typeface="Avenir"/>
                <a:sym typeface="Avenir"/>
              </a:rPr>
              <a:t>(Tableau Public)</a:t>
            </a:r>
          </a:p>
          <a:p>
            <a:pPr marL="800100" lvl="1" indent="-228600">
              <a:lnSpc>
                <a:spcPct val="100000"/>
              </a:lnSpc>
              <a:spcBef>
                <a:spcPts val="600"/>
              </a:spcBef>
              <a:buFont typeface="Avenir"/>
              <a:buChar char="•"/>
            </a:pPr>
            <a:r>
              <a:rPr lang="en-US" sz="2000" b="1">
                <a:solidFill>
                  <a:srgbClr val="0000FF"/>
                </a:solidFill>
                <a:latin typeface="Avenir"/>
                <a:ea typeface="Avenir"/>
                <a:cs typeface="Avenir"/>
                <a:sym typeface="Avenir"/>
              </a:rPr>
              <a:t>2</a:t>
            </a:r>
            <a:r>
              <a:rPr lang="en-US" sz="2000">
                <a:solidFill>
                  <a:schemeClr val="tx1"/>
                </a:solidFill>
                <a:latin typeface="Avenir"/>
                <a:ea typeface="Avenir"/>
                <a:cs typeface="Avenir"/>
                <a:sym typeface="Avenir"/>
              </a:rPr>
              <a:t> adults, 1 school age child, 1 teenager = </a:t>
            </a:r>
            <a:r>
              <a:rPr lang="en-US" sz="2000" b="1">
                <a:solidFill>
                  <a:schemeClr val="accent2">
                    <a:lumMod val="7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$124,428 salary needed</a:t>
            </a:r>
          </a:p>
          <a:p>
            <a:pPr marL="800100" lvl="1" indent="-22860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Avenir"/>
              <a:buChar char="•"/>
            </a:pPr>
            <a:r>
              <a:rPr lang="en-US" sz="2000" b="1">
                <a:solidFill>
                  <a:srgbClr val="0000FF"/>
                </a:solidFill>
                <a:latin typeface="Avenir"/>
                <a:ea typeface="Avenir"/>
                <a:cs typeface="Avenir"/>
                <a:sym typeface="Avenir"/>
              </a:rPr>
              <a:t>1</a:t>
            </a:r>
            <a:r>
              <a:rPr lang="en-US" sz="2000">
                <a:solidFill>
                  <a:schemeClr val="tx1"/>
                </a:solidFill>
                <a:latin typeface="Avenir"/>
                <a:ea typeface="Avenir"/>
                <a:cs typeface="Avenir"/>
                <a:sym typeface="Avenir"/>
              </a:rPr>
              <a:t> adult, 1 school age child, 1 teenager	= </a:t>
            </a:r>
            <a:r>
              <a:rPr lang="en-US" sz="2000" b="1">
                <a:solidFill>
                  <a:srgbClr val="FF0000"/>
                </a:solidFill>
                <a:latin typeface="Avenir"/>
                <a:ea typeface="Avenir"/>
                <a:cs typeface="Avenir"/>
                <a:sym typeface="Avenir"/>
              </a:rPr>
              <a:t>$120,241 salary needed</a:t>
            </a:r>
          </a:p>
          <a:p>
            <a:pPr marL="342900" indent="-228600">
              <a:lnSpc>
                <a:spcPct val="100000"/>
              </a:lnSpc>
              <a:spcBef>
                <a:spcPts val="600"/>
              </a:spcBef>
              <a:buFont typeface="Avenir"/>
              <a:buChar char="•"/>
            </a:pPr>
            <a:r>
              <a:rPr lang="en-US" sz="2400">
                <a:solidFill>
                  <a:schemeClr val="tx1"/>
                </a:solidFill>
                <a:latin typeface="Avenir"/>
                <a:ea typeface="Avenir"/>
                <a:cs typeface="Avenir"/>
                <a:sym typeface="Avenir"/>
              </a:rPr>
              <a:t>RP Group </a:t>
            </a:r>
            <a:r>
              <a:rPr lang="en-US" sz="1200">
                <a:solidFill>
                  <a:schemeClr val="tx1"/>
                </a:solidFill>
                <a:latin typeface="Avenir"/>
                <a:ea typeface="Avenir"/>
                <a:cs typeface="Avenir"/>
                <a:sym typeface="Avenir"/>
              </a:rPr>
              <a:t>(2023 CCCCO Real California Basic Needs Study)</a:t>
            </a:r>
          </a:p>
          <a:p>
            <a:pPr marL="800100" lvl="1" indent="-228600">
              <a:lnSpc>
                <a:spcPct val="100000"/>
              </a:lnSpc>
              <a:spcBef>
                <a:spcPts val="600"/>
              </a:spcBef>
              <a:buFont typeface="Avenir"/>
              <a:buChar char="•"/>
            </a:pPr>
            <a:r>
              <a:rPr lang="en-US" sz="2000" b="1">
                <a:solidFill>
                  <a:schemeClr val="accent2">
                    <a:lumMod val="7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2 out of 3 </a:t>
            </a:r>
            <a:r>
              <a:rPr lang="en-US" sz="2000">
                <a:solidFill>
                  <a:schemeClr val="tx1"/>
                </a:solidFill>
                <a:latin typeface="Avenir"/>
                <a:ea typeface="Avenir"/>
                <a:cs typeface="Avenir"/>
                <a:sym typeface="Avenir"/>
              </a:rPr>
              <a:t>California students report experiencing at least one basic needs insecurity</a:t>
            </a:r>
            <a:endParaRPr lang="en-US" sz="2000" dirty="0">
              <a:solidFill>
                <a:schemeClr val="tx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  <p:extLst>
      <p:ext uri="{BB962C8B-B14F-4D97-AF65-F5344CB8AC3E}">
        <p14:creationId xmlns:p14="http://schemas.microsoft.com/office/powerpoint/2010/main" val="1933681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" y="2022943"/>
            <a:ext cx="11155680" cy="4835057"/>
          </a:xfrm>
        </p:spPr>
        <p:txBody>
          <a:bodyPr>
            <a:normAutofit/>
          </a:bodyPr>
          <a:lstStyle/>
          <a:p>
            <a:pPr marL="571500" lvl="1" indent="0">
              <a:buNone/>
            </a:pPr>
            <a:endParaRPr lang="en-US" dirty="0">
              <a:latin typeface="Franklin Gothic Book" panose="020B0503020102020204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33704" y="323024"/>
            <a:ext cx="10515600" cy="52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400" b="1" dirty="0">
                <a:solidFill>
                  <a:schemeClr val="bg1"/>
                </a:solidFill>
                <a:latin typeface="Avenir"/>
                <a:ea typeface="Avenir"/>
                <a:cs typeface="Avenir"/>
                <a:sym typeface="Avenir"/>
              </a:rPr>
              <a:t>More on Need</a:t>
            </a:r>
            <a:endParaRPr lang="en-US" sz="3400" b="1" dirty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Franklin Gothic Book" panose="020B0503020102020204" pitchFamily="34" charset="0"/>
            </a:endParaRP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2" name="Google Shape;112;g1876330ea5d_0_0">
            <a:extLst>
              <a:ext uri="{FF2B5EF4-FFF2-40B4-BE49-F238E27FC236}">
                <a16:creationId xmlns:a16="http://schemas.microsoft.com/office/drawing/2014/main" id="{9599CED3-E636-2AED-2B97-A7AA9016AC05}"/>
              </a:ext>
            </a:extLst>
          </p:cNvPr>
          <p:cNvSpPr txBox="1">
            <a:spLocks/>
          </p:cNvSpPr>
          <p:nvPr/>
        </p:nvSpPr>
        <p:spPr>
          <a:xfrm>
            <a:off x="689050" y="1727500"/>
            <a:ext cx="9635566" cy="4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sz="2400" b="1">
                <a:latin typeface="Avenir"/>
                <a:ea typeface="Avenir"/>
                <a:cs typeface="Avenir"/>
                <a:sym typeface="Avenir"/>
              </a:rPr>
              <a:t>San Mateo County is the most expensive county to live in, in California!</a:t>
            </a:r>
          </a:p>
          <a:p>
            <a:pPr marL="342900" indent="-228600">
              <a:lnSpc>
                <a:spcPct val="100000"/>
              </a:lnSpc>
              <a:spcBef>
                <a:spcPts val="1800"/>
              </a:spcBef>
              <a:buFont typeface="Avenir"/>
              <a:buChar char="•"/>
            </a:pPr>
            <a:r>
              <a:rPr lang="en-US" sz="2500">
                <a:solidFill>
                  <a:schemeClr val="tx1"/>
                </a:solidFill>
                <a:latin typeface="Avenir"/>
                <a:ea typeface="Avenir"/>
                <a:cs typeface="Avenir"/>
                <a:sym typeface="Avenir"/>
              </a:rPr>
              <a:t>Cañada Student Data (2022 responses)</a:t>
            </a:r>
          </a:p>
          <a:p>
            <a:pPr marL="800100" lvl="1" indent="-228600">
              <a:lnSpc>
                <a:spcPct val="100000"/>
              </a:lnSpc>
              <a:spcBef>
                <a:spcPts val="600"/>
              </a:spcBef>
              <a:buFont typeface="Avenir"/>
              <a:buChar char="•"/>
            </a:pPr>
            <a:r>
              <a:rPr lang="en-US" sz="2100" b="1">
                <a:solidFill>
                  <a:schemeClr val="accent2">
                    <a:lumMod val="7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53% </a:t>
            </a:r>
            <a:r>
              <a:rPr lang="en-US" sz="2100">
                <a:solidFill>
                  <a:schemeClr val="tx1"/>
                </a:solidFill>
                <a:latin typeface="Avenir"/>
                <a:ea typeface="Avenir"/>
                <a:cs typeface="Avenir"/>
                <a:sym typeface="Avenir"/>
              </a:rPr>
              <a:t>= The Food I brought was just not enough</a:t>
            </a:r>
          </a:p>
          <a:p>
            <a:pPr marL="800100" lvl="1" indent="-228600">
              <a:lnSpc>
                <a:spcPct val="100000"/>
              </a:lnSpc>
              <a:spcBef>
                <a:spcPts val="600"/>
              </a:spcBef>
              <a:buFont typeface="Avenir"/>
              <a:buChar char="•"/>
            </a:pPr>
            <a:r>
              <a:rPr lang="en-US" sz="2100" b="1">
                <a:solidFill>
                  <a:schemeClr val="accent2">
                    <a:lumMod val="7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41% </a:t>
            </a:r>
            <a:r>
              <a:rPr lang="en-US" sz="2100">
                <a:solidFill>
                  <a:schemeClr val="tx1"/>
                </a:solidFill>
                <a:latin typeface="Avenir"/>
                <a:ea typeface="Avenir"/>
                <a:cs typeface="Avenir"/>
                <a:sym typeface="Avenir"/>
              </a:rPr>
              <a:t>= I cut the size of meals because there wasn’t enough money</a:t>
            </a:r>
          </a:p>
          <a:p>
            <a:pPr marL="800100" lvl="1" indent="-228600">
              <a:lnSpc>
                <a:spcPct val="100000"/>
              </a:lnSpc>
              <a:spcBef>
                <a:spcPts val="600"/>
              </a:spcBef>
              <a:buFont typeface="Avenir"/>
              <a:buChar char="•"/>
            </a:pPr>
            <a:r>
              <a:rPr lang="en-US" sz="2100" b="1">
                <a:solidFill>
                  <a:schemeClr val="accent2">
                    <a:lumMod val="7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62% </a:t>
            </a:r>
            <a:r>
              <a:rPr lang="en-US" sz="2100">
                <a:solidFill>
                  <a:schemeClr val="tx1"/>
                </a:solidFill>
                <a:latin typeface="Avenir"/>
                <a:ea typeface="Avenir"/>
                <a:cs typeface="Avenir"/>
                <a:sym typeface="Avenir"/>
              </a:rPr>
              <a:t>= I worried whether my food would run out before I got more money for food</a:t>
            </a:r>
          </a:p>
          <a:p>
            <a:pPr marL="800100" lvl="1" indent="-228600">
              <a:lnSpc>
                <a:spcPct val="100000"/>
              </a:lnSpc>
              <a:spcBef>
                <a:spcPts val="600"/>
              </a:spcBef>
              <a:buFont typeface="Avenir"/>
              <a:buChar char="•"/>
            </a:pPr>
            <a:r>
              <a:rPr lang="en-US" sz="2100" b="1">
                <a:solidFill>
                  <a:schemeClr val="accent2">
                    <a:lumMod val="7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1 of 8 </a:t>
            </a:r>
            <a:r>
              <a:rPr lang="en-US" sz="2100">
                <a:solidFill>
                  <a:schemeClr val="tx1"/>
                </a:solidFill>
                <a:latin typeface="Avenir"/>
                <a:ea typeface="Avenir"/>
                <a:cs typeface="Avenir"/>
                <a:sym typeface="Avenir"/>
              </a:rPr>
              <a:t>= I experienced some form of homelessness in the last 12 months</a:t>
            </a:r>
          </a:p>
          <a:p>
            <a:pPr marL="800100" lvl="1" indent="-228600">
              <a:lnSpc>
                <a:spcPct val="100000"/>
              </a:lnSpc>
              <a:spcBef>
                <a:spcPts val="600"/>
              </a:spcBef>
              <a:buFont typeface="Avenir"/>
              <a:buChar char="•"/>
            </a:pPr>
            <a:r>
              <a:rPr lang="en-US" sz="2100" b="1">
                <a:solidFill>
                  <a:schemeClr val="accent2">
                    <a:lumMod val="7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52% </a:t>
            </a:r>
            <a:r>
              <a:rPr lang="en-US" sz="2100">
                <a:solidFill>
                  <a:schemeClr val="tx1"/>
                </a:solidFill>
                <a:latin typeface="Avenir"/>
                <a:ea typeface="Avenir"/>
                <a:cs typeface="Avenir"/>
                <a:sym typeface="Avenir"/>
              </a:rPr>
              <a:t>= I experienced difficulty paying rent during the last 12 months</a:t>
            </a:r>
          </a:p>
          <a:p>
            <a:pPr marL="800100" lvl="1" indent="-228600">
              <a:lnSpc>
                <a:spcPct val="100000"/>
              </a:lnSpc>
              <a:spcBef>
                <a:spcPts val="600"/>
              </a:spcBef>
              <a:buFont typeface="Avenir"/>
              <a:buChar char="•"/>
            </a:pPr>
            <a:endParaRPr lang="en-US" sz="2100" dirty="0">
              <a:solidFill>
                <a:schemeClr val="tx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  <p:extLst>
      <p:ext uri="{BB962C8B-B14F-4D97-AF65-F5344CB8AC3E}">
        <p14:creationId xmlns:p14="http://schemas.microsoft.com/office/powerpoint/2010/main" val="817612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" y="2022943"/>
            <a:ext cx="11155680" cy="4835057"/>
          </a:xfrm>
        </p:spPr>
        <p:txBody>
          <a:bodyPr>
            <a:normAutofit/>
          </a:bodyPr>
          <a:lstStyle/>
          <a:p>
            <a:pPr marL="571500" lvl="1" indent="0">
              <a:buNone/>
            </a:pPr>
            <a:endParaRPr lang="en-US" dirty="0">
              <a:latin typeface="Franklin Gothic Book" panose="020B0503020102020204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33704" y="323024"/>
            <a:ext cx="10515600" cy="52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4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Avenir"/>
                <a:sym typeface="Avenir"/>
              </a:rPr>
              <a:t>California State Mandates</a:t>
            </a:r>
            <a:endParaRPr lang="en-US" sz="3400" b="1" dirty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Franklin Gothic Book" panose="020B0503020102020204" pitchFamily="34" charset="0"/>
            </a:endParaRP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2" name="Google Shape;112;g1876330ea5d_0_0">
            <a:extLst>
              <a:ext uri="{FF2B5EF4-FFF2-40B4-BE49-F238E27FC236}">
                <a16:creationId xmlns:a16="http://schemas.microsoft.com/office/drawing/2014/main" id="{50A86659-6FE0-E526-1B13-992C5A6A8F08}"/>
              </a:ext>
            </a:extLst>
          </p:cNvPr>
          <p:cNvSpPr txBox="1">
            <a:spLocks/>
          </p:cNvSpPr>
          <p:nvPr/>
        </p:nvSpPr>
        <p:spPr>
          <a:xfrm>
            <a:off x="689050" y="1727500"/>
            <a:ext cx="9635566" cy="4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2900" indent="-228600">
              <a:lnSpc>
                <a:spcPct val="100000"/>
              </a:lnSpc>
              <a:spcBef>
                <a:spcPts val="2400"/>
              </a:spcBef>
              <a:buFont typeface="Avenir"/>
              <a:buChar char="•"/>
            </a:pPr>
            <a:r>
              <a:rPr lang="en-US" sz="2400" b="1" dirty="0">
                <a:latin typeface="Avenir"/>
                <a:ea typeface="Avenir"/>
                <a:cs typeface="Avenir"/>
                <a:sym typeface="Avenir"/>
              </a:rPr>
              <a:t>AB 132 </a:t>
            </a:r>
            <a:r>
              <a:rPr lang="en-US" sz="2400" dirty="0">
                <a:latin typeface="Avenir"/>
                <a:ea typeface="Avenir"/>
                <a:cs typeface="Avenir"/>
                <a:sym typeface="Avenir"/>
              </a:rPr>
              <a:t>One-time and On-going Funding</a:t>
            </a:r>
          </a:p>
          <a:p>
            <a:pPr marL="914400" lvl="2" indent="-228600">
              <a:lnSpc>
                <a:spcPct val="100000"/>
              </a:lnSpc>
              <a:spcBef>
                <a:spcPts val="1200"/>
              </a:spcBef>
              <a:buFont typeface="Avenir"/>
              <a:buChar char="•"/>
            </a:pPr>
            <a:r>
              <a:rPr lang="en-US" dirty="0">
                <a:latin typeface="Avenir"/>
                <a:ea typeface="Avenir"/>
                <a:cs typeface="Avenir"/>
                <a:sym typeface="Avenir"/>
              </a:rPr>
              <a:t>Food pantries, CalFresh applications, and housing insecure students </a:t>
            </a:r>
          </a:p>
          <a:p>
            <a:pPr marL="914400" lvl="2" indent="-228600">
              <a:lnSpc>
                <a:spcPct val="100000"/>
              </a:lnSpc>
              <a:spcBef>
                <a:spcPts val="1200"/>
              </a:spcBef>
              <a:buFont typeface="Avenir"/>
              <a:buChar char="•"/>
            </a:pPr>
            <a:r>
              <a:rPr lang="en-US" dirty="0">
                <a:latin typeface="Avenir"/>
                <a:ea typeface="Avenir"/>
                <a:cs typeface="Avenir"/>
                <a:sym typeface="Avenir"/>
              </a:rPr>
              <a:t>Establishment of Basic Needs Centers</a:t>
            </a:r>
          </a:p>
          <a:p>
            <a:pPr marL="914400" lvl="2" indent="-228600">
              <a:lnSpc>
                <a:spcPct val="100000"/>
              </a:lnSpc>
              <a:spcBef>
                <a:spcPts val="1200"/>
              </a:spcBef>
              <a:buFont typeface="Avenir"/>
              <a:buChar char="•"/>
            </a:pPr>
            <a:r>
              <a:rPr lang="en-US" dirty="0">
                <a:solidFill>
                  <a:srgbClr val="000000"/>
                </a:solidFill>
                <a:latin typeface="Avenir"/>
                <a:ea typeface="Avenir"/>
                <a:cs typeface="Avenir"/>
                <a:sym typeface="Avenir"/>
              </a:rPr>
              <a:t>Working with CCCCO to establish state-wide support in higher education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Font typeface="Arial"/>
              <a:buNone/>
            </a:pPr>
            <a:endParaRPr lang="en-US" sz="2000" dirty="0">
              <a:solidFill>
                <a:srgbClr val="000000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914400" indent="45720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Arial"/>
              <a:buNone/>
            </a:pPr>
            <a:r>
              <a:rPr lang="en-US" sz="2500" b="1" i="1" dirty="0">
                <a:solidFill>
                  <a:srgbClr val="0000FF"/>
                </a:solidFill>
                <a:latin typeface="Avenir"/>
                <a:ea typeface="Avenir"/>
                <a:cs typeface="Avenir"/>
                <a:sym typeface="Avenir"/>
              </a:rPr>
              <a:t>We have to do it!</a:t>
            </a:r>
          </a:p>
        </p:txBody>
      </p:sp>
    </p:spTree>
    <p:extLst>
      <p:ext uri="{BB962C8B-B14F-4D97-AF65-F5344CB8AC3E}">
        <p14:creationId xmlns:p14="http://schemas.microsoft.com/office/powerpoint/2010/main" val="2647594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" y="2022943"/>
            <a:ext cx="11155680" cy="4835057"/>
          </a:xfrm>
        </p:spPr>
        <p:txBody>
          <a:bodyPr>
            <a:normAutofit/>
          </a:bodyPr>
          <a:lstStyle/>
          <a:p>
            <a:pPr marL="571500" lvl="1" indent="0">
              <a:buNone/>
            </a:pPr>
            <a:endParaRPr lang="en-US" dirty="0">
              <a:latin typeface="Franklin Gothic Book" panose="020B0503020102020204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33704" y="323024"/>
            <a:ext cx="10515600" cy="52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400" b="1" dirty="0">
                <a:solidFill>
                  <a:schemeClr val="bg1"/>
                </a:solidFill>
                <a:latin typeface="Avenir"/>
                <a:ea typeface="Avenir"/>
                <a:cs typeface="Avenir"/>
                <a:sym typeface="Avenir"/>
              </a:rPr>
              <a:t>Alignment with SMCCCD Board</a:t>
            </a:r>
            <a:endParaRPr lang="en-US" sz="3400" b="1" dirty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Franklin Gothic Book" panose="020B0503020102020204" pitchFamily="34" charset="0"/>
            </a:endParaRP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2" name="Google Shape;122;g195a46a42bc_0_57">
            <a:extLst>
              <a:ext uri="{FF2B5EF4-FFF2-40B4-BE49-F238E27FC236}">
                <a16:creationId xmlns:a16="http://schemas.microsoft.com/office/drawing/2014/main" id="{A02D8514-C581-E470-38A9-50239CF6E2FF}"/>
              </a:ext>
            </a:extLst>
          </p:cNvPr>
          <p:cNvSpPr txBox="1">
            <a:spLocks/>
          </p:cNvSpPr>
          <p:nvPr/>
        </p:nvSpPr>
        <p:spPr>
          <a:xfrm>
            <a:off x="689050" y="1727499"/>
            <a:ext cx="9114090" cy="4839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2900" lvl="1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2400"/>
            </a:pPr>
            <a:r>
              <a:rPr lang="en-US" sz="2600">
                <a:latin typeface="Avenir"/>
                <a:ea typeface="Avenir"/>
                <a:cs typeface="Avenir"/>
                <a:sym typeface="Avenir"/>
              </a:rPr>
              <a:t>District Strategic Plan</a:t>
            </a:r>
            <a:endParaRPr lang="en-US" sz="2600">
              <a:solidFill>
                <a:srgbClr val="000000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914400" lvl="2" indent="-228600">
              <a:lnSpc>
                <a:spcPct val="100000"/>
              </a:lnSpc>
              <a:spcBef>
                <a:spcPts val="1200"/>
              </a:spcBef>
              <a:buClr>
                <a:srgbClr val="000000"/>
              </a:buClr>
              <a:buFont typeface="Avenir"/>
              <a:buChar char="•"/>
            </a:pPr>
            <a:r>
              <a:rPr lang="en-US">
                <a:latin typeface="Avenir"/>
                <a:ea typeface="Avenir"/>
                <a:cs typeface="Avenir"/>
                <a:sym typeface="Avenir"/>
              </a:rPr>
              <a:t>Measure the impact of new and existing College efforts to </a:t>
            </a:r>
            <a:r>
              <a:rPr lang="en-US">
                <a:solidFill>
                  <a:schemeClr val="accent2">
                    <a:lumMod val="7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increase success</a:t>
            </a:r>
            <a:r>
              <a:rPr lang="en-US">
                <a:latin typeface="Avenir"/>
                <a:ea typeface="Avenir"/>
                <a:cs typeface="Avenir"/>
                <a:sym typeface="Avenir"/>
              </a:rPr>
              <a:t> and </a:t>
            </a:r>
            <a:r>
              <a:rPr lang="en-US">
                <a:solidFill>
                  <a:schemeClr val="accent2">
                    <a:lumMod val="7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equity</a:t>
            </a:r>
            <a:r>
              <a:rPr lang="en-US">
                <a:latin typeface="Avenir"/>
                <a:ea typeface="Avenir"/>
                <a:cs typeface="Avenir"/>
                <a:sym typeface="Avenir"/>
              </a:rPr>
              <a:t> </a:t>
            </a:r>
            <a:r>
              <a:rPr lang="en-US">
                <a:solidFill>
                  <a:schemeClr val="accent2">
                    <a:lumMod val="7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for all students</a:t>
            </a:r>
            <a:r>
              <a:rPr lang="en-US">
                <a:latin typeface="Avenir"/>
                <a:ea typeface="Avenir"/>
                <a:cs typeface="Avenir"/>
                <a:sym typeface="Avenir"/>
              </a:rPr>
              <a:t>.  </a:t>
            </a:r>
            <a:r>
              <a:rPr lang="en-US">
                <a:solidFill>
                  <a:schemeClr val="accent2">
                    <a:lumMod val="7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Close gaps that result in inequitable outcomes</a:t>
            </a:r>
            <a:r>
              <a:rPr lang="en-US">
                <a:latin typeface="Avenir"/>
                <a:ea typeface="Avenir"/>
                <a:cs typeface="Avenir"/>
                <a:sym typeface="Avenir"/>
              </a:rPr>
              <a:t>.</a:t>
            </a:r>
          </a:p>
          <a:p>
            <a:pPr marL="914400" lvl="2" indent="-228600">
              <a:lnSpc>
                <a:spcPct val="100000"/>
              </a:lnSpc>
              <a:spcBef>
                <a:spcPts val="1200"/>
              </a:spcBef>
              <a:buClr>
                <a:srgbClr val="000000"/>
              </a:buClr>
              <a:buFont typeface="Avenir"/>
              <a:buChar char="•"/>
            </a:pPr>
            <a:r>
              <a:rPr lang="en-US">
                <a:latin typeface="Avenir"/>
                <a:ea typeface="Avenir"/>
                <a:cs typeface="Avenir"/>
                <a:sym typeface="Avenir"/>
              </a:rPr>
              <a:t>Continually explore and </a:t>
            </a:r>
            <a:r>
              <a:rPr lang="en-US">
                <a:solidFill>
                  <a:schemeClr val="accent2">
                    <a:lumMod val="7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implement interventions that benefit all students</a:t>
            </a:r>
            <a:r>
              <a:rPr lang="en-US">
                <a:latin typeface="Avenir"/>
                <a:ea typeface="Avenir"/>
                <a:cs typeface="Avenir"/>
                <a:sym typeface="Avenir"/>
              </a:rPr>
              <a:t>, with particular </a:t>
            </a:r>
            <a:r>
              <a:rPr lang="en-US">
                <a:solidFill>
                  <a:schemeClr val="accent2">
                    <a:lumMod val="7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emphasis on students with high potential and limited resources</a:t>
            </a:r>
          </a:p>
          <a:p>
            <a:pPr marL="914400" lvl="2" indent="-228600">
              <a:lnSpc>
                <a:spcPct val="100000"/>
              </a:lnSpc>
              <a:spcBef>
                <a:spcPts val="1200"/>
              </a:spcBef>
              <a:buClr>
                <a:srgbClr val="000000"/>
              </a:buClr>
              <a:buFont typeface="Avenir"/>
              <a:buChar char="•"/>
            </a:pPr>
            <a:r>
              <a:rPr lang="en-US">
                <a:latin typeface="Avenir"/>
                <a:ea typeface="Avenir"/>
                <a:cs typeface="Avenir"/>
                <a:sym typeface="Avenir"/>
              </a:rPr>
              <a:t>Support the Colleges by providing </a:t>
            </a:r>
            <a:r>
              <a:rPr lang="en-US">
                <a:solidFill>
                  <a:schemeClr val="accent2">
                    <a:lumMod val="7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resources for teaching and support innovations </a:t>
            </a:r>
            <a:r>
              <a:rPr lang="en-US">
                <a:latin typeface="Avenir"/>
                <a:ea typeface="Avenir"/>
                <a:cs typeface="Avenir"/>
                <a:sym typeface="Avenir"/>
              </a:rPr>
              <a:t>that are designed to </a:t>
            </a:r>
            <a:r>
              <a:rPr lang="en-US">
                <a:solidFill>
                  <a:schemeClr val="accent2">
                    <a:lumMod val="7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increase student success</a:t>
            </a:r>
            <a:r>
              <a:rPr lang="en-US">
                <a:latin typeface="Avenir"/>
                <a:ea typeface="Avenir"/>
                <a:cs typeface="Avenir"/>
                <a:sym typeface="Avenir"/>
              </a:rPr>
              <a:t>.</a:t>
            </a:r>
            <a:endParaRPr lang="en-US" dirty="0">
              <a:latin typeface="Avenir"/>
              <a:ea typeface="Avenir"/>
              <a:cs typeface="Avenir"/>
              <a:sym typeface="Avenir"/>
            </a:endParaRPr>
          </a:p>
        </p:txBody>
      </p:sp>
    </p:spTree>
    <p:extLst>
      <p:ext uri="{BB962C8B-B14F-4D97-AF65-F5344CB8AC3E}">
        <p14:creationId xmlns:p14="http://schemas.microsoft.com/office/powerpoint/2010/main" val="809006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" y="2022944"/>
            <a:ext cx="11155680" cy="4417614"/>
          </a:xfrm>
        </p:spPr>
        <p:txBody>
          <a:bodyPr>
            <a:normAutofit/>
          </a:bodyPr>
          <a:lstStyle/>
          <a:p>
            <a:pPr marL="571500" lvl="1" indent="0">
              <a:buNone/>
            </a:pPr>
            <a:endParaRPr lang="en-US" dirty="0">
              <a:latin typeface="Franklin Gothic Book" panose="020B0503020102020204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663603" y="323024"/>
            <a:ext cx="10515600" cy="52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400" b="1" dirty="0">
                <a:solidFill>
                  <a:schemeClr val="bg1"/>
                </a:solidFill>
                <a:latin typeface="Avenir"/>
                <a:ea typeface="Avenir"/>
                <a:cs typeface="Avenir"/>
                <a:sym typeface="Avenir"/>
              </a:rPr>
              <a:t>Cañada’s EMP Alignment / Strategic Initiatives</a:t>
            </a:r>
            <a:endParaRPr lang="en-US" sz="3400" b="1" dirty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Franklin Gothic Book" panose="020B0503020102020204" pitchFamily="34" charset="0"/>
            </a:endParaRPr>
          </a:p>
        </p:txBody>
      </p:sp>
      <p:sp>
        <p:nvSpPr>
          <p:cNvPr id="2" name="Google Shape;132;g195a46a42bc_0_66">
            <a:extLst>
              <a:ext uri="{FF2B5EF4-FFF2-40B4-BE49-F238E27FC236}">
                <a16:creationId xmlns:a16="http://schemas.microsoft.com/office/drawing/2014/main" id="{8D76CBB8-646F-0EC7-1C40-4985A0775B21}"/>
              </a:ext>
            </a:extLst>
          </p:cNvPr>
          <p:cNvSpPr txBox="1">
            <a:spLocks/>
          </p:cNvSpPr>
          <p:nvPr/>
        </p:nvSpPr>
        <p:spPr>
          <a:xfrm>
            <a:off x="475901" y="1684279"/>
            <a:ext cx="11610082" cy="46307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1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2400"/>
              <a:buNone/>
            </a:pPr>
            <a:r>
              <a:rPr lang="en-US" dirty="0">
                <a:solidFill>
                  <a:srgbClr val="000000"/>
                </a:solidFill>
                <a:latin typeface="Avenir"/>
                <a:ea typeface="Avenir"/>
                <a:cs typeface="Avenir"/>
                <a:sym typeface="Avenir"/>
              </a:rPr>
              <a:t>Student Access, Success and Completion, Equity Minded &amp; Antiracist College Culture, Community Connections</a:t>
            </a:r>
            <a:endParaRPr lang="en-US" dirty="0">
              <a:latin typeface="Avenir"/>
              <a:ea typeface="Avenir"/>
              <a:cs typeface="Avenir"/>
              <a:sym typeface="Avenir"/>
            </a:endParaRPr>
          </a:p>
          <a:p>
            <a:pPr marL="457200" lvl="2" indent="-228600">
              <a:lnSpc>
                <a:spcPct val="100000"/>
              </a:lnSpc>
              <a:spcBef>
                <a:spcPts val="1200"/>
              </a:spcBef>
              <a:buClr>
                <a:srgbClr val="000000"/>
              </a:buClr>
              <a:buFont typeface="Avenir"/>
              <a:buChar char="•"/>
            </a:pPr>
            <a:r>
              <a:rPr lang="en-US" dirty="0">
                <a:latin typeface="Avenir"/>
                <a:ea typeface="Avenir"/>
                <a:cs typeface="Avenir"/>
                <a:sym typeface="Avenir"/>
              </a:rPr>
              <a:t>1.1 – Make registration easier - 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MRE</a:t>
            </a:r>
          </a:p>
          <a:p>
            <a:pPr marL="457200" lvl="2" indent="-228600">
              <a:lnSpc>
                <a:spcPct val="100000"/>
              </a:lnSpc>
              <a:spcBef>
                <a:spcPts val="1200"/>
              </a:spcBef>
              <a:buClr>
                <a:srgbClr val="000000"/>
              </a:buClr>
              <a:buFont typeface="Avenir"/>
              <a:buChar char="•"/>
            </a:pPr>
            <a:r>
              <a:rPr lang="en-US" dirty="0">
                <a:latin typeface="Avenir"/>
                <a:ea typeface="Avenir"/>
                <a:cs typeface="Avenir"/>
                <a:sym typeface="Avenir"/>
              </a:rPr>
              <a:t>1.16 – Create a campus culture that supports transfer within 3 years - 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Avenir"/>
                <a:sym typeface="Avenir"/>
              </a:rPr>
              <a:t>Belonging</a:t>
            </a:r>
          </a:p>
          <a:p>
            <a:pPr marL="457200" lvl="2" indent="-228600">
              <a:lnSpc>
                <a:spcPct val="100000"/>
              </a:lnSpc>
              <a:spcBef>
                <a:spcPts val="1200"/>
              </a:spcBef>
              <a:buClr>
                <a:srgbClr val="000000"/>
              </a:buClr>
              <a:buFont typeface="Avenir"/>
              <a:buChar char="•"/>
            </a:pPr>
            <a:r>
              <a:rPr lang="en-US" dirty="0">
                <a:latin typeface="Avenir"/>
                <a:ea typeface="Avenir"/>
                <a:cs typeface="Avenir"/>
                <a:sym typeface="Avenir"/>
              </a:rPr>
              <a:t>1.17 – Include Financial Literacy in First Year Experience – 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Avenir"/>
                <a:sym typeface="Avenir"/>
              </a:rPr>
              <a:t>Financial stability</a:t>
            </a:r>
          </a:p>
          <a:p>
            <a:pPr marL="457200" lvl="2" indent="-228600">
              <a:lnSpc>
                <a:spcPct val="100000"/>
              </a:lnSpc>
              <a:spcBef>
                <a:spcPts val="1200"/>
              </a:spcBef>
              <a:buClr>
                <a:srgbClr val="000000"/>
              </a:buClr>
              <a:buFont typeface="Avenir"/>
              <a:buChar char="•"/>
            </a:pPr>
            <a:r>
              <a:rPr lang="en-US" dirty="0">
                <a:latin typeface="Avenir"/>
                <a:ea typeface="Avenir"/>
                <a:cs typeface="Avenir"/>
                <a:sym typeface="Avenir"/>
              </a:rPr>
              <a:t>1.18 – Increase the % of students who submit financial aid applications – 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Avenir"/>
                <a:sym typeface="Avenir"/>
              </a:rPr>
              <a:t>financial stability</a:t>
            </a:r>
          </a:p>
          <a:p>
            <a:pPr marL="457200" lvl="2" indent="-228600">
              <a:lnSpc>
                <a:spcPct val="100000"/>
              </a:lnSpc>
              <a:spcBef>
                <a:spcPts val="1200"/>
              </a:spcBef>
              <a:buClr>
                <a:srgbClr val="000000"/>
              </a:buClr>
              <a:buFont typeface="Avenir"/>
              <a:buChar char="•"/>
            </a:pPr>
            <a:r>
              <a:rPr lang="en-US" dirty="0">
                <a:latin typeface="Avenir"/>
                <a:ea typeface="Avenir"/>
                <a:cs typeface="Avenir"/>
                <a:sym typeface="Avenir"/>
              </a:rPr>
              <a:t>2.7 – Provide comprehensive orientation and on-boarding for all new staff -  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Avenir"/>
                <a:sym typeface="Avenir"/>
              </a:rPr>
              <a:t>Equity / Antiracism</a:t>
            </a:r>
          </a:p>
          <a:p>
            <a:pPr marL="457200" lvl="2" indent="-228600">
              <a:lnSpc>
                <a:spcPct val="100000"/>
              </a:lnSpc>
              <a:spcBef>
                <a:spcPts val="1200"/>
              </a:spcBef>
              <a:buClr>
                <a:srgbClr val="000000"/>
              </a:buClr>
              <a:buFont typeface="Avenir"/>
              <a:buChar char="•"/>
            </a:pPr>
            <a:r>
              <a:rPr lang="en-US" dirty="0">
                <a:latin typeface="Avenir"/>
                <a:ea typeface="Avenir"/>
                <a:cs typeface="Avenir"/>
                <a:sym typeface="Avenir"/>
              </a:rPr>
              <a:t>2.11 – Develop a College Cultural Center – 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Equity / Anti-racism</a:t>
            </a:r>
          </a:p>
          <a:p>
            <a:pPr marL="457200" lvl="2" indent="-228600">
              <a:lnSpc>
                <a:spcPct val="100000"/>
              </a:lnSpc>
              <a:spcBef>
                <a:spcPts val="1200"/>
              </a:spcBef>
              <a:buClr>
                <a:srgbClr val="000000"/>
              </a:buClr>
              <a:buFont typeface="Avenir"/>
              <a:buChar char="•"/>
            </a:pPr>
            <a:r>
              <a:rPr lang="en-US" dirty="0">
                <a:latin typeface="Avenir"/>
                <a:ea typeface="Avenir"/>
                <a:cs typeface="Avenir"/>
                <a:sym typeface="Avenir"/>
              </a:rPr>
              <a:t>3.1 – Transform how we share the story as an HIS and AANAPISI institution-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Avenir"/>
                <a:sym typeface="Avenir"/>
              </a:rPr>
              <a:t>Share CAN offers</a:t>
            </a:r>
          </a:p>
          <a:p>
            <a:pPr marL="457200" lvl="2" indent="-22860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Font typeface="Avenir"/>
              <a:buChar char="•"/>
            </a:pPr>
            <a:r>
              <a:rPr lang="en-US" dirty="0">
                <a:latin typeface="Avenir"/>
                <a:ea typeface="Avenir"/>
                <a:cs typeface="Avenir"/>
                <a:sym typeface="Avenir"/>
              </a:rPr>
              <a:t>3.2 – Reach new community members </a:t>
            </a:r>
            <a:r>
              <a:rPr lang="en-US" sz="1600" dirty="0">
                <a:latin typeface="Avenir"/>
                <a:ea typeface="Avenir"/>
                <a:cs typeface="Avenir"/>
                <a:sym typeface="Avenir"/>
              </a:rPr>
              <a:t>(NFO, BH &amp; EPA), </a:t>
            </a:r>
            <a:r>
              <a:rPr lang="en-US" dirty="0">
                <a:latin typeface="Avenir"/>
                <a:ea typeface="Avenir"/>
                <a:cs typeface="Avenir"/>
                <a:sym typeface="Avenir"/>
              </a:rPr>
              <a:t>esp. BIPOC Communities - </a:t>
            </a:r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Avenir"/>
                <a:sym typeface="Avenir"/>
              </a:rPr>
              <a:t>Share CAN Offers</a:t>
            </a:r>
          </a:p>
        </p:txBody>
      </p:sp>
    </p:spTree>
    <p:extLst>
      <p:ext uri="{BB962C8B-B14F-4D97-AF65-F5344CB8AC3E}">
        <p14:creationId xmlns:p14="http://schemas.microsoft.com/office/powerpoint/2010/main" val="349018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" y="2022943"/>
            <a:ext cx="11155680" cy="4835057"/>
          </a:xfrm>
        </p:spPr>
        <p:txBody>
          <a:bodyPr>
            <a:normAutofit/>
          </a:bodyPr>
          <a:lstStyle/>
          <a:p>
            <a:pPr marL="571500" lvl="1" indent="0">
              <a:buNone/>
            </a:pPr>
            <a:endParaRPr lang="en-US" dirty="0">
              <a:latin typeface="Franklin Gothic Book" panose="020B0503020102020204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632607" y="323024"/>
            <a:ext cx="10515600" cy="52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400" b="1" dirty="0">
                <a:solidFill>
                  <a:schemeClr val="bg1"/>
                </a:solidFill>
                <a:latin typeface="Avenir"/>
                <a:ea typeface="Avenir"/>
                <a:cs typeface="Avenir"/>
                <a:sym typeface="Avenir"/>
              </a:rPr>
              <a:t>Cañada’s EMP Alignment / Strategic Initiatives</a:t>
            </a:r>
            <a:endParaRPr lang="en-US" sz="3400" b="1" dirty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Franklin Gothic Book" panose="020B0503020102020204" pitchFamily="34" charset="0"/>
            </a:endParaRPr>
          </a:p>
        </p:txBody>
      </p:sp>
      <p:sp>
        <p:nvSpPr>
          <p:cNvPr id="2" name="Google Shape;132;g195a46a42bc_0_66">
            <a:extLst>
              <a:ext uri="{FF2B5EF4-FFF2-40B4-BE49-F238E27FC236}">
                <a16:creationId xmlns:a16="http://schemas.microsoft.com/office/drawing/2014/main" id="{2FC47E81-73F8-7ADC-4F9A-F024FB58EDC7}"/>
              </a:ext>
            </a:extLst>
          </p:cNvPr>
          <p:cNvSpPr txBox="1">
            <a:spLocks/>
          </p:cNvSpPr>
          <p:nvPr/>
        </p:nvSpPr>
        <p:spPr>
          <a:xfrm>
            <a:off x="475901" y="1684278"/>
            <a:ext cx="11379401" cy="4958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457200" lvl="1" indent="-228600">
              <a:lnSpc>
                <a:spcPct val="100000"/>
              </a:lnSpc>
              <a:spcBef>
                <a:spcPts val="1200"/>
              </a:spcBef>
              <a:buClr>
                <a:srgbClr val="000000"/>
              </a:buClr>
              <a:buFont typeface="Avenir"/>
              <a:buChar char="•"/>
            </a:pPr>
            <a:r>
              <a:rPr lang="en-US">
                <a:latin typeface="Avenir"/>
                <a:ea typeface="Avenir"/>
                <a:cs typeface="Avenir"/>
                <a:sym typeface="Avenir"/>
              </a:rPr>
              <a:t>Basic Needs Strategy</a:t>
            </a:r>
          </a:p>
          <a:p>
            <a:pPr marL="914400" lvl="2" indent="-228600">
              <a:lnSpc>
                <a:spcPct val="100000"/>
              </a:lnSpc>
              <a:spcBef>
                <a:spcPts val="1200"/>
              </a:spcBef>
              <a:buClr>
                <a:srgbClr val="000000"/>
              </a:buClr>
              <a:buFont typeface="Avenir"/>
              <a:buChar char="•"/>
            </a:pPr>
            <a:r>
              <a:rPr lang="en-US">
                <a:latin typeface="Avenir"/>
                <a:ea typeface="Avenir"/>
                <a:cs typeface="Avenir"/>
                <a:sym typeface="Avenir"/>
              </a:rPr>
              <a:t>3.13 – Address food insecurities</a:t>
            </a:r>
          </a:p>
          <a:p>
            <a:pPr marL="1371600" lvl="3" indent="-22860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Font typeface="Avenir"/>
              <a:buChar char="•"/>
            </a:pPr>
            <a:r>
              <a:rPr lang="en-US" sz="1600">
                <a:latin typeface="Avenir"/>
                <a:ea typeface="Avenir"/>
                <a:cs typeface="Avenir"/>
                <a:sym typeface="Avenir"/>
              </a:rPr>
              <a:t>Address food insecurities of our students and their families by collaborating with community partners (for example, </a:t>
            </a:r>
            <a:r>
              <a:rPr lang="en-US" sz="1600">
                <a:solidFill>
                  <a:schemeClr val="accent2">
                    <a:lumMod val="7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Food Pantry, Drive thru Food Distribution</a:t>
            </a:r>
            <a:r>
              <a:rPr lang="en-US" sz="1600">
                <a:latin typeface="Avenir"/>
                <a:ea typeface="Avenir"/>
                <a:cs typeface="Avenir"/>
                <a:sym typeface="Avenir"/>
              </a:rPr>
              <a:t>, and Community Markets)</a:t>
            </a:r>
          </a:p>
          <a:p>
            <a:pPr marL="914400" lvl="2" indent="-228600">
              <a:lnSpc>
                <a:spcPct val="100000"/>
              </a:lnSpc>
              <a:spcBef>
                <a:spcPts val="1200"/>
              </a:spcBef>
              <a:buClr>
                <a:srgbClr val="000000"/>
              </a:buClr>
              <a:buFont typeface="Avenir"/>
              <a:buChar char="•"/>
            </a:pPr>
            <a:r>
              <a:rPr lang="en-US">
                <a:latin typeface="Avenir"/>
                <a:ea typeface="Avenir"/>
                <a:cs typeface="Avenir"/>
                <a:sym typeface="Avenir"/>
              </a:rPr>
              <a:t>3.14 – Increase access to housing resources</a:t>
            </a:r>
          </a:p>
          <a:p>
            <a:pPr marL="1371600" lvl="3" indent="-22860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Font typeface="Avenir"/>
              <a:buChar char="•"/>
            </a:pPr>
            <a:r>
              <a:rPr lang="en-US" sz="1600">
                <a:latin typeface="Avenir"/>
                <a:ea typeface="Avenir"/>
                <a:cs typeface="Avenir"/>
                <a:sym typeface="Avenir"/>
              </a:rPr>
              <a:t>Increase access to housing resources for Cañada students by </a:t>
            </a:r>
            <a:r>
              <a:rPr lang="en-US" sz="1600">
                <a:solidFill>
                  <a:schemeClr val="accent2">
                    <a:lumMod val="75000"/>
                  </a:schemeClr>
                </a:solidFill>
                <a:latin typeface="Avenir"/>
                <a:ea typeface="Avenir"/>
                <a:cs typeface="Avenir"/>
                <a:sym typeface="Avenir"/>
              </a:rPr>
              <a:t>collaborating with community partners</a:t>
            </a:r>
          </a:p>
          <a:p>
            <a:pPr marL="342900" indent="-228600">
              <a:lnSpc>
                <a:spcPct val="100000"/>
              </a:lnSpc>
              <a:spcBef>
                <a:spcPts val="3000"/>
              </a:spcBef>
              <a:buFont typeface="Avenir"/>
              <a:buChar char="•"/>
            </a:pPr>
            <a:r>
              <a:rPr lang="en-US" sz="2400">
                <a:latin typeface="Avenir"/>
                <a:ea typeface="Avenir"/>
                <a:cs typeface="Avenir"/>
                <a:sym typeface="Avenir"/>
              </a:rPr>
              <a:t>SMCCCD </a:t>
            </a:r>
            <a:r>
              <a:rPr lang="en-US" sz="2400">
                <a:solidFill>
                  <a:schemeClr val="tx1"/>
                </a:solidFill>
                <a:latin typeface="Avenir"/>
                <a:ea typeface="Avenir"/>
                <a:cs typeface="Avenir"/>
                <a:sym typeface="Avenir"/>
              </a:rPr>
              <a:t>Strategic Goals</a:t>
            </a:r>
          </a:p>
          <a:p>
            <a:pPr marL="914400" lvl="2" indent="-228600">
              <a:lnSpc>
                <a:spcPct val="100000"/>
              </a:lnSpc>
              <a:spcBef>
                <a:spcPts val="1200"/>
              </a:spcBef>
              <a:buFont typeface="Avenir"/>
              <a:buChar char="•"/>
            </a:pPr>
            <a:r>
              <a:rPr lang="en-US">
                <a:latin typeface="Avenir"/>
                <a:ea typeface="Avenir"/>
                <a:cs typeface="Avenir"/>
                <a:sym typeface="Avenir"/>
              </a:rPr>
              <a:t>Student access, success and completion</a:t>
            </a:r>
          </a:p>
          <a:p>
            <a:pPr marL="914400" lvl="2" indent="-228600">
              <a:lnSpc>
                <a:spcPct val="100000"/>
              </a:lnSpc>
              <a:spcBef>
                <a:spcPts val="1200"/>
              </a:spcBef>
              <a:buFont typeface="Avenir"/>
              <a:buChar char="•"/>
            </a:pPr>
            <a:r>
              <a:rPr lang="en-US">
                <a:latin typeface="Avenir"/>
                <a:ea typeface="Avenir"/>
                <a:cs typeface="Avenir"/>
                <a:sym typeface="Avenir"/>
              </a:rPr>
              <a:t>Equity minded and Antiracist College Culture</a:t>
            </a:r>
          </a:p>
          <a:p>
            <a:pPr marL="914400" lvl="2" indent="-228600">
              <a:lnSpc>
                <a:spcPct val="100000"/>
              </a:lnSpc>
              <a:spcBef>
                <a:spcPts val="1200"/>
              </a:spcBef>
              <a:buFont typeface="Avenir"/>
              <a:buChar char="•"/>
            </a:pPr>
            <a:r>
              <a:rPr lang="en-US">
                <a:latin typeface="Avenir"/>
                <a:ea typeface="Avenir"/>
                <a:cs typeface="Avenir"/>
                <a:sym typeface="Avenir"/>
              </a:rPr>
              <a:t>Community Connections</a:t>
            </a:r>
          </a:p>
          <a:p>
            <a:pPr marL="457200" lvl="1" indent="-228600">
              <a:lnSpc>
                <a:spcPct val="100000"/>
              </a:lnSpc>
              <a:spcBef>
                <a:spcPts val="1200"/>
              </a:spcBef>
              <a:buClr>
                <a:srgbClr val="000000"/>
              </a:buClr>
              <a:buFont typeface="Avenir"/>
              <a:buChar char="•"/>
            </a:pPr>
            <a:endParaRPr lang="en-US" dirty="0">
              <a:latin typeface="Avenir"/>
              <a:ea typeface="Avenir"/>
              <a:cs typeface="Avenir"/>
              <a:sym typeface="Avenir"/>
            </a:endParaRPr>
          </a:p>
        </p:txBody>
      </p:sp>
    </p:spTree>
    <p:extLst>
      <p:ext uri="{BB962C8B-B14F-4D97-AF65-F5344CB8AC3E}">
        <p14:creationId xmlns:p14="http://schemas.microsoft.com/office/powerpoint/2010/main" val="18281000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" y="2022943"/>
            <a:ext cx="11155680" cy="4835057"/>
          </a:xfrm>
        </p:spPr>
        <p:txBody>
          <a:bodyPr>
            <a:normAutofit/>
          </a:bodyPr>
          <a:lstStyle/>
          <a:p>
            <a:pPr marL="571500" lvl="1" indent="0">
              <a:buNone/>
            </a:pPr>
            <a:endParaRPr lang="en-US" dirty="0">
              <a:latin typeface="Franklin Gothic Book" panose="020B0503020102020204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33704" y="323024"/>
            <a:ext cx="10515600" cy="52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400" b="1" dirty="0">
                <a:solidFill>
                  <a:schemeClr val="bg1"/>
                </a:solidFill>
                <a:latin typeface="Avenir"/>
                <a:ea typeface="Avenir"/>
                <a:cs typeface="Avenir"/>
                <a:sym typeface="Avenir"/>
              </a:rPr>
              <a:t>Addressing Equity Gaps / Antiracism</a:t>
            </a:r>
            <a:endParaRPr lang="en-US" sz="3400" b="1" dirty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Franklin Gothic Book" panose="020B0503020102020204" pitchFamily="34" charset="0"/>
            </a:endParaRP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2" name="Google Shape;132;g195a46a42bc_0_66">
            <a:extLst>
              <a:ext uri="{FF2B5EF4-FFF2-40B4-BE49-F238E27FC236}">
                <a16:creationId xmlns:a16="http://schemas.microsoft.com/office/drawing/2014/main" id="{1480BBDC-9200-E3CA-7F8F-7FDACCA2DCAC}"/>
              </a:ext>
            </a:extLst>
          </p:cNvPr>
          <p:cNvSpPr txBox="1">
            <a:spLocks/>
          </p:cNvSpPr>
          <p:nvPr/>
        </p:nvSpPr>
        <p:spPr>
          <a:xfrm>
            <a:off x="475900" y="1684279"/>
            <a:ext cx="10512397" cy="46307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2900"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2400"/>
            </a:pPr>
            <a:r>
              <a:rPr lang="en-US" dirty="0">
                <a:solidFill>
                  <a:srgbClr val="000000"/>
                </a:solidFill>
                <a:latin typeface="Avenir"/>
                <a:ea typeface="Avenir"/>
                <a:cs typeface="Avenir"/>
                <a:sym typeface="Avenir"/>
              </a:rPr>
              <a:t>Increased Retention, Persistence and Success</a:t>
            </a:r>
            <a:endParaRPr lang="en-US" dirty="0">
              <a:latin typeface="Avenir"/>
              <a:ea typeface="Avenir"/>
              <a:cs typeface="Avenir"/>
              <a:sym typeface="Avenir"/>
            </a:endParaRPr>
          </a:p>
          <a:p>
            <a:pPr marL="914400" lvl="2" indent="-228600">
              <a:lnSpc>
                <a:spcPct val="100000"/>
              </a:lnSpc>
              <a:spcBef>
                <a:spcPts val="1200"/>
              </a:spcBef>
              <a:buClr>
                <a:srgbClr val="000000"/>
              </a:buClr>
              <a:buFont typeface="Avenir"/>
              <a:buChar char="•"/>
            </a:pPr>
            <a:r>
              <a:rPr lang="en-US" dirty="0">
                <a:latin typeface="Avenir"/>
                <a:ea typeface="Avenir"/>
                <a:cs typeface="Avenir"/>
                <a:sym typeface="Avenir"/>
              </a:rPr>
              <a:t>2022 studies demonstrated up to a 21% increase in persistence</a:t>
            </a:r>
          </a:p>
          <a:p>
            <a:pPr marL="457200" lvl="1" indent="-228600">
              <a:lnSpc>
                <a:spcPct val="100000"/>
              </a:lnSpc>
              <a:spcBef>
                <a:spcPts val="1200"/>
              </a:spcBef>
              <a:buClr>
                <a:srgbClr val="000000"/>
              </a:buClr>
              <a:buFont typeface="Avenir"/>
              <a:buChar char="•"/>
            </a:pPr>
            <a:r>
              <a:rPr lang="en-US" dirty="0">
                <a:latin typeface="Avenir"/>
                <a:ea typeface="Avenir"/>
                <a:cs typeface="Avenir"/>
                <a:sym typeface="Avenir"/>
              </a:rPr>
              <a:t>Focused on serving disproportionately impacted students</a:t>
            </a:r>
          </a:p>
          <a:p>
            <a:pPr marL="1371600" lvl="3" indent="-228600">
              <a:lnSpc>
                <a:spcPct val="100000"/>
              </a:lnSpc>
              <a:spcBef>
                <a:spcPts val="1200"/>
              </a:spcBef>
              <a:buClr>
                <a:srgbClr val="000000"/>
              </a:buClr>
              <a:buFont typeface="Avenir"/>
              <a:buChar char="•"/>
            </a:pPr>
            <a:r>
              <a:rPr lang="en-US" sz="2000" dirty="0">
                <a:solidFill>
                  <a:schemeClr val="tx1"/>
                </a:solidFill>
                <a:latin typeface="Avenir"/>
                <a:ea typeface="Avenir"/>
                <a:cs typeface="Avenir"/>
                <a:sym typeface="Avenir"/>
              </a:rPr>
              <a:t>EOPS, CalWORKs, TRIO, Puente, UMOJA, Food grant students, Undocumented students, EFC of zero students, </a:t>
            </a:r>
            <a:r>
              <a:rPr lang="en-US" sz="2000" dirty="0" err="1">
                <a:solidFill>
                  <a:schemeClr val="tx1"/>
                </a:solidFill>
                <a:latin typeface="Avenir"/>
                <a:ea typeface="Avenir"/>
                <a:cs typeface="Avenir"/>
                <a:sym typeface="Avenir"/>
              </a:rPr>
              <a:t>etc</a:t>
            </a:r>
            <a:r>
              <a:rPr lang="en-US" sz="2000" dirty="0">
                <a:solidFill>
                  <a:schemeClr val="tx1"/>
                </a:solidFill>
                <a:latin typeface="Avenir"/>
                <a:ea typeface="Avenir"/>
                <a:cs typeface="Avenir"/>
                <a:sym typeface="Avenir"/>
              </a:rPr>
              <a:t>….</a:t>
            </a:r>
          </a:p>
          <a:p>
            <a:pPr marL="457200" lvl="1" indent="-228600">
              <a:lnSpc>
                <a:spcPct val="100000"/>
              </a:lnSpc>
              <a:spcBef>
                <a:spcPts val="1200"/>
              </a:spcBef>
              <a:buClr>
                <a:srgbClr val="000000"/>
              </a:buClr>
              <a:buFont typeface="Avenir"/>
              <a:buChar char="•"/>
            </a:pPr>
            <a:r>
              <a:rPr lang="en-US" dirty="0">
                <a:latin typeface="Avenir"/>
                <a:ea typeface="Avenir"/>
                <a:cs typeface="Avenir"/>
                <a:sym typeface="Avenir"/>
              </a:rPr>
              <a:t>7 out of 10 students supported by SparkPoint are Latinx or AANAPISI</a:t>
            </a:r>
          </a:p>
          <a:p>
            <a:pPr marL="457200" lvl="1" indent="-228600">
              <a:lnSpc>
                <a:spcPct val="100000"/>
              </a:lnSpc>
              <a:spcBef>
                <a:spcPts val="1200"/>
              </a:spcBef>
              <a:buClr>
                <a:srgbClr val="000000"/>
              </a:buClr>
              <a:buFont typeface="Avenir"/>
              <a:buChar char="•"/>
            </a:pPr>
            <a:r>
              <a:rPr lang="en-US" dirty="0">
                <a:latin typeface="Avenir"/>
                <a:ea typeface="Avenir"/>
                <a:cs typeface="Avenir"/>
                <a:sym typeface="Avenir"/>
              </a:rPr>
              <a:t>Supports students both in and out of crisis with financial stability</a:t>
            </a:r>
          </a:p>
          <a:p>
            <a:pPr marL="457200" lvl="1" indent="-228600">
              <a:lnSpc>
                <a:spcPct val="100000"/>
              </a:lnSpc>
              <a:spcBef>
                <a:spcPts val="1200"/>
              </a:spcBef>
              <a:buClr>
                <a:srgbClr val="000000"/>
              </a:buClr>
              <a:buFont typeface="Avenir"/>
              <a:buChar char="•"/>
            </a:pPr>
            <a:r>
              <a:rPr lang="en-US" dirty="0">
                <a:latin typeface="Avenir"/>
                <a:ea typeface="Avenir"/>
                <a:cs typeface="Avenir"/>
                <a:sym typeface="Avenir"/>
              </a:rPr>
              <a:t>Level out playing field, so </a:t>
            </a:r>
            <a:r>
              <a:rPr lang="en-US" b="1" dirty="0">
                <a:latin typeface="Avenir"/>
                <a:ea typeface="Avenir"/>
                <a:cs typeface="Avenir"/>
                <a:sym typeface="Avenir"/>
              </a:rPr>
              <a:t>EVERY</a:t>
            </a:r>
            <a:r>
              <a:rPr lang="en-US" dirty="0">
                <a:latin typeface="Avenir"/>
                <a:ea typeface="Avenir"/>
                <a:cs typeface="Avenir"/>
                <a:sym typeface="Avenir"/>
              </a:rPr>
              <a:t> student has access to higher ed!</a:t>
            </a:r>
          </a:p>
        </p:txBody>
      </p:sp>
    </p:spTree>
    <p:extLst>
      <p:ext uri="{BB962C8B-B14F-4D97-AF65-F5344CB8AC3E}">
        <p14:creationId xmlns:p14="http://schemas.microsoft.com/office/powerpoint/2010/main" val="14208055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820</TotalTime>
  <Words>980</Words>
  <Application>Microsoft Macintosh PowerPoint</Application>
  <PresentationFormat>Widescreen</PresentationFormat>
  <Paragraphs>116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Avenir</vt:lpstr>
      <vt:lpstr>Avenir Book</vt:lpstr>
      <vt:lpstr>Calibri</vt:lpstr>
      <vt:lpstr>Franklin Gothic Book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Rodriguez, Megan</dc:creator>
  <cp:lastModifiedBy>Leiva, Adolfo</cp:lastModifiedBy>
  <cp:revision>22</cp:revision>
  <dcterms:created xsi:type="dcterms:W3CDTF">2015-08-26T22:52:00Z</dcterms:created>
  <dcterms:modified xsi:type="dcterms:W3CDTF">2023-11-15T00:51:23Z</dcterms:modified>
</cp:coreProperties>
</file>