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338" r:id="rId2"/>
    <p:sldId id="325" r:id="rId3"/>
    <p:sldId id="328" r:id="rId4"/>
    <p:sldId id="329" r:id="rId5"/>
    <p:sldId id="330" r:id="rId6"/>
    <p:sldId id="331" r:id="rId7"/>
    <p:sldId id="339" r:id="rId8"/>
    <p:sldId id="340" r:id="rId9"/>
    <p:sldId id="334" r:id="rId10"/>
    <p:sldId id="336" r:id="rId11"/>
    <p:sldId id="337" r:id="rId1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7512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2" roundtripDataSignature="AMtx7mh9S+KNECGPg7eChbBxP6/mxQE1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5"/>
    <p:restoredTop sz="80000" autoAdjust="0"/>
  </p:normalViewPr>
  <p:slideViewPr>
    <p:cSldViewPr snapToGrid="0">
      <p:cViewPr varScale="1">
        <p:scale>
          <a:sx n="86" d="100"/>
          <a:sy n="86" d="100"/>
        </p:scale>
        <p:origin x="240" y="440"/>
      </p:cViewPr>
      <p:guideLst>
        <p:guide pos="75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customschemas.google.com/relationships/presentationmetadata" Target="metadata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1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8386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Make registration easier &amp; </a:t>
            </a:r>
            <a:r>
              <a:rPr lang="en-US" sz="1200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increase the number of students applying for financial aid + Basic Needs</a:t>
            </a:r>
            <a:endParaRPr lang="en-US" sz="1200" dirty="0">
              <a:latin typeface="Avenir"/>
              <a:ea typeface="Avenir"/>
              <a:cs typeface="Avenir"/>
              <a:sym typeface="Avenir"/>
            </a:endParaRP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Create a student-first course schedule (and a campus culture that supports completion in 3 years)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Create a hub for evening and weekend students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Reach new community members in N. Fair Oaks, Belle Haven and East Palo Alto, especially BIPOC communities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Develop a College Cultural Center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9579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1904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1365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" y="-2854873"/>
            <a:ext cx="12191999" cy="4561692"/>
          </a:xfrm>
          <a:prstGeom prst="wave">
            <a:avLst>
              <a:gd name="adj1" fmla="val 12500"/>
              <a:gd name="adj2" fmla="val 0"/>
            </a:avLst>
          </a:prstGeom>
          <a:solidFill>
            <a:srgbClr val="005433"/>
          </a:solidFill>
          <a:ln w="38100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/>
          </a:p>
        </p:txBody>
      </p:sp>
      <p:pic>
        <p:nvPicPr>
          <p:cNvPr id="90" name="Google Shape;90;p1" descr="sp_canada_college_logo_white(1).pd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2360" y="273639"/>
            <a:ext cx="3773774" cy="89779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462304" y="2071025"/>
            <a:ext cx="6539038" cy="3088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  <a:t>VROC</a:t>
            </a:r>
            <a:br>
              <a:rPr lang="en-US" sz="7200" b="0" i="0" u="none" strike="noStrike" cap="none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3600" b="1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  <a:t>Coordinator </a:t>
            </a:r>
            <a:r>
              <a:rPr lang="en-US" sz="1600" b="1" i="0" u="none" strike="noStrike" cap="none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– 0.5 FTE to 1.0 FTE</a:t>
            </a:r>
            <a:endParaRPr lang="en-US" sz="1600" b="1" dirty="0"/>
          </a:p>
          <a:p>
            <a:pPr marL="0" marR="0" lvl="0" indent="0" algn="just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2023-2024 New Position Proposals</a:t>
            </a:r>
            <a:endParaRPr lang="en-US" sz="2400" dirty="0"/>
          </a:p>
          <a:p>
            <a:pPr marL="0" marR="0" lvl="0" indent="0" algn="just" rtl="0">
              <a:lnSpc>
                <a:spcPct val="110000"/>
              </a:lnSpc>
              <a:spcBef>
                <a:spcPts val="1800"/>
              </a:spcBef>
              <a:spcAft>
                <a:spcPts val="300"/>
              </a:spcAft>
              <a:buNone/>
            </a:pPr>
            <a:r>
              <a:rPr lang="en-US" sz="2400" dirty="0">
                <a:solidFill>
                  <a:srgbClr val="7F7F7F"/>
                </a:solidFill>
                <a:latin typeface="Avenir"/>
                <a:sym typeface="Avenir"/>
              </a:rPr>
              <a:t>November 15, 2023</a:t>
            </a:r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7F7F7F"/>
                </a:solidFill>
                <a:latin typeface="Avenir"/>
                <a:sym typeface="Avenir"/>
              </a:rPr>
              <a:t>Presented by Juan Vera and Adolfo Leiva</a:t>
            </a:r>
            <a:endParaRPr dirty="0"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0671" y="2167328"/>
            <a:ext cx="4119025" cy="27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9900896" y="4909174"/>
            <a:ext cx="1828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 Credit: Peter Tam</a:t>
            </a:r>
            <a:endParaRPr dirty="0"/>
          </a:p>
        </p:txBody>
      </p:sp>
      <p:pic>
        <p:nvPicPr>
          <p:cNvPr id="2" name="Google Shape;189;p10">
            <a:extLst>
              <a:ext uri="{FF2B5EF4-FFF2-40B4-BE49-F238E27FC236}">
                <a16:creationId xmlns:a16="http://schemas.microsoft.com/office/drawing/2014/main" id="{72A2DDED-0485-92F8-5756-BC2A9E531803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5">
            <a:alphaModFix/>
          </a:blip>
          <a:srcRect l="3796" t="11830" r="4817" b="15237"/>
          <a:stretch/>
        </p:blipFill>
        <p:spPr>
          <a:xfrm>
            <a:off x="9900896" y="5649917"/>
            <a:ext cx="1828800" cy="7941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Key Takeaways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339;p12">
            <a:extLst>
              <a:ext uri="{FF2B5EF4-FFF2-40B4-BE49-F238E27FC236}">
                <a16:creationId xmlns:a16="http://schemas.microsoft.com/office/drawing/2014/main" id="{0679E851-37B6-0C21-9A70-BB9EBD7D7C46}"/>
              </a:ext>
            </a:extLst>
          </p:cNvPr>
          <p:cNvSpPr txBox="1"/>
          <p:nvPr/>
        </p:nvSpPr>
        <p:spPr>
          <a:xfrm>
            <a:off x="597070" y="1339702"/>
            <a:ext cx="11458296" cy="5518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The CCCCO </a:t>
            </a:r>
            <a:r>
              <a:rPr lang="en-US" sz="2400" b="1" dirty="0">
                <a:solidFill>
                  <a:srgbClr val="0000FF"/>
                </a:solidFill>
                <a:latin typeface="Avenir"/>
                <a:sym typeface="Avenir"/>
              </a:rPr>
              <a:t>mandates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colleges to support SMVFs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Alignment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 with District and College goals and plans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Supports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and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access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to higher education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Not all veterans identify themselves, but they should all be supported!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VROC seeks to expand </a:t>
            </a:r>
            <a:r>
              <a:rPr lang="en-US" sz="2400" b="1" dirty="0">
                <a:solidFill>
                  <a:srgbClr val="0000FF"/>
                </a:solidFill>
                <a:latin typeface="Avenir"/>
                <a:sym typeface="Avenir"/>
              </a:rPr>
              <a:t>visibility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on campus but has </a:t>
            </a:r>
            <a:r>
              <a:rPr lang="en-US" sz="2400" b="1" dirty="0">
                <a:solidFill>
                  <a:srgbClr val="0000FF"/>
                </a:solidFill>
                <a:latin typeface="Avenir"/>
                <a:sym typeface="Avenir"/>
              </a:rPr>
              <a:t>outgrown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the 50% position</a:t>
            </a:r>
            <a:endParaRPr lang="en-US" sz="2400" dirty="0">
              <a:latin typeface="Avenir"/>
              <a:ea typeface="Avenir"/>
              <a:cs typeface="Avenir"/>
              <a:sym typeface="Avenir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FF"/>
                </a:solidFill>
                <a:latin typeface="Avenir"/>
                <a:sym typeface="Avenir"/>
              </a:rPr>
              <a:t>Align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 Veterans support services across the District </a:t>
            </a:r>
            <a:r>
              <a:rPr lang="en-US" sz="1600" dirty="0">
                <a:latin typeface="Avenir"/>
                <a:ea typeface="Avenir"/>
                <a:cs typeface="Avenir"/>
                <a:sym typeface="Avenir"/>
              </a:rPr>
              <a:t>– CSM and SKY have a 1.0 FTE Coordinator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This increase will:</a:t>
            </a:r>
          </a:p>
          <a:p>
            <a:pPr marL="914400" lvl="8" indent="-342900">
              <a:lnSpc>
                <a:spcPct val="120000"/>
              </a:lnSpc>
              <a:spcAft>
                <a:spcPts val="6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000" dirty="0">
                <a:latin typeface="Avenir"/>
                <a:ea typeface="Avenir"/>
                <a:cs typeface="Avenir"/>
                <a:sym typeface="Avenir"/>
              </a:rPr>
              <a:t>Increase veteran support and visibility – </a:t>
            </a:r>
            <a:r>
              <a:rPr lang="en-US" sz="1600" dirty="0">
                <a:latin typeface="Avenir"/>
                <a:ea typeface="Avenir"/>
                <a:cs typeface="Avenir"/>
                <a:sym typeface="Avenir"/>
              </a:rPr>
              <a:t>mental health, financial education, academic, coverage</a:t>
            </a:r>
          </a:p>
          <a:p>
            <a:pPr marL="914400" lvl="8" indent="-342900">
              <a:lnSpc>
                <a:spcPct val="120000"/>
              </a:lnSpc>
              <a:spcAft>
                <a:spcPts val="6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000" dirty="0">
                <a:latin typeface="Avenir"/>
                <a:ea typeface="Avenir"/>
                <a:cs typeface="Avenir"/>
                <a:sym typeface="Avenir"/>
              </a:rPr>
              <a:t>Provide staff with PD on how to properly support veterans </a:t>
            </a:r>
            <a:r>
              <a:rPr lang="en-US" sz="1600" dirty="0">
                <a:latin typeface="Avenir"/>
                <a:ea typeface="Avenir"/>
                <a:cs typeface="Avenir"/>
                <a:sym typeface="Avenir"/>
              </a:rPr>
              <a:t>– Flex Day, Veterans Day, workshops</a:t>
            </a:r>
          </a:p>
          <a:p>
            <a:pPr marL="914400" lvl="8" indent="-342900">
              <a:lnSpc>
                <a:spcPct val="120000"/>
              </a:lnSpc>
              <a:spcAft>
                <a:spcPts val="6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000" dirty="0">
                <a:latin typeface="Avenir"/>
                <a:ea typeface="Avenir"/>
                <a:cs typeface="Avenir"/>
                <a:sym typeface="Avenir"/>
              </a:rPr>
              <a:t>Create / expand on college external partnerships to support SMVFs </a:t>
            </a:r>
            <a:r>
              <a:rPr lang="en-US" sz="1600" dirty="0">
                <a:latin typeface="Avenir"/>
                <a:ea typeface="Avenir"/>
                <a:cs typeface="Avenir"/>
                <a:sym typeface="Avenir"/>
              </a:rPr>
              <a:t>– VA, County, community</a:t>
            </a:r>
          </a:p>
        </p:txBody>
      </p:sp>
    </p:spTree>
    <p:extLst>
      <p:ext uri="{BB962C8B-B14F-4D97-AF65-F5344CB8AC3E}">
        <p14:creationId xmlns:p14="http://schemas.microsoft.com/office/powerpoint/2010/main" val="2648978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Questions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11" name="Google Shape;229;p14">
            <a:extLst>
              <a:ext uri="{FF2B5EF4-FFF2-40B4-BE49-F238E27FC236}">
                <a16:creationId xmlns:a16="http://schemas.microsoft.com/office/drawing/2014/main" id="{ED275E88-5F3E-022D-C808-CAAC7091B8C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3796" t="11830" r="4817" b="15237"/>
          <a:stretch/>
        </p:blipFill>
        <p:spPr>
          <a:xfrm>
            <a:off x="6792087" y="2677434"/>
            <a:ext cx="4212780" cy="18294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30;p14">
            <a:extLst>
              <a:ext uri="{FF2B5EF4-FFF2-40B4-BE49-F238E27FC236}">
                <a16:creationId xmlns:a16="http://schemas.microsoft.com/office/drawing/2014/main" id="{E89DE945-84B3-3EDA-5D9A-D9925930DF2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87133" y="1956611"/>
            <a:ext cx="4309900" cy="3260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934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VROC’s Request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9" name="Google Shape;102;g195a46a42bc_0_1">
            <a:extLst>
              <a:ext uri="{FF2B5EF4-FFF2-40B4-BE49-F238E27FC236}">
                <a16:creationId xmlns:a16="http://schemas.microsoft.com/office/drawing/2014/main" id="{F0739D44-63A9-397D-51C5-83C627221D34}"/>
              </a:ext>
            </a:extLst>
          </p:cNvPr>
          <p:cNvSpPr txBox="1">
            <a:spLocks/>
          </p:cNvSpPr>
          <p:nvPr/>
        </p:nvSpPr>
        <p:spPr>
          <a:xfrm>
            <a:off x="689060" y="1727509"/>
            <a:ext cx="10815367" cy="4662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rgbClr val="00000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Increase of the current </a:t>
            </a:r>
            <a:r>
              <a:rPr lang="en-US" b="1" dirty="0">
                <a:solidFill>
                  <a:srgbClr val="0000FF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VROC Coordinator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from 0.5 FTE to 1.0 FTE</a:t>
            </a:r>
          </a:p>
          <a:p>
            <a:pPr marL="347472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  <a:buFont typeface="Arial"/>
              <a:buNone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Grade 21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, Annual Salary ~ $126K – 161K incl. benefits and COLA </a:t>
            </a:r>
          </a:p>
          <a:p>
            <a:pPr marL="914400" lvl="2" indent="-266700">
              <a:lnSpc>
                <a:spcPct val="100000"/>
              </a:lnSpc>
              <a:spcBef>
                <a:spcPts val="24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The current position is a </a:t>
            </a:r>
            <a:r>
              <a:rPr lang="en-US" b="1" dirty="0">
                <a:solidFill>
                  <a:srgbClr val="00B05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50% </a:t>
            </a: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VROC Coordinator / </a:t>
            </a:r>
            <a:r>
              <a:rPr lang="en-US" b="1" dirty="0">
                <a:solidFill>
                  <a:srgbClr val="00B05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50%</a:t>
            </a:r>
            <a:r>
              <a:rPr lang="en-US" dirty="0">
                <a:solidFill>
                  <a:srgbClr val="00B05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 </a:t>
            </a: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Probation Dismissal position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Increase support for Service Members, Veterans and Families (SMVFs)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Expand professional development workshops and events to support SMVFs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Build VROC services and resources and create welcoming environment for SMVFs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Align 1.0 FTE VROC Coordinator role across the District.</a:t>
            </a:r>
          </a:p>
        </p:txBody>
      </p:sp>
    </p:spTree>
    <p:extLst>
      <p:ext uri="{BB962C8B-B14F-4D97-AF65-F5344CB8AC3E}">
        <p14:creationId xmlns:p14="http://schemas.microsoft.com/office/powerpoint/2010/main" val="338338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The Need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D9AEACB9-A492-2687-9C63-A39A3B57EB03}"/>
              </a:ext>
            </a:extLst>
          </p:cNvPr>
          <p:cNvSpPr txBox="1">
            <a:spLocks/>
          </p:cNvSpPr>
          <p:nvPr/>
        </p:nvSpPr>
        <p:spPr>
          <a:xfrm>
            <a:off x="689050" y="1727499"/>
            <a:ext cx="10662574" cy="483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SMVFs are considered a ”disproportionately impacted community.”</a:t>
            </a:r>
          </a:p>
          <a:p>
            <a:pPr marL="11430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latin typeface="Avenir"/>
                <a:ea typeface="Avenir"/>
                <a:cs typeface="Avenir"/>
                <a:sym typeface="Avenir"/>
              </a:rPr>
              <a:t>SMVFs often experience: </a:t>
            </a:r>
          </a:p>
          <a:p>
            <a:pPr marL="342900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Difficulty transitioning from military to civilian (academic) life</a:t>
            </a:r>
          </a:p>
          <a:p>
            <a:pPr marL="342900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Mental health issues </a:t>
            </a:r>
            <a:r>
              <a:rPr lang="en-US" sz="1800" dirty="0">
                <a:latin typeface="Avenir"/>
                <a:ea typeface="Avenir"/>
                <a:cs typeface="Avenir"/>
                <a:sym typeface="Avenir"/>
              </a:rPr>
              <a:t>(PTS, anxiety, suicide… </a:t>
            </a:r>
            <a:r>
              <a:rPr lang="en-US" sz="1800" dirty="0" err="1">
                <a:latin typeface="Avenir"/>
                <a:ea typeface="Avenir"/>
                <a:cs typeface="Avenir"/>
                <a:sym typeface="Avenir"/>
              </a:rPr>
              <a:t>etc</a:t>
            </a:r>
            <a:r>
              <a:rPr lang="en-US" sz="1800" dirty="0">
                <a:latin typeface="Avenir"/>
                <a:ea typeface="Avenir"/>
                <a:cs typeface="Avenir"/>
                <a:sym typeface="Avenir"/>
              </a:rPr>
              <a:t>)</a:t>
            </a:r>
          </a:p>
          <a:p>
            <a:pPr marL="342900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Challenges with accessing their VA benefits </a:t>
            </a:r>
            <a:r>
              <a:rPr lang="en-US" sz="1800" dirty="0">
                <a:latin typeface="Avenir"/>
                <a:ea typeface="Avenir"/>
                <a:cs typeface="Avenir"/>
                <a:sym typeface="Avenir"/>
              </a:rPr>
              <a:t>(living allowance while studying)</a:t>
            </a:r>
          </a:p>
          <a:p>
            <a:pPr marL="342900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Veteran stigma around receiving support</a:t>
            </a:r>
          </a:p>
        </p:txBody>
      </p:sp>
    </p:spTree>
    <p:extLst>
      <p:ext uri="{BB962C8B-B14F-4D97-AF65-F5344CB8AC3E}">
        <p14:creationId xmlns:p14="http://schemas.microsoft.com/office/powerpoint/2010/main" val="193368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Opportunities to support Veterans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9599CED3-E636-2AED-2B97-A7AA9016AC05}"/>
              </a:ext>
            </a:extLst>
          </p:cNvPr>
          <p:cNvSpPr txBox="1">
            <a:spLocks/>
          </p:cNvSpPr>
          <p:nvPr/>
        </p:nvSpPr>
        <p:spPr>
          <a:xfrm>
            <a:off x="689050" y="1727500"/>
            <a:ext cx="10560254" cy="4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sz="2400" b="1" dirty="0">
                <a:latin typeface="Avenir"/>
                <a:ea typeface="Avenir"/>
                <a:cs typeface="Avenir"/>
                <a:sym typeface="Avenir"/>
              </a:rPr>
              <a:t>VROC would like to increase how many and how we support veterans!</a:t>
            </a:r>
          </a:p>
          <a:p>
            <a:pPr marL="342900" indent="-228600">
              <a:lnSpc>
                <a:spcPct val="100000"/>
              </a:lnSpc>
              <a:spcBef>
                <a:spcPts val="1800"/>
              </a:spcBef>
              <a:buFont typeface="Avenir"/>
              <a:buChar char="•"/>
            </a:pPr>
            <a:r>
              <a:rPr lang="en-US" sz="25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Cañada certifies 35 SMVFs but serves 185 SMVFs</a:t>
            </a:r>
          </a:p>
          <a:p>
            <a:pPr marL="342900" indent="-228600">
              <a:lnSpc>
                <a:spcPct val="100000"/>
              </a:lnSpc>
              <a:spcBef>
                <a:spcPts val="1800"/>
              </a:spcBef>
              <a:buFont typeface="Avenir"/>
              <a:buChar char="•"/>
            </a:pPr>
            <a:r>
              <a:rPr lang="en-US" sz="25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VROC has outgrown the current 0.50 FTE position</a:t>
            </a:r>
          </a:p>
          <a:p>
            <a:pPr marL="800100" lvl="1" indent="-228600">
              <a:lnSpc>
                <a:spcPct val="100000"/>
              </a:lnSpc>
              <a:spcBef>
                <a:spcPts val="1800"/>
              </a:spcBef>
              <a:buFont typeface="Avenir"/>
              <a:buChar char="•"/>
            </a:pPr>
            <a:r>
              <a:rPr lang="en-US" sz="21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Juan Vera’s current role is only 50%</a:t>
            </a:r>
          </a:p>
          <a:p>
            <a:pPr marL="342900" indent="-228600">
              <a:lnSpc>
                <a:spcPct val="100000"/>
              </a:lnSpc>
              <a:spcBef>
                <a:spcPts val="1800"/>
              </a:spcBef>
              <a:buFont typeface="Avenir"/>
              <a:buChar char="•"/>
            </a:pPr>
            <a:r>
              <a:rPr lang="en-US" sz="25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CAÑ does not compensate (BHA) SMVFs at the same rate as SKY/CSM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Veterans receive $300 less at Cañada than at CSM or Skyline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($4300 vs. $4600 /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mo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)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Cañada belongs to Santa Clara’s VA vs. San Francisco’s VA</a:t>
            </a:r>
          </a:p>
          <a:p>
            <a:pPr marL="342900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5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Opportunity to build and strengthen community partnerships</a:t>
            </a:r>
          </a:p>
        </p:txBody>
      </p:sp>
    </p:spTree>
    <p:extLst>
      <p:ext uri="{BB962C8B-B14F-4D97-AF65-F5344CB8AC3E}">
        <p14:creationId xmlns:p14="http://schemas.microsoft.com/office/powerpoint/2010/main" val="81761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Avenir"/>
                <a:sym typeface="Avenir"/>
              </a:rPr>
              <a:t>California State Mandates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50A86659-6FE0-E526-1B13-992C5A6A8F08}"/>
              </a:ext>
            </a:extLst>
          </p:cNvPr>
          <p:cNvSpPr txBox="1">
            <a:spLocks/>
          </p:cNvSpPr>
          <p:nvPr/>
        </p:nvSpPr>
        <p:spPr>
          <a:xfrm>
            <a:off x="689050" y="1727500"/>
            <a:ext cx="10309876" cy="4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indent="-22860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Font typeface="Avenir"/>
              <a:buChar char="•"/>
            </a:pPr>
            <a:r>
              <a:rPr lang="en-US" sz="2400" b="1" dirty="0">
                <a:latin typeface="Avenir"/>
                <a:ea typeface="Avenir"/>
                <a:cs typeface="Avenir"/>
                <a:sym typeface="Avenir"/>
              </a:rPr>
              <a:t>The CCCCO minimum standards for Veterans Resource Centers </a:t>
            </a:r>
            <a:endParaRPr lang="en-US" sz="2400" dirty="0">
              <a:latin typeface="Avenir"/>
              <a:ea typeface="Avenir"/>
              <a:cs typeface="Avenir"/>
              <a:sym typeface="Avenir"/>
            </a:endParaRPr>
          </a:p>
          <a:p>
            <a:pPr marL="914400" lvl="2" indent="-228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Minimum standards around physical space, services and staffing established</a:t>
            </a:r>
          </a:p>
          <a:p>
            <a:pPr marL="914400" lvl="2" indent="-228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We are required to certify eligible SMVFs who have Cañada as their home campus </a:t>
            </a:r>
          </a:p>
          <a:p>
            <a:pPr marL="914400" lvl="2" indent="-228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venir"/>
              <a:buChar char="•"/>
            </a:pP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We are required to support eligible SMVF with accessing benefits</a:t>
            </a:r>
          </a:p>
          <a:p>
            <a:pPr marL="914400" lvl="2" indent="-228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venir"/>
              <a:buChar char="•"/>
            </a:pP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Support for all SMVFs regardless of home campus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Font typeface="Arial"/>
              <a:buNone/>
            </a:pPr>
            <a:endParaRPr lang="en-US" sz="2000" dirty="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indent="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/>
              <a:buNone/>
            </a:pPr>
            <a:r>
              <a:rPr lang="en-US" sz="2500" b="1" i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We have to do it!</a:t>
            </a:r>
          </a:p>
        </p:txBody>
      </p:sp>
    </p:spTree>
    <p:extLst>
      <p:ext uri="{BB962C8B-B14F-4D97-AF65-F5344CB8AC3E}">
        <p14:creationId xmlns:p14="http://schemas.microsoft.com/office/powerpoint/2010/main" val="2647594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Alignment with SMCCCD Board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22;g195a46a42bc_0_57">
            <a:extLst>
              <a:ext uri="{FF2B5EF4-FFF2-40B4-BE49-F238E27FC236}">
                <a16:creationId xmlns:a16="http://schemas.microsoft.com/office/drawing/2014/main" id="{A02D8514-C581-E470-38A9-50239CF6E2FF}"/>
              </a:ext>
            </a:extLst>
          </p:cNvPr>
          <p:cNvSpPr txBox="1">
            <a:spLocks/>
          </p:cNvSpPr>
          <p:nvPr/>
        </p:nvSpPr>
        <p:spPr>
          <a:xfrm>
            <a:off x="689050" y="1727499"/>
            <a:ext cx="9114090" cy="483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</a:pPr>
            <a:r>
              <a:rPr lang="en-US" sz="2600">
                <a:latin typeface="Avenir"/>
                <a:ea typeface="Avenir"/>
                <a:cs typeface="Avenir"/>
                <a:sym typeface="Avenir"/>
              </a:rPr>
              <a:t>District Strategic Plan</a:t>
            </a:r>
            <a:endParaRPr lang="en-US" sz="260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Measure the impact of new and existing College efforts to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increase success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 and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for all students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 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Close gaps that result in inequitable outcomes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Continually explore and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implement interventions that benefit all students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, with particular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emphasis on students with high potential and limited resources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Support the Colleges by providing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resources for teaching and support innovations 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that are designed to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increase student success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</a:t>
            </a:r>
            <a:endParaRPr lang="en-US" dirty="0"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80900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63603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Cañada’s EMP Alignment / Strategic Initiatives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2" name="Google Shape;132;g195a46a42bc_0_66">
            <a:extLst>
              <a:ext uri="{FF2B5EF4-FFF2-40B4-BE49-F238E27FC236}">
                <a16:creationId xmlns:a16="http://schemas.microsoft.com/office/drawing/2014/main" id="{8D76CBB8-646F-0EC7-1C40-4985A0775B21}"/>
              </a:ext>
            </a:extLst>
          </p:cNvPr>
          <p:cNvSpPr txBox="1">
            <a:spLocks/>
          </p:cNvSpPr>
          <p:nvPr/>
        </p:nvSpPr>
        <p:spPr>
          <a:xfrm>
            <a:off x="366852" y="1448750"/>
            <a:ext cx="11458296" cy="5180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Student Access, Success and Completion</a:t>
            </a: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Equity Minded &amp; Antiracist College Culture</a:t>
            </a: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Community Connections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1.1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Make registration easier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MRE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1.16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Create a campus culture that supports transfer within 3 years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Belonging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1.14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</a:t>
            </a:r>
            <a:r>
              <a:rPr lang="en-US" sz="2200" dirty="0">
                <a:latin typeface="Avenir"/>
                <a:ea typeface="Avenir"/>
                <a:cs typeface="Avenir"/>
              </a:rPr>
              <a:t>Strengthen and scale student affinity programs and other student support programs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</a:rPr>
              <a:t>Belonging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Avenir"/>
              <a:sym typeface="Avenir"/>
            </a:endParaRP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2.7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Provide comprehensive orientation and on-boarding for all new staff -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Equity/Antiracism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3.1 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– Transform how we share the story as an HSI and AANAPISI institution- </a:t>
            </a: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Share CAN offers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3.2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Reach new community members (NFO, BH and EPA), especially BIPOC Communities </a:t>
            </a:r>
            <a:r>
              <a:rPr lang="en-US" sz="1500" dirty="0">
                <a:latin typeface="Avenir"/>
                <a:ea typeface="Avenir"/>
                <a:cs typeface="Avenir"/>
                <a:sym typeface="Avenir"/>
              </a:rPr>
              <a:t>- </a:t>
            </a: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Share CAN Offers</a:t>
            </a:r>
          </a:p>
          <a:p>
            <a:pPr marL="914400" lvl="2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venir"/>
              <a:buChar char="•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3.10</a:t>
            </a:r>
            <a:r>
              <a:rPr lang="en-US" sz="2200" dirty="0">
                <a:latin typeface="Avenir"/>
                <a:ea typeface="Avenir"/>
                <a:cs typeface="Avenir"/>
                <a:sym typeface="Avenir"/>
              </a:rPr>
              <a:t> – Centralize and coordinate College relationships with community partners to expand partnerships - </a:t>
            </a: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Employ</a:t>
            </a:r>
          </a:p>
        </p:txBody>
      </p:sp>
    </p:spTree>
    <p:extLst>
      <p:ext uri="{BB962C8B-B14F-4D97-AF65-F5344CB8AC3E}">
        <p14:creationId xmlns:p14="http://schemas.microsoft.com/office/powerpoint/2010/main" val="3529917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32607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Intentionality and Service Delivery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82ABE-B686-C615-C113-55D1AC73A21D}"/>
              </a:ext>
            </a:extLst>
          </p:cNvPr>
          <p:cNvSpPr txBox="1"/>
          <p:nvPr/>
        </p:nvSpPr>
        <p:spPr>
          <a:xfrm>
            <a:off x="612371" y="1524966"/>
            <a:ext cx="10967258" cy="4689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Serving underrepresented and racially minoritized students</a:t>
            </a:r>
            <a:endParaRPr lang="en-US" sz="1800" dirty="0">
              <a:solidFill>
                <a:schemeClr val="tx1"/>
              </a:solidFill>
              <a:latin typeface="Avenir Book" panose="02000503020000020003" pitchFamily="2" charset="0"/>
              <a:sym typeface="Avenir"/>
            </a:endParaRPr>
          </a:p>
          <a:p>
            <a:pPr marL="914400" lvl="1" indent="-285750">
              <a:lnSpc>
                <a:spcPct val="120000"/>
              </a:lnSpc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Emilio Gallegos, US Marine Corp combat veteran shared his ”Spoken Word”</a:t>
            </a:r>
          </a:p>
          <a:p>
            <a:pPr marL="914400" lvl="1" indent="-28575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Emilio’s presentation reflected our veteran diversity, destigmatized the veteran experience and provided insight into the veteran experience</a:t>
            </a:r>
          </a:p>
          <a:p>
            <a:pPr marL="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20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Student retention </a:t>
            </a:r>
          </a:p>
          <a:p>
            <a:pPr marL="914400" lvl="1" indent="-28575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SMVFs were disproportionately impacted by virtual learning.   With the return to face-to-face learning and in person support, retention has increased.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What delivery method does your program utilize to best serve veterans?</a:t>
            </a:r>
            <a:endParaRPr lang="en-US" sz="1800" dirty="0">
              <a:solidFill>
                <a:schemeClr val="tx1"/>
              </a:solidFill>
              <a:latin typeface="Avenir Book" panose="02000503020000020003" pitchFamily="2" charset="0"/>
              <a:sym typeface="Avenir"/>
            </a:endParaRPr>
          </a:p>
          <a:p>
            <a:pPr marL="914400" lvl="1" indent="-28575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VROC serves veterans in both an in-person and virtual modality with staff being on email and Canvas as well.</a:t>
            </a:r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On-campus and off-campus community partnerships</a:t>
            </a:r>
            <a:endParaRPr lang="en-US" sz="1800" dirty="0">
              <a:solidFill>
                <a:schemeClr val="tx1"/>
              </a:solidFill>
              <a:latin typeface="Avenir Book" panose="02000503020000020003" pitchFamily="2" charset="0"/>
              <a:sym typeface="Avenir"/>
            </a:endParaRPr>
          </a:p>
          <a:p>
            <a:pPr marL="914400" lvl="1" indent="-285750">
              <a:lnSpc>
                <a:spcPct val="120000"/>
              </a:lnSpc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venir Book" panose="02000503020000020003" pitchFamily="2" charset="0"/>
                <a:sym typeface="Avenir"/>
              </a:rPr>
              <a:t>NorCal SMVF, VA Medical Outreach, SMC Veterans Service Office, Region 3 CC Quarterly Meetings, County Veterans Administration (VA) Offices.</a:t>
            </a:r>
          </a:p>
        </p:txBody>
      </p:sp>
    </p:spTree>
    <p:extLst>
      <p:ext uri="{BB962C8B-B14F-4D97-AF65-F5344CB8AC3E}">
        <p14:creationId xmlns:p14="http://schemas.microsoft.com/office/powerpoint/2010/main" val="1300919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Addressing Equity Gaps / Antiracism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32;g195a46a42bc_0_66">
            <a:extLst>
              <a:ext uri="{FF2B5EF4-FFF2-40B4-BE49-F238E27FC236}">
                <a16:creationId xmlns:a16="http://schemas.microsoft.com/office/drawing/2014/main" id="{1480BBDC-9200-E3CA-7F8F-7FDACCA2DCAC}"/>
              </a:ext>
            </a:extLst>
          </p:cNvPr>
          <p:cNvSpPr txBox="1">
            <a:spLocks/>
          </p:cNvSpPr>
          <p:nvPr/>
        </p:nvSpPr>
        <p:spPr>
          <a:xfrm>
            <a:off x="475900" y="1684279"/>
            <a:ext cx="10512397" cy="463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Of the SMVFs served at Cañada College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31% are female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29% are LatinX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34% are AANAPISI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11% are Mixed race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3% are Black 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29% are ages 18 – 25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23% are 35 and older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2023 events highlighted diversity, inclusion and celebration</a:t>
            </a:r>
          </a:p>
        </p:txBody>
      </p:sp>
    </p:spTree>
    <p:extLst>
      <p:ext uri="{BB962C8B-B14F-4D97-AF65-F5344CB8AC3E}">
        <p14:creationId xmlns:p14="http://schemas.microsoft.com/office/powerpoint/2010/main" val="142080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899</Words>
  <Application>Microsoft Macintosh PowerPoint</Application>
  <PresentationFormat>Widescreen</PresentationFormat>
  <Paragraphs>102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Avenir</vt:lpstr>
      <vt:lpstr>Avenir Book</vt:lpstr>
      <vt:lpstr>Calibri</vt:lpstr>
      <vt:lpstr>Franklin Gothic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Leiva, Adolfo</cp:lastModifiedBy>
  <cp:revision>22</cp:revision>
  <cp:lastPrinted>2023-11-14T22:58:47Z</cp:lastPrinted>
  <dcterms:created xsi:type="dcterms:W3CDTF">2015-08-26T22:52:00Z</dcterms:created>
  <dcterms:modified xsi:type="dcterms:W3CDTF">2023-11-15T00:14:23Z</dcterms:modified>
</cp:coreProperties>
</file>