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4"/>
  </p:notesMasterIdLst>
  <p:handoutMasterIdLst>
    <p:handoutMasterId r:id="rId15"/>
  </p:handoutMasterIdLst>
  <p:sldIdLst>
    <p:sldId id="256" r:id="rId5"/>
    <p:sldId id="257" r:id="rId6"/>
    <p:sldId id="266" r:id="rId7"/>
    <p:sldId id="270" r:id="rId8"/>
    <p:sldId id="274" r:id="rId9"/>
    <p:sldId id="273" r:id="rId10"/>
    <p:sldId id="271" r:id="rId11"/>
    <p:sldId id="272"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E79"/>
    <a:srgbClr val="A5A5A5"/>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1678" autoAdjust="0"/>
  </p:normalViewPr>
  <p:slideViewPr>
    <p:cSldViewPr snapToGrid="0">
      <p:cViewPr varScale="1">
        <p:scale>
          <a:sx n="111" d="100"/>
          <a:sy n="111" d="100"/>
        </p:scale>
        <p:origin x="510" y="10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805758-D2E5-47F1-BDC8-64F96AB837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9A4D7A7-60FE-4B51-8D3B-098FB2A1B3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866161-D383-45DC-9645-1D21647A8641}" type="datetimeFigureOut">
              <a:rPr lang="en-US" smtClean="0"/>
              <a:t>4/19/2024</a:t>
            </a:fld>
            <a:endParaRPr lang="en-US" dirty="0"/>
          </a:p>
        </p:txBody>
      </p:sp>
      <p:sp>
        <p:nvSpPr>
          <p:cNvPr id="4" name="Footer Placeholder 3">
            <a:extLst>
              <a:ext uri="{FF2B5EF4-FFF2-40B4-BE49-F238E27FC236}">
                <a16:creationId xmlns:a16="http://schemas.microsoft.com/office/drawing/2014/main" id="{0748030B-DA71-4B18-AA7C-F991BCB518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BD65FCA-070F-4A6D-A2E0-D5EBEAABC9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64D2B8-7AFA-4F86-9DF3-A6BBE4E238C1}" type="slidenum">
              <a:rPr lang="en-US" smtClean="0"/>
              <a:t>‹#›</a:t>
            </a:fld>
            <a:endParaRPr lang="en-US" dirty="0"/>
          </a:p>
        </p:txBody>
      </p:sp>
    </p:spTree>
    <p:extLst>
      <p:ext uri="{BB962C8B-B14F-4D97-AF65-F5344CB8AC3E}">
        <p14:creationId xmlns:p14="http://schemas.microsoft.com/office/powerpoint/2010/main" val="3690348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4/19/2024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dirty="0"/>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dirty="0"/>
          </a:p>
        </p:txBody>
      </p:sp>
    </p:spTree>
    <p:extLst>
      <p:ext uri="{BB962C8B-B14F-4D97-AF65-F5344CB8AC3E}">
        <p14:creationId xmlns:p14="http://schemas.microsoft.com/office/powerpoint/2010/main" val="3144734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3</a:t>
            </a:fld>
            <a:endParaRPr lang="en-US" dirty="0"/>
          </a:p>
        </p:txBody>
      </p:sp>
    </p:spTree>
    <p:extLst>
      <p:ext uri="{BB962C8B-B14F-4D97-AF65-F5344CB8AC3E}">
        <p14:creationId xmlns:p14="http://schemas.microsoft.com/office/powerpoint/2010/main" val="35259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4</a:t>
            </a:fld>
            <a:endParaRPr lang="en-US" dirty="0"/>
          </a:p>
        </p:txBody>
      </p:sp>
    </p:spTree>
    <p:extLst>
      <p:ext uri="{BB962C8B-B14F-4D97-AF65-F5344CB8AC3E}">
        <p14:creationId xmlns:p14="http://schemas.microsoft.com/office/powerpoint/2010/main" val="262639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7</a:t>
            </a:fld>
            <a:endParaRPr lang="en-US" dirty="0"/>
          </a:p>
        </p:txBody>
      </p:sp>
    </p:spTree>
    <p:extLst>
      <p:ext uri="{BB962C8B-B14F-4D97-AF65-F5344CB8AC3E}">
        <p14:creationId xmlns:p14="http://schemas.microsoft.com/office/powerpoint/2010/main" val="3803264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8</a:t>
            </a:fld>
            <a:endParaRPr lang="en-US" dirty="0"/>
          </a:p>
        </p:txBody>
      </p:sp>
    </p:spTree>
    <p:extLst>
      <p:ext uri="{BB962C8B-B14F-4D97-AF65-F5344CB8AC3E}">
        <p14:creationId xmlns:p14="http://schemas.microsoft.com/office/powerpoint/2010/main" val="597158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What did you think at first?</a:t>
            </a:r>
          </a:p>
          <a:p>
            <a:r>
              <a:rPr lang="en-US" b="0" i="1" dirty="0">
                <a:latin typeface="Segoe UI" panose="020B0502040204020203" pitchFamily="34" charset="0"/>
                <a:cs typeface="Segoe UI" panose="020B0502040204020203" pitchFamily="34" charset="0"/>
              </a:rPr>
              <a:t>What obstacles did you encounter along the way?</a:t>
            </a:r>
          </a:p>
          <a:p>
            <a:r>
              <a:rPr lang="en-US" b="0" i="1" dirty="0">
                <a:latin typeface="Segoe UI" panose="020B0502040204020203" pitchFamily="34" charset="0"/>
                <a:cs typeface="Segoe UI" panose="020B0502040204020203" pitchFamily="34" charset="0"/>
              </a:rPr>
              <a:t>How did you overcome those obstacles?</a:t>
            </a:r>
          </a:p>
          <a:p>
            <a:r>
              <a:rPr lang="en-US" b="0" i="1" dirty="0">
                <a:latin typeface="Segoe UI" panose="020B0502040204020203" pitchFamily="34" charset="0"/>
                <a:cs typeface="Segoe UI" panose="020B0502040204020203" pitchFamily="34" charset="0"/>
              </a:rPr>
              <a:t>What images can you add to support your process?</a:t>
            </a:r>
          </a:p>
          <a:p>
            <a:endParaRPr lang="en-US" dirty="0"/>
          </a:p>
          <a:p>
            <a:r>
              <a:rPr lang="en-US" dirty="0"/>
              <a:t>This SmartArt allows you add images and text to help outline your process.  If a picture is worth a thousand words, then pictures and words should help you communicate this reflection on learning perfectly!  You can always click on Insert&gt;SmartArt to change this graphic or select the graphic and click on the Design contextual menu to change the colors.</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9</a:t>
            </a:fld>
            <a:endParaRPr lang="en-US" dirty="0"/>
          </a:p>
        </p:txBody>
      </p:sp>
    </p:spTree>
    <p:extLst>
      <p:ext uri="{BB962C8B-B14F-4D97-AF65-F5344CB8AC3E}">
        <p14:creationId xmlns:p14="http://schemas.microsoft.com/office/powerpoint/2010/main" val="12194168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828293" y="2742465"/>
            <a:ext cx="8494463" cy="1373070"/>
          </a:xfrm>
        </p:spPr>
        <p:txBody>
          <a:bodyPr anchor="b">
            <a:noAutofit/>
          </a:bodyPr>
          <a:lstStyle>
            <a:lvl1pPr algn="ctr">
              <a:defRPr sz="5400"/>
            </a:lvl1pPr>
          </a:lstStyle>
          <a:p>
            <a:r>
              <a:rPr lang="en-US" noProof="0"/>
              <a:t>Click to edit Master title style</a:t>
            </a:r>
          </a:p>
        </p:txBody>
      </p:sp>
      <p:sp>
        <p:nvSpPr>
          <p:cNvPr id="3" name="Subtitle 2"/>
          <p:cNvSpPr>
            <a:spLocks noGrp="1"/>
          </p:cNvSpPr>
          <p:nvPr>
            <p:ph type="subTitle" idx="1"/>
          </p:nvPr>
        </p:nvSpPr>
        <p:spPr>
          <a:xfrm>
            <a:off x="1828799" y="4394039"/>
            <a:ext cx="8493957" cy="1117687"/>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8112956" y="5936187"/>
            <a:ext cx="2743200" cy="365125"/>
          </a:xfrm>
        </p:spPr>
        <p:txBody>
          <a:bodyPr/>
          <a:lstStyle/>
          <a:p>
            <a:fld id="{616D6166-2B42-4F11-BAA6-8ABAE1BE810C}" type="datetimeFigureOut">
              <a:rPr lang="en-US" noProof="0" smtClean="0"/>
              <a:t>4/19/2024</a:t>
            </a:fld>
            <a:endParaRPr lang="en-US" noProof="0" dirty="0"/>
          </a:p>
        </p:txBody>
      </p:sp>
      <p:sp>
        <p:nvSpPr>
          <p:cNvPr id="5" name="Footer Placeholder 4"/>
          <p:cNvSpPr>
            <a:spLocks noGrp="1"/>
          </p:cNvSpPr>
          <p:nvPr>
            <p:ph type="ftr" sz="quarter" idx="11"/>
          </p:nvPr>
        </p:nvSpPr>
        <p:spPr>
          <a:xfrm>
            <a:off x="1242296" y="5936188"/>
            <a:ext cx="6870660" cy="365125"/>
          </a:xfrm>
        </p:spPr>
        <p:txBody>
          <a:bodyPr/>
          <a:lstStyle/>
          <a:p>
            <a:r>
              <a:rPr lang="en-US" noProof="0" dirty="0"/>
              <a:t>Add a footer</a:t>
            </a:r>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10803518" y="2750779"/>
            <a:ext cx="1171888" cy="1356442"/>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3" name="Footer Placeholder 2"/>
          <p:cNvSpPr>
            <a:spLocks noGrp="1"/>
          </p:cNvSpPr>
          <p:nvPr>
            <p:ph type="ftr" sz="quarter" idx="11"/>
          </p:nvPr>
        </p:nvSpPr>
        <p:spPr/>
        <p:txBody>
          <a:bodyPr/>
          <a:lstStyle/>
          <a:p>
            <a:r>
              <a:rPr lang="en-US" noProof="0" dirty="0"/>
              <a:t>Add a footer</a:t>
            </a:r>
          </a:p>
        </p:txBody>
      </p:sp>
      <p:sp>
        <p:nvSpPr>
          <p:cNvPr id="4" name="Slide Number Placeholder 3"/>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73540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6438446" y="2336873"/>
            <a:ext cx="5608336" cy="3599313"/>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24329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20702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a:t>Click to edit Master title style</a:t>
            </a:r>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275739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1090482"/>
          </a:xfrm>
        </p:spPr>
        <p:txBody>
          <a:bodyPr anchor="ctr" anchorCtr="0">
            <a:normAutofit/>
          </a:bodyPr>
          <a:lstStyle>
            <a:lvl1pPr>
              <a:defRPr sz="2400"/>
            </a:lvl1pPr>
          </a:lstStyle>
          <a:p>
            <a:r>
              <a:rPr lang="en-US" noProof="0"/>
              <a:t>Click to edit Master title style</a:t>
            </a:r>
          </a:p>
        </p:txBody>
      </p:sp>
      <p:sp>
        <p:nvSpPr>
          <p:cNvPr id="5" name="Date Placeholder 4"/>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11309"/>
            <a:ext cx="1154151" cy="1090789"/>
          </a:xfrm>
        </p:spPr>
        <p:txBody>
          <a:bodyPr/>
          <a:lstStyle/>
          <a:p>
            <a:fld id="{9E3FA76C-C565-46B6-8652-D75785E2521F}" type="slidenum">
              <a:rPr lang="en-US" noProof="0" smtClean="0"/>
              <a:t>‹#›</a:t>
            </a:fld>
            <a:endParaRPr lang="en-US" noProof="0" dirty="0"/>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a:lstStyle/>
          <a:p>
            <a:r>
              <a:rPr lang="en-US" noProof="0"/>
              <a:t>Click icon to add SmartArt graphic</a:t>
            </a:r>
            <a:endParaRPr lang="en-US" noProof="0" dirty="0"/>
          </a:p>
        </p:txBody>
      </p:sp>
    </p:spTree>
    <p:extLst>
      <p:ext uri="{BB962C8B-B14F-4D97-AF65-F5344CB8AC3E}">
        <p14:creationId xmlns:p14="http://schemas.microsoft.com/office/powerpoint/2010/main" val="352599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noProof="0"/>
              <a:t>Click to edit Master title style</a:t>
            </a:r>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11615"/>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2514006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noProof="0"/>
              <a:t>Click to edit Master title style</a:t>
            </a:r>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09925"/>
            <a:ext cx="1154151" cy="1090789"/>
          </a:xfrm>
        </p:spPr>
        <p:txBody>
          <a:bodyPr/>
          <a:lstStyle/>
          <a:p>
            <a:fld id="{9E3FA76C-C565-46B6-8652-D75785E2521F}" type="slidenum">
              <a:rPr lang="en-US" noProof="0" smtClean="0"/>
              <a:t>‹#›</a:t>
            </a:fld>
            <a:endParaRPr lang="en-US" noProof="0"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noProof="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noProof="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ctangle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77332" y="4711615"/>
            <a:ext cx="9613862" cy="588535"/>
          </a:xfrm>
        </p:spPr>
        <p:txBody>
          <a:bodyPr anchor="b"/>
          <a:lstStyle>
            <a:lvl1pPr>
              <a:defRPr sz="3200"/>
            </a:lvl1pPr>
          </a:lstStyle>
          <a:p>
            <a:r>
              <a:rPr lang="en-US" noProof="0"/>
              <a:t>Click to edit Master title style</a:t>
            </a:r>
          </a:p>
        </p:txBody>
      </p:sp>
      <p:sp>
        <p:nvSpPr>
          <p:cNvPr id="4" name="Text Placeholder 3"/>
          <p:cNvSpPr>
            <a:spLocks noGrp="1"/>
          </p:cNvSpPr>
          <p:nvPr>
            <p:ph type="body" sz="half" idx="2"/>
          </p:nvPr>
        </p:nvSpPr>
        <p:spPr>
          <a:xfrm>
            <a:off x="2177333"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5" name="Date Placeholder 4"/>
          <p:cNvSpPr>
            <a:spLocks noGrp="1"/>
          </p:cNvSpPr>
          <p:nvPr>
            <p:ph type="dt" sz="half" idx="10"/>
          </p:nvPr>
        </p:nvSpPr>
        <p:spPr>
          <a:xfrm>
            <a:off x="9047994" y="5936187"/>
            <a:ext cx="2743200" cy="365125"/>
          </a:xfrm>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a:xfrm>
            <a:off x="2177334"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38697" y="4698039"/>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568936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noProof="0"/>
              <a:t>Click to edit Master title style</a:t>
            </a:r>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52837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8989256" y="5936187"/>
            <a:ext cx="2743200" cy="365125"/>
          </a:xfrm>
        </p:spPr>
        <p:txBody>
          <a:bodyPr/>
          <a:lstStyle/>
          <a:p>
            <a:fld id="{616D6166-2B42-4F11-BAA6-8ABAE1BE810C}" type="datetimeFigureOut">
              <a:rPr lang="en-US" noProof="0" smtClean="0"/>
              <a:t>4/19/2024</a:t>
            </a:fld>
            <a:endParaRPr lang="en-US" noProof="0" dirty="0"/>
          </a:p>
        </p:txBody>
      </p:sp>
      <p:sp>
        <p:nvSpPr>
          <p:cNvPr id="4" name="Footer Placeholder 3"/>
          <p:cNvSpPr>
            <a:spLocks noGrp="1"/>
          </p:cNvSpPr>
          <p:nvPr>
            <p:ph type="ftr" sz="quarter" idx="11"/>
          </p:nvPr>
        </p:nvSpPr>
        <p:spPr>
          <a:xfrm>
            <a:off x="2118596" y="5936188"/>
            <a:ext cx="6870660" cy="365125"/>
          </a:xfrm>
        </p:spPr>
        <p:txBody>
          <a:bodyPr/>
          <a:lstStyle/>
          <a:p>
            <a:r>
              <a:rPr lang="en-US" noProof="0" dirty="0"/>
              <a:t>Add a footer</a:t>
            </a:r>
          </a:p>
        </p:txBody>
      </p:sp>
      <p:sp>
        <p:nvSpPr>
          <p:cNvPr id="5" name="Slide Number Placeholder 4"/>
          <p:cNvSpPr>
            <a:spLocks noGrp="1"/>
          </p:cNvSpPr>
          <p:nvPr>
            <p:ph type="sldNum" sz="quarter" idx="12"/>
          </p:nvPr>
        </p:nvSpPr>
        <p:spPr>
          <a:xfrm>
            <a:off x="140493" y="748304"/>
            <a:ext cx="1154151" cy="1090789"/>
          </a:xfrm>
        </p:spPr>
        <p:txBody>
          <a:bodyPr/>
          <a:lstStyle/>
          <a:p>
            <a:fld id="{9E3FA76C-C565-46B6-8652-D75785E2521F}" type="slidenum">
              <a:rPr lang="en-US" noProof="0" smtClean="0"/>
              <a:t>‹#›</a:t>
            </a:fld>
            <a:endParaRPr lang="en-US" noProof="0" dirty="0"/>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400" noProof="0"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anchor="ctr" anchorCtr="0"/>
          <a:lstStyle>
            <a:lvl1pPr algn="ctr">
              <a:defRPr/>
            </a:lvl1pPr>
          </a:lstStyle>
          <a:p>
            <a:r>
              <a:rPr lang="en-US" noProof="0"/>
              <a:t>Click to edit Master title style</a:t>
            </a:r>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a:r>
              <a:rPr lang="en-US" noProof="0"/>
              <a:t>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a:r>
              <a:rPr lang="en-US" noProof="0"/>
              <a:t>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725301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noProof="0"/>
              <a:t>Click to edit Master title style</a:t>
            </a:r>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4" name="Date Placeholder 3"/>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noProof="0"/>
              <a:t>Click to edit Master title style</a:t>
            </a:r>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a:xfrm>
            <a:off x="10729455" y="2869895"/>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680320" y="2336873"/>
            <a:ext cx="4698358" cy="359931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594123" y="2336873"/>
            <a:ext cx="4700058" cy="359931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a:t>Click to edit Master title style</a:t>
            </a:r>
          </a:p>
        </p:txBody>
      </p:sp>
      <p:sp>
        <p:nvSpPr>
          <p:cNvPr id="3" name="Content Placeholder 2"/>
          <p:cNvSpPr>
            <a:spLocks noGrp="1"/>
          </p:cNvSpPr>
          <p:nvPr>
            <p:ph sz="half" idx="1"/>
          </p:nvPr>
        </p:nvSpPr>
        <p:spPr>
          <a:xfrm>
            <a:off x="2137645" y="2336873"/>
            <a:ext cx="4698358" cy="359931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7051448" y="2336873"/>
            <a:ext cx="4700058" cy="3599316"/>
          </a:xfrm>
        </p:spPr>
        <p:txBody>
          <a:bodyPr anchor="ctr" anchorCtr="0"/>
          <a:lstStyle>
            <a:lvl1pPr algn="ctr">
              <a:defRPr/>
            </a:lvl1pPr>
            <a:lvl2pPr algn="ctr">
              <a:defRPr/>
            </a:lvl2pPr>
            <a:lvl3pPr algn="ctr">
              <a:defRPr/>
            </a:lvl3pPr>
            <a:lvl4pPr algn="ctr">
              <a:defRPr/>
            </a:lvl4pPr>
            <a:lvl5pPr algn="ct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noProof="0"/>
              <a:t>Click to edit Master title style</a:t>
            </a:r>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594123" y="2336873"/>
            <a:ext cx="4700059"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9" name="Slide Number Placeholder 8"/>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a:t>Click to edit Master title style</a:t>
            </a:r>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4/19/2024</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616D6166-2B42-4F11-BAA6-8ABAE1BE810C}" type="datetimeFigureOut">
              <a:rPr lang="en-US" noProof="0" smtClean="0"/>
              <a:t>4/19/2024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
        <p:nvSpPr>
          <p:cNvPr id="17" name="Text Placeholder 16">
            <a:extLst>
              <a:ext uri="{FF2B5EF4-FFF2-40B4-BE49-F238E27FC236}">
                <a16:creationId xmlns:a16="http://schemas.microsoft.com/office/drawing/2014/main" id="{D683A405-3ADE-448E-893F-D3D2E11CCA4C}"/>
              </a:ext>
            </a:extLst>
          </p:cNvPr>
          <p:cNvSpPr>
            <a:spLocks noGrp="1"/>
          </p:cNvSpPr>
          <p:nvPr>
            <p:ph type="body" sz="quarter" idx="13"/>
          </p:nvPr>
        </p:nvSpPr>
        <p:spPr>
          <a:xfrm>
            <a:off x="1897819" y="2290763"/>
            <a:ext cx="8396362" cy="3100387"/>
          </a:xfrm>
        </p:spPr>
        <p:txBody>
          <a:bodyPr anchor="ctr">
            <a:normAutofit/>
          </a:bodyPr>
          <a:lstStyle>
            <a:lvl1pPr marL="0" indent="0" algn="ctr">
              <a:buNone/>
              <a:defRPr sz="6000"/>
            </a:lvl1pPr>
          </a:lstStyle>
          <a:p>
            <a:pPr lvl="0"/>
            <a:r>
              <a:rPr lang="en-US" noProof="0"/>
              <a:t>Edit Master text styles</a:t>
            </a:r>
          </a:p>
        </p:txBody>
      </p:sp>
    </p:spTree>
    <p:extLst>
      <p:ext uri="{BB962C8B-B14F-4D97-AF65-F5344CB8AC3E}">
        <p14:creationId xmlns:p14="http://schemas.microsoft.com/office/powerpoint/2010/main" val="46202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1">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6D6166-2B42-4F11-BAA6-8ABAE1BE810C}" type="datetimeFigureOut">
              <a:rPr lang="en-US" noProof="0" smtClean="0"/>
              <a:t>4/19/2024</a:t>
            </a:fld>
            <a:endParaRPr lang="en-US" noProof="0"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noProof="0" dirty="0"/>
              <a:t>Add a footer</a:t>
            </a: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82" r:id="rId9"/>
    <p:sldLayoutId id="2147483667" r:id="rId10"/>
    <p:sldLayoutId id="2147483668" r:id="rId11"/>
    <p:sldLayoutId id="2147483681" r:id="rId12"/>
    <p:sldLayoutId id="2147483670" r:id="rId13"/>
    <p:sldLayoutId id="2147483671" r:id="rId14"/>
    <p:sldLayoutId id="2147483672" r:id="rId15"/>
    <p:sldLayoutId id="2147483673" r:id="rId16"/>
    <p:sldLayoutId id="2147483674" r:id="rId17"/>
    <p:sldLayoutId id="2147483678" r:id="rId18"/>
    <p:sldLayoutId id="2147483675" r:id="rId19"/>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2.sv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4.svg"/></Relationships>
</file>

<file path=ppt/slides/_rels/slide9.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9" name="Graphic 8" descr="Book icon">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993" y="2961000"/>
            <a:ext cx="936000" cy="936000"/>
          </a:xfrm>
          <a:prstGeom prst="rect">
            <a:avLst/>
          </a:prstGeom>
        </p:spPr>
      </p:pic>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dirty="0"/>
              <a:t>PBC ISER Steering Committee</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p:txBody>
          <a:bodyPr>
            <a:normAutofit/>
          </a:bodyPr>
          <a:lstStyle/>
          <a:p>
            <a:r>
              <a:rPr lang="en-US" sz="2800" dirty="0"/>
              <a:t>April 19, 2024 Meeting</a:t>
            </a:r>
          </a:p>
        </p:txBody>
      </p:sp>
      <p:pic>
        <p:nvPicPr>
          <p:cNvPr id="5" name="Picture 4">
            <a:extLst>
              <a:ext uri="{FF2B5EF4-FFF2-40B4-BE49-F238E27FC236}">
                <a16:creationId xmlns:a16="http://schemas.microsoft.com/office/drawing/2014/main" id="{3AB8F62D-A005-4C9D-A95F-3AAAF048A0FB}"/>
              </a:ext>
            </a:extLst>
          </p:cNvPr>
          <p:cNvPicPr>
            <a:picLocks noChangeAspect="1"/>
          </p:cNvPicPr>
          <p:nvPr/>
        </p:nvPicPr>
        <p:blipFill>
          <a:blip r:embed="rId4"/>
          <a:stretch>
            <a:fillRect/>
          </a:stretch>
        </p:blipFill>
        <p:spPr>
          <a:xfrm>
            <a:off x="1724272" y="483226"/>
            <a:ext cx="4410880" cy="1980735"/>
          </a:xfrm>
          <a:prstGeom prst="rect">
            <a:avLst/>
          </a:prstGeom>
        </p:spPr>
      </p:pic>
    </p:spTree>
    <p:extLst>
      <p:ext uri="{BB962C8B-B14F-4D97-AF65-F5344CB8AC3E}">
        <p14:creationId xmlns:p14="http://schemas.microsoft.com/office/powerpoint/2010/main" val="190653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Purpose of Meeting</a:t>
            </a:r>
          </a:p>
        </p:txBody>
      </p:sp>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p:txBody>
          <a:bodyPr>
            <a:normAutofit/>
          </a:bodyPr>
          <a:lstStyle/>
          <a:p>
            <a:r>
              <a:rPr lang="en-US" sz="2400" dirty="0"/>
              <a:t>Review any gaps in evidence for our 2025 Institutional Self-Evaluation Report for ACCJC identified by Standard Tri-Chairs and others to date</a:t>
            </a:r>
          </a:p>
          <a:p>
            <a:endParaRPr lang="en-US" sz="2400" dirty="0"/>
          </a:p>
        </p:txBody>
      </p:sp>
      <p:pic>
        <p:nvPicPr>
          <p:cNvPr id="5" name="Graphic 4" descr="Purpose icon">
            <a:extLst>
              <a:ext uri="{FF2B5EF4-FFF2-40B4-BE49-F238E27FC236}">
                <a16:creationId xmlns:a16="http://schemas.microsoft.com/office/drawing/2014/main" id="{28F7ACE2-5D39-488F-AF39-9DEDFF0FF2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03486" y="2947289"/>
            <a:ext cx="936000" cy="936000"/>
          </a:xfrm>
          <a:prstGeom prst="rect">
            <a:avLst/>
          </a:prstGeom>
        </p:spPr>
      </p:pic>
    </p:spTree>
    <p:extLst>
      <p:ext uri="{BB962C8B-B14F-4D97-AF65-F5344CB8AC3E}">
        <p14:creationId xmlns:p14="http://schemas.microsoft.com/office/powerpoint/2010/main" val="274584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Standard 1</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2137644" y="2336873"/>
            <a:ext cx="9533895" cy="3599316"/>
          </a:xfrm>
        </p:spPr>
        <p:txBody>
          <a:bodyPr/>
          <a:lstStyle/>
          <a:p>
            <a:r>
              <a:rPr lang="en-US" dirty="0"/>
              <a:t>Improve our engagement of external stakeholders around the college mission, purpose, and progress toward achieving our goals</a:t>
            </a:r>
          </a:p>
          <a:p>
            <a:r>
              <a:rPr lang="en-US" dirty="0"/>
              <a:t>Improve documentation of meaningful discussion of equity data and actions to close equity gaps (and impact of those actions)</a:t>
            </a:r>
          </a:p>
          <a:p>
            <a:endParaRPr lang="en-US" dirty="0"/>
          </a:p>
        </p:txBody>
      </p:sp>
    </p:spTree>
    <p:extLst>
      <p:ext uri="{BB962C8B-B14F-4D97-AF65-F5344CB8AC3E}">
        <p14:creationId xmlns:p14="http://schemas.microsoft.com/office/powerpoint/2010/main" val="420520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Standard 2</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2137645" y="2336873"/>
            <a:ext cx="8981804" cy="3599316"/>
          </a:xfrm>
        </p:spPr>
        <p:txBody>
          <a:bodyPr/>
          <a:lstStyle/>
          <a:p>
            <a:r>
              <a:rPr lang="en-US" dirty="0"/>
              <a:t>Are Program Learning Outcomes consistent and communicated consistently (Catalog, Program Maps, Program websites, Nuventive?). </a:t>
            </a:r>
          </a:p>
          <a:p>
            <a:r>
              <a:rPr lang="en-US" dirty="0">
                <a:solidFill>
                  <a:srgbClr val="FF7E79"/>
                </a:solidFill>
              </a:rPr>
              <a:t>Are SLO and PLO assessment results regularly posted in Nuventive?</a:t>
            </a:r>
          </a:p>
          <a:p>
            <a:r>
              <a:rPr lang="en-US" dirty="0">
                <a:solidFill>
                  <a:srgbClr val="FFFFFF"/>
                </a:solidFill>
              </a:rPr>
              <a:t>Confirm that SLOs posted on syllabus are the same as SLOs in COR</a:t>
            </a:r>
          </a:p>
          <a:p>
            <a:r>
              <a:rPr lang="en-US" dirty="0"/>
              <a:t>Improve our ability to disaggregate SLO outcomes and have meaningful conversations about equity and related actions</a:t>
            </a:r>
          </a:p>
          <a:p>
            <a:endParaRPr lang="en-US" dirty="0"/>
          </a:p>
          <a:p>
            <a:endParaRPr lang="en-US" dirty="0"/>
          </a:p>
          <a:p>
            <a:endParaRPr lang="en-US" dirty="0"/>
          </a:p>
        </p:txBody>
      </p:sp>
    </p:spTree>
    <p:extLst>
      <p:ext uri="{BB962C8B-B14F-4D97-AF65-F5344CB8AC3E}">
        <p14:creationId xmlns:p14="http://schemas.microsoft.com/office/powerpoint/2010/main" val="193742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67F90-5B76-84ED-D4D1-FC02054EBA77}"/>
              </a:ext>
            </a:extLst>
          </p:cNvPr>
          <p:cNvSpPr>
            <a:spLocks noGrp="1"/>
          </p:cNvSpPr>
          <p:nvPr>
            <p:ph type="title"/>
          </p:nvPr>
        </p:nvSpPr>
        <p:spPr/>
        <p:txBody>
          <a:bodyPr/>
          <a:lstStyle/>
          <a:p>
            <a:r>
              <a:rPr lang="en-US" dirty="0"/>
              <a:t>Standard 2</a:t>
            </a:r>
          </a:p>
        </p:txBody>
      </p:sp>
      <p:sp>
        <p:nvSpPr>
          <p:cNvPr id="3" name="Content Placeholder 2">
            <a:extLst>
              <a:ext uri="{FF2B5EF4-FFF2-40B4-BE49-F238E27FC236}">
                <a16:creationId xmlns:a16="http://schemas.microsoft.com/office/drawing/2014/main" id="{9A3479E3-2C13-3584-2E16-0FD025DE2D6D}"/>
              </a:ext>
            </a:extLst>
          </p:cNvPr>
          <p:cNvSpPr>
            <a:spLocks noGrp="1"/>
          </p:cNvSpPr>
          <p:nvPr>
            <p:ph idx="1"/>
          </p:nvPr>
        </p:nvSpPr>
        <p:spPr/>
        <p:txBody>
          <a:bodyPr>
            <a:normAutofit/>
          </a:bodyPr>
          <a:lstStyle/>
          <a:p>
            <a:r>
              <a:rPr lang="en-US" sz="2800" b="0" i="0" u="none" strike="noStrike" dirty="0">
                <a:solidFill>
                  <a:srgbClr val="FFFFFF"/>
                </a:solidFill>
                <a:effectLst/>
                <a:latin typeface="docs-Calibri"/>
              </a:rPr>
              <a:t>Policies/procedures related to program discontinuance, demonstrating that the institution provides enrolled students with opportunities for timely completion in the event of program elimination</a:t>
            </a:r>
          </a:p>
          <a:p>
            <a:pPr lvl="1"/>
            <a:r>
              <a:rPr lang="en-US" sz="2400" dirty="0">
                <a:solidFill>
                  <a:srgbClr val="FFFFFF"/>
                </a:solidFill>
                <a:latin typeface="docs-Calibri"/>
              </a:rPr>
              <a:t>Our local policy is still in pilot phase</a:t>
            </a:r>
          </a:p>
          <a:p>
            <a:pPr lvl="1"/>
            <a:r>
              <a:rPr lang="en-US" sz="2400" b="0" i="0" u="none" strike="noStrike" dirty="0">
                <a:solidFill>
                  <a:srgbClr val="FFFFFF"/>
                </a:solidFill>
                <a:effectLst/>
                <a:latin typeface="docs-Calibri"/>
              </a:rPr>
              <a:t>We do have district policy</a:t>
            </a:r>
          </a:p>
          <a:p>
            <a:pPr lvl="1"/>
            <a:endParaRPr lang="en-US" dirty="0">
              <a:solidFill>
                <a:srgbClr val="FFFFFF"/>
              </a:solidFill>
            </a:endParaRPr>
          </a:p>
        </p:txBody>
      </p:sp>
      <p:pic>
        <p:nvPicPr>
          <p:cNvPr id="5" name="Graphic 4" descr="Search Inventory with solid fill">
            <a:extLst>
              <a:ext uri="{FF2B5EF4-FFF2-40B4-BE49-F238E27FC236}">
                <a16:creationId xmlns:a16="http://schemas.microsoft.com/office/drawing/2014/main" id="{68CEEF71-57B0-BEF7-BC20-9CC01F82D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5275" y="836497"/>
            <a:ext cx="914400" cy="914400"/>
          </a:xfrm>
          <a:prstGeom prst="rect">
            <a:avLst/>
          </a:prstGeom>
        </p:spPr>
      </p:pic>
    </p:spTree>
    <p:extLst>
      <p:ext uri="{BB962C8B-B14F-4D97-AF65-F5344CB8AC3E}">
        <p14:creationId xmlns:p14="http://schemas.microsoft.com/office/powerpoint/2010/main" val="1766759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FF869-BEC5-4D92-AFDA-93DBBDD37EDE}"/>
              </a:ext>
            </a:extLst>
          </p:cNvPr>
          <p:cNvSpPr>
            <a:spLocks noGrp="1"/>
          </p:cNvSpPr>
          <p:nvPr>
            <p:ph type="title"/>
          </p:nvPr>
        </p:nvSpPr>
        <p:spPr/>
        <p:txBody>
          <a:bodyPr/>
          <a:lstStyle/>
          <a:p>
            <a:r>
              <a:rPr lang="en-US" dirty="0"/>
              <a:t>Standard 2: required evidence question</a:t>
            </a:r>
          </a:p>
        </p:txBody>
      </p:sp>
      <p:sp>
        <p:nvSpPr>
          <p:cNvPr id="3" name="Content Placeholder 2">
            <a:extLst>
              <a:ext uri="{FF2B5EF4-FFF2-40B4-BE49-F238E27FC236}">
                <a16:creationId xmlns:a16="http://schemas.microsoft.com/office/drawing/2014/main" id="{29ACBA09-ACBA-4202-B6AB-DDB39D583DB9}"/>
              </a:ext>
            </a:extLst>
          </p:cNvPr>
          <p:cNvSpPr>
            <a:spLocks noGrp="1"/>
          </p:cNvSpPr>
          <p:nvPr>
            <p:ph sz="half" idx="1"/>
          </p:nvPr>
        </p:nvSpPr>
        <p:spPr>
          <a:xfrm>
            <a:off x="2137644" y="2336873"/>
            <a:ext cx="8792023" cy="3599316"/>
          </a:xfrm>
        </p:spPr>
        <p:txBody>
          <a:bodyPr>
            <a:normAutofit fontScale="85000" lnSpcReduction="20000"/>
          </a:bodyPr>
          <a:lstStyle/>
          <a:p>
            <a:pPr marL="0" indent="0">
              <a:buNone/>
            </a:pPr>
            <a:r>
              <a:rPr lang="en-US" dirty="0"/>
              <a:t>We asked ACCJC for more clarity on:</a:t>
            </a:r>
          </a:p>
          <a:p>
            <a:pPr marL="0" indent="0">
              <a:buNone/>
            </a:pPr>
            <a:r>
              <a:rPr lang="en-US" dirty="0"/>
              <a:t> </a:t>
            </a:r>
          </a:p>
          <a:p>
            <a:pPr marL="0" indent="0">
              <a:buNone/>
            </a:pPr>
            <a:r>
              <a:rPr lang="en-US" dirty="0"/>
              <a:t>“Policies related to catalog, communication, recruiting, enrollment, admissions, etc.”</a:t>
            </a:r>
          </a:p>
          <a:p>
            <a:endParaRPr lang="en-US" dirty="0"/>
          </a:p>
          <a:p>
            <a:pPr marL="0" indent="0">
              <a:buNone/>
            </a:pPr>
            <a:r>
              <a:rPr lang="en-US" dirty="0"/>
              <a:t>ACCJC Response:</a:t>
            </a:r>
          </a:p>
          <a:p>
            <a:endParaRPr lang="en-US" dirty="0"/>
          </a:p>
          <a:p>
            <a:pPr marL="0" indent="0">
              <a:buNone/>
            </a:pPr>
            <a:r>
              <a:rPr lang="en-US" dirty="0"/>
              <a:t>“There is no expectation that you have policies related to all of those items. You probably have regulations, processes, procedures, or guidelines on many of those, so just provide what you have. If you cannot find anything on any of these items, then that might be a good discussion to have at the college.”</a:t>
            </a:r>
          </a:p>
          <a:p>
            <a:endParaRPr lang="en-US" dirty="0"/>
          </a:p>
          <a:p>
            <a:endParaRPr lang="en-US" dirty="0"/>
          </a:p>
        </p:txBody>
      </p:sp>
      <p:pic>
        <p:nvPicPr>
          <p:cNvPr id="4" name="Graphic 3" descr="Folder Search with solid fill">
            <a:extLst>
              <a:ext uri="{FF2B5EF4-FFF2-40B4-BE49-F238E27FC236}">
                <a16:creationId xmlns:a16="http://schemas.microsoft.com/office/drawing/2014/main" id="{63D03749-6EB0-3296-C197-C8E3C90176D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6736" y="836496"/>
            <a:ext cx="997669" cy="997669"/>
          </a:xfrm>
          <a:prstGeom prst="rect">
            <a:avLst/>
          </a:prstGeom>
        </p:spPr>
      </p:pic>
      <p:sp>
        <p:nvSpPr>
          <p:cNvPr id="5" name="Speech Bubble: Rectangle with Corners Rounded 4">
            <a:extLst>
              <a:ext uri="{FF2B5EF4-FFF2-40B4-BE49-F238E27FC236}">
                <a16:creationId xmlns:a16="http://schemas.microsoft.com/office/drawing/2014/main" id="{C7D64F02-49AD-4029-B042-4A03ADA0CE40}"/>
              </a:ext>
            </a:extLst>
          </p:cNvPr>
          <p:cNvSpPr/>
          <p:nvPr/>
        </p:nvSpPr>
        <p:spPr>
          <a:xfrm>
            <a:off x="266736" y="2613804"/>
            <a:ext cx="1674207" cy="1250830"/>
          </a:xfrm>
          <a:prstGeom prst="wedgeRoundRectCallou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Vagueness Alert</a:t>
            </a:r>
          </a:p>
        </p:txBody>
      </p:sp>
    </p:spTree>
    <p:extLst>
      <p:ext uri="{BB962C8B-B14F-4D97-AF65-F5344CB8AC3E}">
        <p14:creationId xmlns:p14="http://schemas.microsoft.com/office/powerpoint/2010/main" val="412911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Standard 3</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a:xfrm>
            <a:off x="2137645" y="2336873"/>
            <a:ext cx="9059442" cy="3599316"/>
          </a:xfrm>
        </p:spPr>
        <p:txBody>
          <a:bodyPr/>
          <a:lstStyle/>
          <a:p>
            <a:r>
              <a:rPr lang="en-US" dirty="0"/>
              <a:t>Onboarding procedures for new hires and transfers.</a:t>
            </a:r>
          </a:p>
          <a:p>
            <a:r>
              <a:rPr lang="en-US" dirty="0"/>
              <a:t>Access to professional development opportunities (improve accessibility of informational resources about how to access existing PD opportunities).  Streamlining District and College PD opportunities.</a:t>
            </a:r>
          </a:p>
          <a:p>
            <a:r>
              <a:rPr lang="en-US" dirty="0"/>
              <a:t>Total Cost of Ownership (maintenance, refreshing equipment, etc.) of shared facilities? How do we manage this in the case of Building 1, for example? (Nick)</a:t>
            </a:r>
          </a:p>
          <a:p>
            <a:endParaRPr lang="en-US" dirty="0"/>
          </a:p>
          <a:p>
            <a:endParaRPr lang="en-US" dirty="0"/>
          </a:p>
        </p:txBody>
      </p:sp>
    </p:spTree>
    <p:extLst>
      <p:ext uri="{BB962C8B-B14F-4D97-AF65-F5344CB8AC3E}">
        <p14:creationId xmlns:p14="http://schemas.microsoft.com/office/powerpoint/2010/main" val="4148543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r>
              <a:rPr lang="en-US" dirty="0"/>
              <a:t>Standard 4</a:t>
            </a:r>
          </a:p>
        </p:txBody>
      </p:sp>
      <p:sp>
        <p:nvSpPr>
          <p:cNvPr id="3" name="Content Placeholder 2">
            <a:extLst>
              <a:ext uri="{FF2B5EF4-FFF2-40B4-BE49-F238E27FC236}">
                <a16:creationId xmlns:a16="http://schemas.microsoft.com/office/drawing/2014/main" id="{5DB23205-1719-4B43-A690-268E347D390E}"/>
              </a:ext>
            </a:extLst>
          </p:cNvPr>
          <p:cNvSpPr>
            <a:spLocks noGrp="1"/>
          </p:cNvSpPr>
          <p:nvPr>
            <p:ph sz="half" idx="1"/>
          </p:nvPr>
        </p:nvSpPr>
        <p:spPr/>
        <p:txBody>
          <a:bodyPr/>
          <a:lstStyle/>
          <a:p>
            <a:r>
              <a:rPr lang="en-US" dirty="0"/>
              <a:t>No Gaps</a:t>
            </a:r>
          </a:p>
          <a:p>
            <a:endParaRPr lang="en-US" dirty="0"/>
          </a:p>
          <a:p>
            <a:endParaRPr lang="en-US" dirty="0"/>
          </a:p>
        </p:txBody>
      </p:sp>
    </p:spTree>
    <p:extLst>
      <p:ext uri="{BB962C8B-B14F-4D97-AF65-F5344CB8AC3E}">
        <p14:creationId xmlns:p14="http://schemas.microsoft.com/office/powerpoint/2010/main" val="3784831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Process Graphic">
            <a:extLst>
              <a:ext uri="{FF2B5EF4-FFF2-40B4-BE49-F238E27FC236}">
                <a16:creationId xmlns:a16="http://schemas.microsoft.com/office/drawing/2014/main" id="{F9ADA81D-4CDA-4EE1-9CD8-D4A3F8136A10}"/>
              </a:ext>
            </a:extLst>
          </p:cNvPr>
          <p:cNvGrpSpPr/>
          <p:nvPr/>
        </p:nvGrpSpPr>
        <p:grpSpPr>
          <a:xfrm>
            <a:off x="628263" y="407134"/>
            <a:ext cx="11239468" cy="4254841"/>
            <a:chOff x="1173013" y="557856"/>
            <a:chExt cx="9638534" cy="4254841"/>
          </a:xfrm>
        </p:grpSpPr>
        <p:grpSp>
          <p:nvGrpSpPr>
            <p:cNvPr id="66" name="Group 38">
              <a:extLst>
                <a:ext uri="{FF2B5EF4-FFF2-40B4-BE49-F238E27FC236}">
                  <a16:creationId xmlns:a16="http://schemas.microsoft.com/office/drawing/2014/main" id="{7C34D6D9-0983-416B-977A-8FED815B2CDA}"/>
                </a:ext>
              </a:extLst>
            </p:cNvPr>
            <p:cNvGrpSpPr>
              <a:grpSpLocks/>
            </p:cNvGrpSpPr>
            <p:nvPr/>
          </p:nvGrpSpPr>
          <p:grpSpPr bwMode="auto">
            <a:xfrm>
              <a:off x="4062519" y="1043382"/>
              <a:ext cx="972000" cy="276225"/>
              <a:chOff x="1848067" y="2697524"/>
              <a:chExt cx="2311184" cy="316190"/>
            </a:xfrm>
          </p:grpSpPr>
          <p:cxnSp>
            <p:nvCxnSpPr>
              <p:cNvPr id="67" name="Straight Connector 66">
                <a:extLst>
                  <a:ext uri="{FF2B5EF4-FFF2-40B4-BE49-F238E27FC236}">
                    <a16:creationId xmlns:a16="http://schemas.microsoft.com/office/drawing/2014/main" id="{B321B9D2-93F8-4A1E-B0F6-22CA692D2380}"/>
                  </a:ext>
                </a:extLst>
              </p:cNvPr>
              <p:cNvCxnSpPr/>
              <p:nvPr/>
            </p:nvCxnSpPr>
            <p:spPr>
              <a:xfrm flipH="1" flipV="1">
                <a:off x="3660361" y="2697524"/>
                <a:ext cx="498890" cy="316190"/>
              </a:xfrm>
              <a:prstGeom prst="line">
                <a:avLst/>
              </a:prstGeom>
              <a:ln w="19050">
                <a:solidFill>
                  <a:schemeClr val="tx1"/>
                </a:solidFill>
                <a:prstDash val="sysDash"/>
              </a:ln>
            </p:spPr>
            <p:style>
              <a:lnRef idx="1">
                <a:schemeClr val="dk1"/>
              </a:lnRef>
              <a:fillRef idx="0">
                <a:schemeClr val="dk1"/>
              </a:fillRef>
              <a:effectRef idx="0">
                <a:schemeClr val="dk1"/>
              </a:effectRef>
              <a:fontRef idx="minor">
                <a:schemeClr val="tx1"/>
              </a:fontRef>
            </p:style>
          </p:cxnSp>
          <p:cxnSp>
            <p:nvCxnSpPr>
              <p:cNvPr id="68" name="Straight Connector 67">
                <a:extLst>
                  <a:ext uri="{FF2B5EF4-FFF2-40B4-BE49-F238E27FC236}">
                    <a16:creationId xmlns:a16="http://schemas.microsoft.com/office/drawing/2014/main" id="{398E55C6-1C13-4113-9F6C-E45A6B5BDFBF}"/>
                  </a:ext>
                </a:extLst>
              </p:cNvPr>
              <p:cNvCxnSpPr/>
              <p:nvPr/>
            </p:nvCxnSpPr>
            <p:spPr>
              <a:xfrm flipH="1">
                <a:off x="1848067" y="2697524"/>
                <a:ext cx="1812294" cy="0"/>
              </a:xfrm>
              <a:prstGeom prst="line">
                <a:avLst/>
              </a:prstGeom>
              <a:ln w="19050">
                <a:solidFill>
                  <a:schemeClr val="tx1"/>
                </a:solidFill>
                <a:prstDash val="sysDash"/>
                <a:tailEnd type="oval"/>
              </a:ln>
            </p:spPr>
            <p:style>
              <a:lnRef idx="1">
                <a:schemeClr val="dk1"/>
              </a:lnRef>
              <a:fillRef idx="0">
                <a:schemeClr val="dk1"/>
              </a:fillRef>
              <a:effectRef idx="0">
                <a:schemeClr val="dk1"/>
              </a:effectRef>
              <a:fontRef idx="minor">
                <a:schemeClr val="tx1"/>
              </a:fontRef>
            </p:style>
          </p:cxnSp>
        </p:grpSp>
        <p:grpSp>
          <p:nvGrpSpPr>
            <p:cNvPr id="69" name="Group 41">
              <a:extLst>
                <a:ext uri="{FF2B5EF4-FFF2-40B4-BE49-F238E27FC236}">
                  <a16:creationId xmlns:a16="http://schemas.microsoft.com/office/drawing/2014/main" id="{6AF12EBC-F860-48D7-954E-F55642FE6F83}"/>
                </a:ext>
              </a:extLst>
            </p:cNvPr>
            <p:cNvGrpSpPr>
              <a:grpSpLocks/>
            </p:cNvGrpSpPr>
            <p:nvPr/>
          </p:nvGrpSpPr>
          <p:grpSpPr bwMode="auto">
            <a:xfrm>
              <a:off x="3942468" y="3536007"/>
              <a:ext cx="972000" cy="342900"/>
              <a:chOff x="2185142" y="4994858"/>
              <a:chExt cx="2113299" cy="316190"/>
            </a:xfrm>
          </p:grpSpPr>
          <p:cxnSp>
            <p:nvCxnSpPr>
              <p:cNvPr id="70" name="Straight Connector 69">
                <a:extLst>
                  <a:ext uri="{FF2B5EF4-FFF2-40B4-BE49-F238E27FC236}">
                    <a16:creationId xmlns:a16="http://schemas.microsoft.com/office/drawing/2014/main" id="{77205079-344A-4B09-8E4B-81258C4108CE}"/>
                  </a:ext>
                </a:extLst>
              </p:cNvPr>
              <p:cNvCxnSpPr/>
              <p:nvPr/>
            </p:nvCxnSpPr>
            <p:spPr>
              <a:xfrm flipH="1">
                <a:off x="3800620" y="4994858"/>
                <a:ext cx="497821" cy="316190"/>
              </a:xfrm>
              <a:prstGeom prst="line">
                <a:avLst/>
              </a:prstGeom>
              <a:ln w="19050">
                <a:solidFill>
                  <a:schemeClr val="tx1"/>
                </a:solidFill>
                <a:prstDash val="sysDash"/>
              </a:ln>
            </p:spPr>
            <p:style>
              <a:lnRef idx="1">
                <a:schemeClr val="dk1"/>
              </a:lnRef>
              <a:fillRef idx="0">
                <a:schemeClr val="dk1"/>
              </a:fillRef>
              <a:effectRef idx="0">
                <a:schemeClr val="dk1"/>
              </a:effectRef>
              <a:fontRef idx="minor">
                <a:schemeClr val="tx1"/>
              </a:fontRef>
            </p:style>
          </p:cxnSp>
          <p:cxnSp>
            <p:nvCxnSpPr>
              <p:cNvPr id="71" name="Straight Connector 70">
                <a:extLst>
                  <a:ext uri="{FF2B5EF4-FFF2-40B4-BE49-F238E27FC236}">
                    <a16:creationId xmlns:a16="http://schemas.microsoft.com/office/drawing/2014/main" id="{8B5A1990-4A94-45C7-BF48-6E6F48840887}"/>
                  </a:ext>
                </a:extLst>
              </p:cNvPr>
              <p:cNvCxnSpPr/>
              <p:nvPr/>
            </p:nvCxnSpPr>
            <p:spPr>
              <a:xfrm flipH="1">
                <a:off x="2185142" y="5311048"/>
                <a:ext cx="1615478" cy="0"/>
              </a:xfrm>
              <a:prstGeom prst="line">
                <a:avLst/>
              </a:prstGeom>
              <a:ln w="19050">
                <a:solidFill>
                  <a:schemeClr val="tx1"/>
                </a:solidFill>
                <a:prstDash val="sysDash"/>
                <a:tailEnd type="oval"/>
              </a:ln>
            </p:spPr>
            <p:style>
              <a:lnRef idx="1">
                <a:schemeClr val="dk1"/>
              </a:lnRef>
              <a:fillRef idx="0">
                <a:schemeClr val="dk1"/>
              </a:fillRef>
              <a:effectRef idx="0">
                <a:schemeClr val="dk1"/>
              </a:effectRef>
              <a:fontRef idx="minor">
                <a:schemeClr val="tx1"/>
              </a:fontRef>
            </p:style>
          </p:cxnSp>
        </p:grpSp>
        <p:grpSp>
          <p:nvGrpSpPr>
            <p:cNvPr id="72" name="Group 44">
              <a:extLst>
                <a:ext uri="{FF2B5EF4-FFF2-40B4-BE49-F238E27FC236}">
                  <a16:creationId xmlns:a16="http://schemas.microsoft.com/office/drawing/2014/main" id="{C9C7CCD5-FADD-494E-B833-E696B6347857}"/>
                </a:ext>
              </a:extLst>
            </p:cNvPr>
            <p:cNvGrpSpPr>
              <a:grpSpLocks/>
            </p:cNvGrpSpPr>
            <p:nvPr/>
          </p:nvGrpSpPr>
          <p:grpSpPr bwMode="auto">
            <a:xfrm>
              <a:off x="7256378" y="1150688"/>
              <a:ext cx="972000" cy="257175"/>
              <a:chOff x="7528087" y="2680840"/>
              <a:chExt cx="2061939" cy="316190"/>
            </a:xfrm>
          </p:grpSpPr>
          <p:cxnSp>
            <p:nvCxnSpPr>
              <p:cNvPr id="73" name="Straight Connector 72">
                <a:extLst>
                  <a:ext uri="{FF2B5EF4-FFF2-40B4-BE49-F238E27FC236}">
                    <a16:creationId xmlns:a16="http://schemas.microsoft.com/office/drawing/2014/main" id="{6E30FCF4-384F-4BCE-8A64-252581213005}"/>
                  </a:ext>
                </a:extLst>
              </p:cNvPr>
              <p:cNvCxnSpPr/>
              <p:nvPr/>
            </p:nvCxnSpPr>
            <p:spPr>
              <a:xfrm flipV="1">
                <a:off x="7528087" y="2680840"/>
                <a:ext cx="498282" cy="316190"/>
              </a:xfrm>
              <a:prstGeom prst="line">
                <a:avLst/>
              </a:prstGeom>
              <a:ln w="19050">
                <a:solidFill>
                  <a:schemeClr val="tx1"/>
                </a:solidFill>
                <a:prstDash val="sysDash"/>
              </a:ln>
            </p:spPr>
            <p:style>
              <a:lnRef idx="1">
                <a:schemeClr val="dk1"/>
              </a:lnRef>
              <a:fillRef idx="0">
                <a:schemeClr val="dk1"/>
              </a:fillRef>
              <a:effectRef idx="0">
                <a:schemeClr val="dk1"/>
              </a:effectRef>
              <a:fontRef idx="minor">
                <a:schemeClr val="tx1"/>
              </a:fontRef>
            </p:style>
          </p:cxnSp>
          <p:cxnSp>
            <p:nvCxnSpPr>
              <p:cNvPr id="74" name="Straight Connector 73">
                <a:extLst>
                  <a:ext uri="{FF2B5EF4-FFF2-40B4-BE49-F238E27FC236}">
                    <a16:creationId xmlns:a16="http://schemas.microsoft.com/office/drawing/2014/main" id="{78110554-BB05-45B3-8562-EF9B3D037476}"/>
                  </a:ext>
                </a:extLst>
              </p:cNvPr>
              <p:cNvCxnSpPr/>
              <p:nvPr/>
            </p:nvCxnSpPr>
            <p:spPr>
              <a:xfrm>
                <a:off x="8026369" y="2680840"/>
                <a:ext cx="1563657" cy="0"/>
              </a:xfrm>
              <a:prstGeom prst="line">
                <a:avLst/>
              </a:prstGeom>
              <a:ln w="19050">
                <a:solidFill>
                  <a:schemeClr val="tx1"/>
                </a:solidFill>
                <a:prstDash val="sysDash"/>
                <a:tailEnd type="oval"/>
              </a:ln>
            </p:spPr>
            <p:style>
              <a:lnRef idx="1">
                <a:schemeClr val="dk1"/>
              </a:lnRef>
              <a:fillRef idx="0">
                <a:schemeClr val="dk1"/>
              </a:fillRef>
              <a:effectRef idx="0">
                <a:schemeClr val="dk1"/>
              </a:effectRef>
              <a:fontRef idx="minor">
                <a:schemeClr val="tx1"/>
              </a:fontRef>
            </p:style>
          </p:cxnSp>
        </p:grpSp>
        <p:grpSp>
          <p:nvGrpSpPr>
            <p:cNvPr id="75" name="Group 47">
              <a:extLst>
                <a:ext uri="{FF2B5EF4-FFF2-40B4-BE49-F238E27FC236}">
                  <a16:creationId xmlns:a16="http://schemas.microsoft.com/office/drawing/2014/main" id="{F731FD38-2C74-409F-ABEE-FB71D08D9DA2}"/>
                </a:ext>
              </a:extLst>
            </p:cNvPr>
            <p:cNvGrpSpPr>
              <a:grpSpLocks/>
            </p:cNvGrpSpPr>
            <p:nvPr/>
          </p:nvGrpSpPr>
          <p:grpSpPr bwMode="auto">
            <a:xfrm>
              <a:off x="7138000" y="3625377"/>
              <a:ext cx="972000" cy="257175"/>
              <a:chOff x="8125333" y="4745260"/>
              <a:chExt cx="2389596" cy="203034"/>
            </a:xfrm>
          </p:grpSpPr>
          <p:cxnSp>
            <p:nvCxnSpPr>
              <p:cNvPr id="76" name="Straight Connector 75">
                <a:extLst>
                  <a:ext uri="{FF2B5EF4-FFF2-40B4-BE49-F238E27FC236}">
                    <a16:creationId xmlns:a16="http://schemas.microsoft.com/office/drawing/2014/main" id="{F88E2E87-32BE-4F6C-8332-3967C91A27E1}"/>
                  </a:ext>
                </a:extLst>
              </p:cNvPr>
              <p:cNvCxnSpPr/>
              <p:nvPr/>
            </p:nvCxnSpPr>
            <p:spPr>
              <a:xfrm>
                <a:off x="8125333" y="4745260"/>
                <a:ext cx="523688" cy="203034"/>
              </a:xfrm>
              <a:prstGeom prst="line">
                <a:avLst/>
              </a:prstGeom>
              <a:ln w="19050">
                <a:solidFill>
                  <a:schemeClr val="tx1"/>
                </a:solidFill>
                <a:prstDash val="sysDash"/>
              </a:ln>
            </p:spPr>
            <p:style>
              <a:lnRef idx="1">
                <a:schemeClr val="dk1"/>
              </a:lnRef>
              <a:fillRef idx="0">
                <a:schemeClr val="dk1"/>
              </a:fillRef>
              <a:effectRef idx="0">
                <a:schemeClr val="dk1"/>
              </a:effectRef>
              <a:fontRef idx="minor">
                <a:schemeClr val="tx1"/>
              </a:fontRef>
            </p:style>
          </p:cxnSp>
          <p:cxnSp>
            <p:nvCxnSpPr>
              <p:cNvPr id="77" name="Straight Connector 76">
                <a:extLst>
                  <a:ext uri="{FF2B5EF4-FFF2-40B4-BE49-F238E27FC236}">
                    <a16:creationId xmlns:a16="http://schemas.microsoft.com/office/drawing/2014/main" id="{1F113495-1E79-41B5-9C91-E7595347E51F}"/>
                  </a:ext>
                </a:extLst>
              </p:cNvPr>
              <p:cNvCxnSpPr/>
              <p:nvPr/>
            </p:nvCxnSpPr>
            <p:spPr>
              <a:xfrm>
                <a:off x="8649021" y="4948294"/>
                <a:ext cx="1865908" cy="0"/>
              </a:xfrm>
              <a:prstGeom prst="line">
                <a:avLst/>
              </a:prstGeom>
              <a:ln w="19050">
                <a:solidFill>
                  <a:schemeClr val="tx1"/>
                </a:solidFill>
                <a:prstDash val="sysDash"/>
                <a:tailEnd type="oval"/>
              </a:ln>
            </p:spPr>
            <p:style>
              <a:lnRef idx="1">
                <a:schemeClr val="dk1"/>
              </a:lnRef>
              <a:fillRef idx="0">
                <a:schemeClr val="dk1"/>
              </a:fillRef>
              <a:effectRef idx="0">
                <a:schemeClr val="dk1"/>
              </a:effectRef>
              <a:fontRef idx="minor">
                <a:schemeClr val="tx1"/>
              </a:fontRef>
            </p:style>
          </p:cxnSp>
        </p:grpSp>
        <p:grpSp>
          <p:nvGrpSpPr>
            <p:cNvPr id="32" name="Group 50">
              <a:extLst>
                <a:ext uri="{FF2B5EF4-FFF2-40B4-BE49-F238E27FC236}">
                  <a16:creationId xmlns:a16="http://schemas.microsoft.com/office/drawing/2014/main" id="{98D80246-D915-4AF3-8BF2-AAAD83F59F3F}"/>
                </a:ext>
              </a:extLst>
            </p:cNvPr>
            <p:cNvGrpSpPr>
              <a:grpSpLocks noChangeAspect="1"/>
            </p:cNvGrpSpPr>
            <p:nvPr/>
          </p:nvGrpSpPr>
          <p:grpSpPr bwMode="auto">
            <a:xfrm>
              <a:off x="4236365" y="672157"/>
              <a:ext cx="3692525" cy="3660775"/>
              <a:chOff x="1961" y="581"/>
              <a:chExt cx="3678" cy="3648"/>
            </a:xfrm>
          </p:grpSpPr>
          <p:sp>
            <p:nvSpPr>
              <p:cNvPr id="33" name="Freeform 51">
                <a:extLst>
                  <a:ext uri="{FF2B5EF4-FFF2-40B4-BE49-F238E27FC236}">
                    <a16:creationId xmlns:a16="http://schemas.microsoft.com/office/drawing/2014/main" id="{C635BAAE-190D-4F54-97E2-0F4CE4427E88}"/>
                  </a:ext>
                </a:extLst>
              </p:cNvPr>
              <p:cNvSpPr>
                <a:spLocks/>
              </p:cNvSpPr>
              <p:nvPr/>
            </p:nvSpPr>
            <p:spPr bwMode="auto">
              <a:xfrm>
                <a:off x="2949" y="3391"/>
                <a:ext cx="588" cy="509"/>
              </a:xfrm>
              <a:custGeom>
                <a:avLst/>
                <a:gdLst>
                  <a:gd name="T0" fmla="*/ 122 w 286"/>
                  <a:gd name="T1" fmla="*/ 248 h 248"/>
                  <a:gd name="T2" fmla="*/ 239 w 286"/>
                  <a:gd name="T3" fmla="*/ 219 h 248"/>
                  <a:gd name="T4" fmla="*/ 20 w 286"/>
                  <a:gd name="T5" fmla="*/ 0 h 248"/>
                  <a:gd name="T6" fmla="*/ 76 w 286"/>
                  <a:gd name="T7" fmla="*/ 241 h 248"/>
                  <a:gd name="T8" fmla="*/ 122 w 286"/>
                  <a:gd name="T9" fmla="*/ 248 h 248"/>
                </a:gdLst>
                <a:ahLst/>
                <a:cxnLst>
                  <a:cxn ang="0">
                    <a:pos x="T0" y="T1"/>
                  </a:cxn>
                  <a:cxn ang="0">
                    <a:pos x="T2" y="T3"/>
                  </a:cxn>
                  <a:cxn ang="0">
                    <a:pos x="T4" y="T5"/>
                  </a:cxn>
                  <a:cxn ang="0">
                    <a:pos x="T6" y="T7"/>
                  </a:cxn>
                  <a:cxn ang="0">
                    <a:pos x="T8" y="T9"/>
                  </a:cxn>
                </a:cxnLst>
                <a:rect l="0" t="0" r="r" b="b"/>
                <a:pathLst>
                  <a:path w="286" h="248">
                    <a:moveTo>
                      <a:pt x="122" y="248"/>
                    </a:moveTo>
                    <a:cubicBezTo>
                      <a:pt x="122" y="248"/>
                      <a:pt x="192" y="241"/>
                      <a:pt x="239" y="219"/>
                    </a:cubicBezTo>
                    <a:cubicBezTo>
                      <a:pt x="286" y="197"/>
                      <a:pt x="20" y="0"/>
                      <a:pt x="20" y="0"/>
                    </a:cubicBezTo>
                    <a:cubicBezTo>
                      <a:pt x="20" y="0"/>
                      <a:pt x="0" y="210"/>
                      <a:pt x="76" y="241"/>
                    </a:cubicBezTo>
                    <a:lnTo>
                      <a:pt x="122" y="248"/>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sp>
            <p:nvSpPr>
              <p:cNvPr id="34" name="Freeform 52">
                <a:extLst>
                  <a:ext uri="{FF2B5EF4-FFF2-40B4-BE49-F238E27FC236}">
                    <a16:creationId xmlns:a16="http://schemas.microsoft.com/office/drawing/2014/main" id="{A4C906DC-717D-4EBF-A828-99847149716D}"/>
                  </a:ext>
                </a:extLst>
              </p:cNvPr>
              <p:cNvSpPr>
                <a:spLocks/>
              </p:cNvSpPr>
              <p:nvPr/>
            </p:nvSpPr>
            <p:spPr bwMode="auto">
              <a:xfrm>
                <a:off x="4799" y="2653"/>
                <a:ext cx="509" cy="588"/>
              </a:xfrm>
              <a:custGeom>
                <a:avLst/>
                <a:gdLst>
                  <a:gd name="T0" fmla="*/ 248 w 248"/>
                  <a:gd name="T1" fmla="*/ 164 h 287"/>
                  <a:gd name="T2" fmla="*/ 219 w 248"/>
                  <a:gd name="T3" fmla="*/ 48 h 287"/>
                  <a:gd name="T4" fmla="*/ 0 w 248"/>
                  <a:gd name="T5" fmla="*/ 266 h 287"/>
                  <a:gd name="T6" fmla="*/ 241 w 248"/>
                  <a:gd name="T7" fmla="*/ 210 h 287"/>
                  <a:gd name="T8" fmla="*/ 248 w 248"/>
                  <a:gd name="T9" fmla="*/ 164 h 287"/>
                </a:gdLst>
                <a:ahLst/>
                <a:cxnLst>
                  <a:cxn ang="0">
                    <a:pos x="T0" y="T1"/>
                  </a:cxn>
                  <a:cxn ang="0">
                    <a:pos x="T2" y="T3"/>
                  </a:cxn>
                  <a:cxn ang="0">
                    <a:pos x="T4" y="T5"/>
                  </a:cxn>
                  <a:cxn ang="0">
                    <a:pos x="T6" y="T7"/>
                  </a:cxn>
                  <a:cxn ang="0">
                    <a:pos x="T8" y="T9"/>
                  </a:cxn>
                </a:cxnLst>
                <a:rect l="0" t="0" r="r" b="b"/>
                <a:pathLst>
                  <a:path w="248" h="287">
                    <a:moveTo>
                      <a:pt x="248" y="164"/>
                    </a:moveTo>
                    <a:cubicBezTo>
                      <a:pt x="248" y="164"/>
                      <a:pt x="241" y="95"/>
                      <a:pt x="219" y="48"/>
                    </a:cubicBezTo>
                    <a:cubicBezTo>
                      <a:pt x="197" y="0"/>
                      <a:pt x="0" y="266"/>
                      <a:pt x="0" y="266"/>
                    </a:cubicBezTo>
                    <a:cubicBezTo>
                      <a:pt x="0" y="266"/>
                      <a:pt x="210" y="287"/>
                      <a:pt x="241" y="210"/>
                    </a:cubicBezTo>
                    <a:lnTo>
                      <a:pt x="248" y="164"/>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sp>
            <p:nvSpPr>
              <p:cNvPr id="35" name="Freeform 53">
                <a:extLst>
                  <a:ext uri="{FF2B5EF4-FFF2-40B4-BE49-F238E27FC236}">
                    <a16:creationId xmlns:a16="http://schemas.microsoft.com/office/drawing/2014/main" id="{16DB17D7-0314-422D-8934-66E719852ACA}"/>
                  </a:ext>
                </a:extLst>
              </p:cNvPr>
              <p:cNvSpPr>
                <a:spLocks/>
              </p:cNvSpPr>
              <p:nvPr/>
            </p:nvSpPr>
            <p:spPr bwMode="auto">
              <a:xfrm>
                <a:off x="4062" y="883"/>
                <a:ext cx="588" cy="508"/>
              </a:xfrm>
              <a:custGeom>
                <a:avLst/>
                <a:gdLst>
                  <a:gd name="T0" fmla="*/ 163 w 286"/>
                  <a:gd name="T1" fmla="*/ 0 h 247"/>
                  <a:gd name="T2" fmla="*/ 47 w 286"/>
                  <a:gd name="T3" fmla="*/ 28 h 247"/>
                  <a:gd name="T4" fmla="*/ 266 w 286"/>
                  <a:gd name="T5" fmla="*/ 247 h 247"/>
                  <a:gd name="T6" fmla="*/ 209 w 286"/>
                  <a:gd name="T7" fmla="*/ 6 h 247"/>
                  <a:gd name="T8" fmla="*/ 163 w 286"/>
                  <a:gd name="T9" fmla="*/ 0 h 247"/>
                </a:gdLst>
                <a:ahLst/>
                <a:cxnLst>
                  <a:cxn ang="0">
                    <a:pos x="T0" y="T1"/>
                  </a:cxn>
                  <a:cxn ang="0">
                    <a:pos x="T2" y="T3"/>
                  </a:cxn>
                  <a:cxn ang="0">
                    <a:pos x="T4" y="T5"/>
                  </a:cxn>
                  <a:cxn ang="0">
                    <a:pos x="T6" y="T7"/>
                  </a:cxn>
                  <a:cxn ang="0">
                    <a:pos x="T8" y="T9"/>
                  </a:cxn>
                </a:cxnLst>
                <a:rect l="0" t="0" r="r" b="b"/>
                <a:pathLst>
                  <a:path w="286" h="247">
                    <a:moveTo>
                      <a:pt x="163" y="0"/>
                    </a:moveTo>
                    <a:cubicBezTo>
                      <a:pt x="163" y="0"/>
                      <a:pt x="94" y="6"/>
                      <a:pt x="47" y="28"/>
                    </a:cubicBezTo>
                    <a:cubicBezTo>
                      <a:pt x="0" y="50"/>
                      <a:pt x="266" y="247"/>
                      <a:pt x="266" y="247"/>
                    </a:cubicBezTo>
                    <a:cubicBezTo>
                      <a:pt x="266" y="247"/>
                      <a:pt x="286" y="37"/>
                      <a:pt x="209" y="6"/>
                    </a:cubicBezTo>
                    <a:lnTo>
                      <a:pt x="163"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sp>
            <p:nvSpPr>
              <p:cNvPr id="36" name="Freeform 54">
                <a:extLst>
                  <a:ext uri="{FF2B5EF4-FFF2-40B4-BE49-F238E27FC236}">
                    <a16:creationId xmlns:a16="http://schemas.microsoft.com/office/drawing/2014/main" id="{C9AEF7F8-2262-4B1A-BB75-C27D30C30FA8}"/>
                  </a:ext>
                </a:extLst>
              </p:cNvPr>
              <p:cNvSpPr>
                <a:spLocks/>
              </p:cNvSpPr>
              <p:nvPr/>
            </p:nvSpPr>
            <p:spPr bwMode="auto">
              <a:xfrm>
                <a:off x="2291" y="1541"/>
                <a:ext cx="508" cy="588"/>
              </a:xfrm>
              <a:custGeom>
                <a:avLst/>
                <a:gdLst>
                  <a:gd name="T0" fmla="*/ 0 w 247"/>
                  <a:gd name="T1" fmla="*/ 122 h 286"/>
                  <a:gd name="T2" fmla="*/ 28 w 247"/>
                  <a:gd name="T3" fmla="*/ 239 h 286"/>
                  <a:gd name="T4" fmla="*/ 247 w 247"/>
                  <a:gd name="T5" fmla="*/ 20 h 286"/>
                  <a:gd name="T6" fmla="*/ 6 w 247"/>
                  <a:gd name="T7" fmla="*/ 76 h 286"/>
                  <a:gd name="T8" fmla="*/ 0 w 247"/>
                  <a:gd name="T9" fmla="*/ 122 h 286"/>
                </a:gdLst>
                <a:ahLst/>
                <a:cxnLst>
                  <a:cxn ang="0">
                    <a:pos x="T0" y="T1"/>
                  </a:cxn>
                  <a:cxn ang="0">
                    <a:pos x="T2" y="T3"/>
                  </a:cxn>
                  <a:cxn ang="0">
                    <a:pos x="T4" y="T5"/>
                  </a:cxn>
                  <a:cxn ang="0">
                    <a:pos x="T6" y="T7"/>
                  </a:cxn>
                  <a:cxn ang="0">
                    <a:pos x="T8" y="T9"/>
                  </a:cxn>
                </a:cxnLst>
                <a:rect l="0" t="0" r="r" b="b"/>
                <a:pathLst>
                  <a:path w="247" h="286">
                    <a:moveTo>
                      <a:pt x="0" y="122"/>
                    </a:moveTo>
                    <a:cubicBezTo>
                      <a:pt x="0" y="122"/>
                      <a:pt x="6" y="192"/>
                      <a:pt x="28" y="239"/>
                    </a:cubicBezTo>
                    <a:cubicBezTo>
                      <a:pt x="50" y="286"/>
                      <a:pt x="247" y="20"/>
                      <a:pt x="247" y="20"/>
                    </a:cubicBezTo>
                    <a:cubicBezTo>
                      <a:pt x="247" y="20"/>
                      <a:pt x="37" y="0"/>
                      <a:pt x="6" y="76"/>
                    </a:cubicBezTo>
                    <a:lnTo>
                      <a:pt x="0" y="122"/>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sp>
            <p:nvSpPr>
              <p:cNvPr id="37" name="Freeform 55">
                <a:extLst>
                  <a:ext uri="{FF2B5EF4-FFF2-40B4-BE49-F238E27FC236}">
                    <a16:creationId xmlns:a16="http://schemas.microsoft.com/office/drawing/2014/main" id="{D1F54A9F-CB6B-4707-92E5-8908E37BD0A6}"/>
                  </a:ext>
                </a:extLst>
              </p:cNvPr>
              <p:cNvSpPr>
                <a:spLocks/>
              </p:cNvSpPr>
              <p:nvPr/>
            </p:nvSpPr>
            <p:spPr bwMode="auto">
              <a:xfrm>
                <a:off x="1961" y="581"/>
                <a:ext cx="3678" cy="3648"/>
              </a:xfrm>
              <a:custGeom>
                <a:avLst/>
                <a:gdLst>
                  <a:gd name="T0" fmla="*/ 921 w 1790"/>
                  <a:gd name="T1" fmla="*/ 0 h 1775"/>
                  <a:gd name="T2" fmla="*/ 1775 w 1790"/>
                  <a:gd name="T3" fmla="*/ 855 h 1775"/>
                  <a:gd name="T4" fmla="*/ 1775 w 1790"/>
                  <a:gd name="T5" fmla="*/ 907 h 1775"/>
                  <a:gd name="T6" fmla="*/ 921 w 1790"/>
                  <a:gd name="T7" fmla="*/ 1761 h 1775"/>
                  <a:gd name="T8" fmla="*/ 869 w 1790"/>
                  <a:gd name="T9" fmla="*/ 1761 h 1775"/>
                  <a:gd name="T10" fmla="*/ 14 w 1790"/>
                  <a:gd name="T11" fmla="*/ 907 h 1775"/>
                  <a:gd name="T12" fmla="*/ 14 w 1790"/>
                  <a:gd name="T13" fmla="*/ 855 h 1775"/>
                  <a:gd name="T14" fmla="*/ 869 w 1790"/>
                  <a:gd name="T15" fmla="*/ 0 h 17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0" h="1775">
                    <a:moveTo>
                      <a:pt x="921" y="0"/>
                    </a:moveTo>
                    <a:cubicBezTo>
                      <a:pt x="1775" y="855"/>
                      <a:pt x="1775" y="855"/>
                      <a:pt x="1775" y="855"/>
                    </a:cubicBezTo>
                    <a:cubicBezTo>
                      <a:pt x="1790" y="869"/>
                      <a:pt x="1790" y="892"/>
                      <a:pt x="1775" y="907"/>
                    </a:cubicBezTo>
                    <a:cubicBezTo>
                      <a:pt x="921" y="1761"/>
                      <a:pt x="921" y="1761"/>
                      <a:pt x="921" y="1761"/>
                    </a:cubicBezTo>
                    <a:cubicBezTo>
                      <a:pt x="906" y="1775"/>
                      <a:pt x="883" y="1775"/>
                      <a:pt x="869" y="1761"/>
                    </a:cubicBezTo>
                    <a:cubicBezTo>
                      <a:pt x="14" y="907"/>
                      <a:pt x="14" y="907"/>
                      <a:pt x="14" y="907"/>
                    </a:cubicBezTo>
                    <a:cubicBezTo>
                      <a:pt x="0" y="892"/>
                      <a:pt x="0" y="869"/>
                      <a:pt x="14" y="855"/>
                    </a:cubicBezTo>
                    <a:cubicBezTo>
                      <a:pt x="869" y="0"/>
                      <a:pt x="869" y="0"/>
                      <a:pt x="869" y="0"/>
                    </a:cubicBezTo>
                  </a:path>
                </a:pathLst>
              </a:custGeom>
              <a:solidFill>
                <a:schemeClr val="bg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sp>
            <p:nvSpPr>
              <p:cNvPr id="38" name="Freeform 56">
                <a:extLst>
                  <a:ext uri="{FF2B5EF4-FFF2-40B4-BE49-F238E27FC236}">
                    <a16:creationId xmlns:a16="http://schemas.microsoft.com/office/drawing/2014/main" id="{EC6C5E2C-56C4-40C6-8CA0-1BD73021F86D}"/>
                  </a:ext>
                </a:extLst>
              </p:cNvPr>
              <p:cNvSpPr>
                <a:spLocks/>
              </p:cNvSpPr>
              <p:nvPr/>
            </p:nvSpPr>
            <p:spPr bwMode="auto">
              <a:xfrm>
                <a:off x="2267" y="659"/>
                <a:ext cx="1979" cy="1155"/>
              </a:xfrm>
              <a:custGeom>
                <a:avLst/>
                <a:gdLst>
                  <a:gd name="T0" fmla="*/ 1420 w 963"/>
                  <a:gd name="T1" fmla="*/ 0 h 562"/>
                  <a:gd name="T2" fmla="*/ 1420 w 963"/>
                  <a:gd name="T3" fmla="*/ 195 h 562"/>
                  <a:gd name="T4" fmla="*/ 892 w 963"/>
                  <a:gd name="T5" fmla="*/ 195 h 562"/>
                  <a:gd name="T6" fmla="*/ 801 w 963"/>
                  <a:gd name="T7" fmla="*/ 238 h 562"/>
                  <a:gd name="T8" fmla="*/ 47 w 963"/>
                  <a:gd name="T9" fmla="*/ 991 h 562"/>
                  <a:gd name="T10" fmla="*/ 25 w 963"/>
                  <a:gd name="T11" fmla="*/ 1132 h 562"/>
                  <a:gd name="T12" fmla="*/ 58 w 963"/>
                  <a:gd name="T13" fmla="*/ 1026 h 562"/>
                  <a:gd name="T14" fmla="*/ 232 w 963"/>
                  <a:gd name="T15" fmla="*/ 956 h 562"/>
                  <a:gd name="T16" fmla="*/ 1385 w 963"/>
                  <a:gd name="T17" fmla="*/ 956 h 562"/>
                  <a:gd name="T18" fmla="*/ 1385 w 963"/>
                  <a:gd name="T19" fmla="*/ 1155 h 562"/>
                  <a:gd name="T20" fmla="*/ 1979 w 963"/>
                  <a:gd name="T21" fmla="*/ 561 h 562"/>
                  <a:gd name="T22" fmla="*/ 1420 w 963"/>
                  <a:gd name="T23" fmla="*/ 0 h 5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63" h="562">
                    <a:moveTo>
                      <a:pt x="691" y="0"/>
                    </a:moveTo>
                    <a:cubicBezTo>
                      <a:pt x="691" y="95"/>
                      <a:pt x="691" y="95"/>
                      <a:pt x="691" y="95"/>
                    </a:cubicBezTo>
                    <a:cubicBezTo>
                      <a:pt x="434" y="95"/>
                      <a:pt x="434" y="95"/>
                      <a:pt x="434" y="95"/>
                    </a:cubicBezTo>
                    <a:cubicBezTo>
                      <a:pt x="434" y="95"/>
                      <a:pt x="412" y="93"/>
                      <a:pt x="390" y="116"/>
                    </a:cubicBezTo>
                    <a:cubicBezTo>
                      <a:pt x="368" y="138"/>
                      <a:pt x="23" y="482"/>
                      <a:pt x="23" y="482"/>
                    </a:cubicBezTo>
                    <a:cubicBezTo>
                      <a:pt x="23" y="482"/>
                      <a:pt x="0" y="504"/>
                      <a:pt x="12" y="551"/>
                    </a:cubicBezTo>
                    <a:cubicBezTo>
                      <a:pt x="12" y="551"/>
                      <a:pt x="8" y="520"/>
                      <a:pt x="28" y="499"/>
                    </a:cubicBezTo>
                    <a:cubicBezTo>
                      <a:pt x="49" y="479"/>
                      <a:pt x="81" y="466"/>
                      <a:pt x="113" y="465"/>
                    </a:cubicBezTo>
                    <a:cubicBezTo>
                      <a:pt x="146" y="465"/>
                      <a:pt x="674" y="465"/>
                      <a:pt x="674" y="465"/>
                    </a:cubicBezTo>
                    <a:cubicBezTo>
                      <a:pt x="674" y="562"/>
                      <a:pt x="674" y="562"/>
                      <a:pt x="674" y="562"/>
                    </a:cubicBezTo>
                    <a:cubicBezTo>
                      <a:pt x="963" y="273"/>
                      <a:pt x="963" y="273"/>
                      <a:pt x="963" y="273"/>
                    </a:cubicBezTo>
                    <a:cubicBezTo>
                      <a:pt x="691" y="0"/>
                      <a:pt x="691" y="0"/>
                      <a:pt x="691" y="0"/>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latin typeface="+mj-lt"/>
                </a:endParaRPr>
              </a:p>
            </p:txBody>
          </p:sp>
          <p:sp>
            <p:nvSpPr>
              <p:cNvPr id="39" name="Freeform 57">
                <a:extLst>
                  <a:ext uri="{FF2B5EF4-FFF2-40B4-BE49-F238E27FC236}">
                    <a16:creationId xmlns:a16="http://schemas.microsoft.com/office/drawing/2014/main" id="{7E580D2C-5D1C-493E-B6FD-AB20742BBF5D}"/>
                  </a:ext>
                </a:extLst>
              </p:cNvPr>
              <p:cNvSpPr>
                <a:spLocks/>
              </p:cNvSpPr>
              <p:nvPr/>
            </p:nvSpPr>
            <p:spPr bwMode="auto">
              <a:xfrm>
                <a:off x="2068" y="1946"/>
                <a:ext cx="1155" cy="1979"/>
              </a:xfrm>
              <a:custGeom>
                <a:avLst/>
                <a:gdLst>
                  <a:gd name="T0" fmla="*/ 1132 w 562"/>
                  <a:gd name="T1" fmla="*/ 1954 h 963"/>
                  <a:gd name="T2" fmla="*/ 1028 w 562"/>
                  <a:gd name="T3" fmla="*/ 1919 h 963"/>
                  <a:gd name="T4" fmla="*/ 958 w 562"/>
                  <a:gd name="T5" fmla="*/ 1745 h 963"/>
                  <a:gd name="T6" fmla="*/ 958 w 562"/>
                  <a:gd name="T7" fmla="*/ 594 h 963"/>
                  <a:gd name="T8" fmla="*/ 1155 w 562"/>
                  <a:gd name="T9" fmla="*/ 594 h 963"/>
                  <a:gd name="T10" fmla="*/ 561 w 562"/>
                  <a:gd name="T11" fmla="*/ 0 h 963"/>
                  <a:gd name="T12" fmla="*/ 0 w 562"/>
                  <a:gd name="T13" fmla="*/ 559 h 963"/>
                  <a:gd name="T14" fmla="*/ 195 w 562"/>
                  <a:gd name="T15" fmla="*/ 559 h 963"/>
                  <a:gd name="T16" fmla="*/ 195 w 562"/>
                  <a:gd name="T17" fmla="*/ 1085 h 963"/>
                  <a:gd name="T18" fmla="*/ 238 w 562"/>
                  <a:gd name="T19" fmla="*/ 1178 h 963"/>
                  <a:gd name="T20" fmla="*/ 991 w 562"/>
                  <a:gd name="T21" fmla="*/ 1930 h 963"/>
                  <a:gd name="T22" fmla="*/ 1132 w 562"/>
                  <a:gd name="T23" fmla="*/ 1954 h 9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2" h="963">
                    <a:moveTo>
                      <a:pt x="551" y="951"/>
                    </a:moveTo>
                    <a:cubicBezTo>
                      <a:pt x="551" y="951"/>
                      <a:pt x="520" y="955"/>
                      <a:pt x="500" y="934"/>
                    </a:cubicBezTo>
                    <a:cubicBezTo>
                      <a:pt x="479" y="914"/>
                      <a:pt x="466" y="881"/>
                      <a:pt x="466" y="849"/>
                    </a:cubicBezTo>
                    <a:cubicBezTo>
                      <a:pt x="465" y="817"/>
                      <a:pt x="466" y="289"/>
                      <a:pt x="466" y="289"/>
                    </a:cubicBezTo>
                    <a:cubicBezTo>
                      <a:pt x="562" y="289"/>
                      <a:pt x="562" y="289"/>
                      <a:pt x="562" y="289"/>
                    </a:cubicBezTo>
                    <a:cubicBezTo>
                      <a:pt x="273" y="0"/>
                      <a:pt x="273" y="0"/>
                      <a:pt x="273" y="0"/>
                    </a:cubicBezTo>
                    <a:cubicBezTo>
                      <a:pt x="0" y="272"/>
                      <a:pt x="0" y="272"/>
                      <a:pt x="0" y="272"/>
                    </a:cubicBezTo>
                    <a:cubicBezTo>
                      <a:pt x="95" y="272"/>
                      <a:pt x="95" y="272"/>
                      <a:pt x="95" y="272"/>
                    </a:cubicBezTo>
                    <a:cubicBezTo>
                      <a:pt x="95" y="528"/>
                      <a:pt x="95" y="528"/>
                      <a:pt x="95" y="528"/>
                    </a:cubicBezTo>
                    <a:cubicBezTo>
                      <a:pt x="95" y="528"/>
                      <a:pt x="93" y="551"/>
                      <a:pt x="116" y="573"/>
                    </a:cubicBezTo>
                    <a:cubicBezTo>
                      <a:pt x="138" y="595"/>
                      <a:pt x="482" y="939"/>
                      <a:pt x="482" y="939"/>
                    </a:cubicBezTo>
                    <a:cubicBezTo>
                      <a:pt x="482" y="939"/>
                      <a:pt x="504" y="963"/>
                      <a:pt x="551" y="95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latin typeface="+mj-lt"/>
                </a:endParaRPr>
              </a:p>
            </p:txBody>
          </p:sp>
          <p:sp>
            <p:nvSpPr>
              <p:cNvPr id="40" name="Freeform 58">
                <a:extLst>
                  <a:ext uri="{FF2B5EF4-FFF2-40B4-BE49-F238E27FC236}">
                    <a16:creationId xmlns:a16="http://schemas.microsoft.com/office/drawing/2014/main" id="{C3C5A65F-DBAE-4949-BF9D-B2F2A57A0309}"/>
                  </a:ext>
                </a:extLst>
              </p:cNvPr>
              <p:cNvSpPr>
                <a:spLocks/>
              </p:cNvSpPr>
              <p:nvPr/>
            </p:nvSpPr>
            <p:spPr bwMode="auto">
              <a:xfrm>
                <a:off x="3354" y="2970"/>
                <a:ext cx="1978" cy="1152"/>
              </a:xfrm>
              <a:custGeom>
                <a:avLst/>
                <a:gdLst>
                  <a:gd name="T0" fmla="*/ 951 w 963"/>
                  <a:gd name="T1" fmla="*/ 10 h 561"/>
                  <a:gd name="T2" fmla="*/ 934 w 963"/>
                  <a:gd name="T3" fmla="*/ 62 h 561"/>
                  <a:gd name="T4" fmla="*/ 849 w 963"/>
                  <a:gd name="T5" fmla="*/ 96 h 561"/>
                  <a:gd name="T6" fmla="*/ 289 w 963"/>
                  <a:gd name="T7" fmla="*/ 96 h 561"/>
                  <a:gd name="T8" fmla="*/ 289 w 963"/>
                  <a:gd name="T9" fmla="*/ 0 h 561"/>
                  <a:gd name="T10" fmla="*/ 0 w 963"/>
                  <a:gd name="T11" fmla="*/ 289 h 561"/>
                  <a:gd name="T12" fmla="*/ 272 w 963"/>
                  <a:gd name="T13" fmla="*/ 561 h 561"/>
                  <a:gd name="T14" fmla="*/ 272 w 963"/>
                  <a:gd name="T15" fmla="*/ 466 h 561"/>
                  <a:gd name="T16" fmla="*/ 528 w 963"/>
                  <a:gd name="T17" fmla="*/ 466 h 561"/>
                  <a:gd name="T18" fmla="*/ 573 w 963"/>
                  <a:gd name="T19" fmla="*/ 446 h 561"/>
                  <a:gd name="T20" fmla="*/ 939 w 963"/>
                  <a:gd name="T21" fmla="*/ 80 h 561"/>
                  <a:gd name="T22" fmla="*/ 951 w 963"/>
                  <a:gd name="T23" fmla="*/ 1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3" h="561">
                    <a:moveTo>
                      <a:pt x="951" y="10"/>
                    </a:moveTo>
                    <a:cubicBezTo>
                      <a:pt x="951" y="10"/>
                      <a:pt x="955" y="42"/>
                      <a:pt x="934" y="62"/>
                    </a:cubicBezTo>
                    <a:cubicBezTo>
                      <a:pt x="914" y="82"/>
                      <a:pt x="882" y="95"/>
                      <a:pt x="849" y="96"/>
                    </a:cubicBezTo>
                    <a:cubicBezTo>
                      <a:pt x="817" y="97"/>
                      <a:pt x="289" y="96"/>
                      <a:pt x="289" y="96"/>
                    </a:cubicBezTo>
                    <a:cubicBezTo>
                      <a:pt x="289" y="0"/>
                      <a:pt x="289" y="0"/>
                      <a:pt x="289" y="0"/>
                    </a:cubicBezTo>
                    <a:cubicBezTo>
                      <a:pt x="0" y="289"/>
                      <a:pt x="0" y="289"/>
                      <a:pt x="0" y="289"/>
                    </a:cubicBezTo>
                    <a:cubicBezTo>
                      <a:pt x="272" y="561"/>
                      <a:pt x="272" y="561"/>
                      <a:pt x="272" y="561"/>
                    </a:cubicBezTo>
                    <a:cubicBezTo>
                      <a:pt x="272" y="466"/>
                      <a:pt x="272" y="466"/>
                      <a:pt x="272" y="466"/>
                    </a:cubicBezTo>
                    <a:cubicBezTo>
                      <a:pt x="528" y="466"/>
                      <a:pt x="528" y="466"/>
                      <a:pt x="528" y="466"/>
                    </a:cubicBezTo>
                    <a:cubicBezTo>
                      <a:pt x="528" y="466"/>
                      <a:pt x="551" y="468"/>
                      <a:pt x="573" y="446"/>
                    </a:cubicBezTo>
                    <a:cubicBezTo>
                      <a:pt x="595" y="424"/>
                      <a:pt x="939" y="80"/>
                      <a:pt x="939" y="80"/>
                    </a:cubicBezTo>
                    <a:cubicBezTo>
                      <a:pt x="939" y="80"/>
                      <a:pt x="963" y="57"/>
                      <a:pt x="951"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sp>
            <p:nvSpPr>
              <p:cNvPr id="41" name="Freeform 59">
                <a:extLst>
                  <a:ext uri="{FF2B5EF4-FFF2-40B4-BE49-F238E27FC236}">
                    <a16:creationId xmlns:a16="http://schemas.microsoft.com/office/drawing/2014/main" id="{C5739E98-373F-4DF2-8A33-75EE4CC93846}"/>
                  </a:ext>
                </a:extLst>
              </p:cNvPr>
              <p:cNvSpPr>
                <a:spLocks/>
              </p:cNvSpPr>
              <p:nvPr/>
            </p:nvSpPr>
            <p:spPr bwMode="auto">
              <a:xfrm>
                <a:off x="4409" y="866"/>
                <a:ext cx="1153" cy="1979"/>
              </a:xfrm>
              <a:custGeom>
                <a:avLst/>
                <a:gdLst>
                  <a:gd name="T0" fmla="*/ 10 w 561"/>
                  <a:gd name="T1" fmla="*/ 12 h 963"/>
                  <a:gd name="T2" fmla="*/ 62 w 561"/>
                  <a:gd name="T3" fmla="*/ 29 h 963"/>
                  <a:gd name="T4" fmla="*/ 96 w 561"/>
                  <a:gd name="T5" fmla="*/ 114 h 963"/>
                  <a:gd name="T6" fmla="*/ 96 w 561"/>
                  <a:gd name="T7" fmla="*/ 674 h 963"/>
                  <a:gd name="T8" fmla="*/ 0 w 561"/>
                  <a:gd name="T9" fmla="*/ 674 h 963"/>
                  <a:gd name="T10" fmla="*/ 289 w 561"/>
                  <a:gd name="T11" fmla="*/ 963 h 963"/>
                  <a:gd name="T12" fmla="*/ 561 w 561"/>
                  <a:gd name="T13" fmla="*/ 691 h 963"/>
                  <a:gd name="T14" fmla="*/ 466 w 561"/>
                  <a:gd name="T15" fmla="*/ 691 h 963"/>
                  <a:gd name="T16" fmla="*/ 466 w 561"/>
                  <a:gd name="T17" fmla="*/ 435 h 963"/>
                  <a:gd name="T18" fmla="*/ 446 w 561"/>
                  <a:gd name="T19" fmla="*/ 390 h 963"/>
                  <a:gd name="T20" fmla="*/ 80 w 561"/>
                  <a:gd name="T21" fmla="*/ 24 h 963"/>
                  <a:gd name="T22" fmla="*/ 10 w 561"/>
                  <a:gd name="T23" fmla="*/ 12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1" h="963">
                    <a:moveTo>
                      <a:pt x="10" y="12"/>
                    </a:moveTo>
                    <a:cubicBezTo>
                      <a:pt x="10" y="12"/>
                      <a:pt x="42" y="8"/>
                      <a:pt x="62" y="29"/>
                    </a:cubicBezTo>
                    <a:cubicBezTo>
                      <a:pt x="82" y="49"/>
                      <a:pt x="95" y="81"/>
                      <a:pt x="96" y="114"/>
                    </a:cubicBezTo>
                    <a:cubicBezTo>
                      <a:pt x="97" y="146"/>
                      <a:pt x="96" y="674"/>
                      <a:pt x="96" y="674"/>
                    </a:cubicBezTo>
                    <a:cubicBezTo>
                      <a:pt x="0" y="674"/>
                      <a:pt x="0" y="674"/>
                      <a:pt x="0" y="674"/>
                    </a:cubicBezTo>
                    <a:cubicBezTo>
                      <a:pt x="289" y="963"/>
                      <a:pt x="289" y="963"/>
                      <a:pt x="289" y="963"/>
                    </a:cubicBezTo>
                    <a:cubicBezTo>
                      <a:pt x="561" y="691"/>
                      <a:pt x="561" y="691"/>
                      <a:pt x="561" y="691"/>
                    </a:cubicBezTo>
                    <a:cubicBezTo>
                      <a:pt x="466" y="691"/>
                      <a:pt x="466" y="691"/>
                      <a:pt x="466" y="691"/>
                    </a:cubicBezTo>
                    <a:cubicBezTo>
                      <a:pt x="466" y="435"/>
                      <a:pt x="466" y="435"/>
                      <a:pt x="466" y="435"/>
                    </a:cubicBezTo>
                    <a:cubicBezTo>
                      <a:pt x="466" y="435"/>
                      <a:pt x="468" y="412"/>
                      <a:pt x="446" y="390"/>
                    </a:cubicBezTo>
                    <a:cubicBezTo>
                      <a:pt x="424" y="368"/>
                      <a:pt x="80" y="24"/>
                      <a:pt x="80" y="24"/>
                    </a:cubicBezTo>
                    <a:cubicBezTo>
                      <a:pt x="80" y="24"/>
                      <a:pt x="57" y="0"/>
                      <a:pt x="10" y="1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dirty="0">
                  <a:latin typeface="+mj-lt"/>
                </a:endParaRPr>
              </a:p>
            </p:txBody>
          </p:sp>
        </p:grpSp>
        <p:sp>
          <p:nvSpPr>
            <p:cNvPr id="42" name="TextBox 14">
              <a:extLst>
                <a:ext uri="{FF2B5EF4-FFF2-40B4-BE49-F238E27FC236}">
                  <a16:creationId xmlns:a16="http://schemas.microsoft.com/office/drawing/2014/main" id="{62D11301-E52E-4DA0-A6EA-BC0A63A02251}"/>
                </a:ext>
              </a:extLst>
            </p:cNvPr>
            <p:cNvSpPr txBox="1">
              <a:spLocks noChangeArrowheads="1"/>
            </p:cNvSpPr>
            <p:nvPr/>
          </p:nvSpPr>
          <p:spPr bwMode="auto">
            <a:xfrm>
              <a:off x="5832917" y="1111894"/>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2400" dirty="0">
                  <a:latin typeface="+mj-lt"/>
                  <a:ea typeface="Lato Black" panose="020F0502020204030203" pitchFamily="34" charset="0"/>
                  <a:cs typeface="Lato Black" panose="020F0502020204030203" pitchFamily="34" charset="0"/>
                </a:rPr>
                <a:t>01</a:t>
              </a:r>
            </a:p>
          </p:txBody>
        </p:sp>
        <p:sp>
          <p:nvSpPr>
            <p:cNvPr id="43" name="TextBox 15">
              <a:extLst>
                <a:ext uri="{FF2B5EF4-FFF2-40B4-BE49-F238E27FC236}">
                  <a16:creationId xmlns:a16="http://schemas.microsoft.com/office/drawing/2014/main" id="{EC098D5F-31B1-44F0-B3E3-9C785FC46A1C}"/>
                </a:ext>
              </a:extLst>
            </p:cNvPr>
            <p:cNvSpPr txBox="1">
              <a:spLocks noChangeArrowheads="1"/>
            </p:cNvSpPr>
            <p:nvPr/>
          </p:nvSpPr>
          <p:spPr bwMode="auto">
            <a:xfrm>
              <a:off x="7088630" y="2272357"/>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2400" dirty="0">
                  <a:latin typeface="+mj-lt"/>
                  <a:ea typeface="Lato Black" panose="020F0502020204030203" pitchFamily="34" charset="0"/>
                  <a:cs typeface="Lato Black" panose="020F0502020204030203" pitchFamily="34" charset="0"/>
                </a:rPr>
                <a:t>02</a:t>
              </a:r>
            </a:p>
          </p:txBody>
        </p:sp>
        <p:sp>
          <p:nvSpPr>
            <p:cNvPr id="44" name="TextBox 16">
              <a:extLst>
                <a:ext uri="{FF2B5EF4-FFF2-40B4-BE49-F238E27FC236}">
                  <a16:creationId xmlns:a16="http://schemas.microsoft.com/office/drawing/2014/main" id="{85DBCACA-A2C2-49A6-B3F0-365E40B962B1}"/>
                </a:ext>
              </a:extLst>
            </p:cNvPr>
            <p:cNvSpPr txBox="1">
              <a:spLocks noChangeArrowheads="1"/>
            </p:cNvSpPr>
            <p:nvPr/>
          </p:nvSpPr>
          <p:spPr bwMode="auto">
            <a:xfrm>
              <a:off x="5859905" y="3416944"/>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2400" dirty="0">
                  <a:latin typeface="+mj-lt"/>
                  <a:ea typeface="Lato Black" panose="020F0502020204030203" pitchFamily="34" charset="0"/>
                  <a:cs typeface="Lato Black" panose="020F0502020204030203" pitchFamily="34" charset="0"/>
                </a:rPr>
                <a:t>03</a:t>
              </a:r>
            </a:p>
          </p:txBody>
        </p:sp>
        <p:sp>
          <p:nvSpPr>
            <p:cNvPr id="45" name="TextBox 17">
              <a:extLst>
                <a:ext uri="{FF2B5EF4-FFF2-40B4-BE49-F238E27FC236}">
                  <a16:creationId xmlns:a16="http://schemas.microsoft.com/office/drawing/2014/main" id="{7A1950C6-A3D8-469A-BDD6-495FF6F8E191}"/>
                </a:ext>
              </a:extLst>
            </p:cNvPr>
            <p:cNvSpPr txBox="1">
              <a:spLocks noChangeArrowheads="1"/>
            </p:cNvSpPr>
            <p:nvPr/>
          </p:nvSpPr>
          <p:spPr bwMode="auto">
            <a:xfrm>
              <a:off x="4685155" y="2299344"/>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2400" dirty="0">
                  <a:latin typeface="+mj-lt"/>
                  <a:ea typeface="Lato Black" panose="020F0502020204030203" pitchFamily="34" charset="0"/>
                  <a:cs typeface="Lato Black" panose="020F0502020204030203" pitchFamily="34" charset="0"/>
                </a:rPr>
                <a:t>04</a:t>
              </a:r>
            </a:p>
          </p:txBody>
        </p:sp>
        <p:sp>
          <p:nvSpPr>
            <p:cNvPr id="46" name="TextBox 18">
              <a:extLst>
                <a:ext uri="{FF2B5EF4-FFF2-40B4-BE49-F238E27FC236}">
                  <a16:creationId xmlns:a16="http://schemas.microsoft.com/office/drawing/2014/main" id="{AD95C724-BDAC-427A-AE27-42444A23C596}"/>
                </a:ext>
              </a:extLst>
            </p:cNvPr>
            <p:cNvSpPr>
              <a:spLocks noChangeArrowheads="1"/>
            </p:cNvSpPr>
            <p:nvPr/>
          </p:nvSpPr>
          <p:spPr bwMode="auto">
            <a:xfrm>
              <a:off x="2792915" y="557856"/>
              <a:ext cx="1104900" cy="990600"/>
            </a:xfrm>
            <a:prstGeom prst="roundRect">
              <a:avLst>
                <a:gd name="adj" fmla="val 16667"/>
              </a:avLst>
            </a:prstGeom>
            <a:solidFill>
              <a:srgbClr val="FFFFFF">
                <a:alpha val="20000"/>
              </a:srgbClr>
            </a:solidFill>
            <a:ln>
              <a:noFill/>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6600" dirty="0">
                <a:solidFill>
                  <a:schemeClr val="bg1"/>
                </a:solidFill>
                <a:latin typeface="+mj-lt"/>
              </a:endParaRPr>
            </a:p>
          </p:txBody>
        </p:sp>
        <p:sp>
          <p:nvSpPr>
            <p:cNvPr id="47" name="TextBox 46">
              <a:extLst>
                <a:ext uri="{FF2B5EF4-FFF2-40B4-BE49-F238E27FC236}">
                  <a16:creationId xmlns:a16="http://schemas.microsoft.com/office/drawing/2014/main" id="{FB960581-F02F-4F3D-AB71-AAE72F678B1C}"/>
                </a:ext>
              </a:extLst>
            </p:cNvPr>
            <p:cNvSpPr txBox="1"/>
            <p:nvPr/>
          </p:nvSpPr>
          <p:spPr>
            <a:xfrm>
              <a:off x="8420652" y="644647"/>
              <a:ext cx="1104900" cy="990600"/>
            </a:xfrm>
            <a:prstGeom prst="roundRect">
              <a:avLst/>
            </a:prstGeom>
            <a:solidFill>
              <a:schemeClr val="tx1">
                <a:alpha val="20000"/>
              </a:schemeClr>
            </a:solidFill>
            <a:ln>
              <a:noFill/>
            </a:ln>
          </p:spPr>
          <p:txBody>
            <a:bodyPr anchor="ctr"/>
            <a:lstStyle/>
            <a:p>
              <a:pPr algn="ctr" eaLnBrk="1" fontAlgn="auto" hangingPunct="1">
                <a:spcBef>
                  <a:spcPts val="0"/>
                </a:spcBef>
                <a:spcAft>
                  <a:spcPts val="0"/>
                </a:spcAft>
                <a:defRPr/>
              </a:pPr>
              <a:endParaRPr lang="en-US" sz="6600" dirty="0">
                <a:solidFill>
                  <a:schemeClr val="bg1"/>
                </a:solidFill>
                <a:latin typeface="+mj-lt"/>
              </a:endParaRPr>
            </a:p>
          </p:txBody>
        </p:sp>
        <p:sp>
          <p:nvSpPr>
            <p:cNvPr id="48" name="TextBox 20">
              <a:extLst>
                <a:ext uri="{FF2B5EF4-FFF2-40B4-BE49-F238E27FC236}">
                  <a16:creationId xmlns:a16="http://schemas.microsoft.com/office/drawing/2014/main" id="{F59687F4-E8BE-46B7-85B0-1E2B4496B1F9}"/>
                </a:ext>
              </a:extLst>
            </p:cNvPr>
            <p:cNvSpPr>
              <a:spLocks noChangeArrowheads="1"/>
            </p:cNvSpPr>
            <p:nvPr/>
          </p:nvSpPr>
          <p:spPr bwMode="auto">
            <a:xfrm>
              <a:off x="2682823" y="3397991"/>
              <a:ext cx="1104900" cy="990600"/>
            </a:xfrm>
            <a:prstGeom prst="roundRect">
              <a:avLst>
                <a:gd name="adj" fmla="val 16667"/>
              </a:avLst>
            </a:prstGeom>
            <a:solidFill>
              <a:schemeClr val="tx1">
                <a:alpha val="20000"/>
              </a:schemeClr>
            </a:solidFill>
            <a:ln>
              <a:noFill/>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6600" dirty="0">
                <a:solidFill>
                  <a:schemeClr val="bg1"/>
                </a:solidFill>
                <a:latin typeface="+mj-lt"/>
              </a:endParaRPr>
            </a:p>
          </p:txBody>
        </p:sp>
        <p:sp>
          <p:nvSpPr>
            <p:cNvPr id="49" name="TextBox 48">
              <a:extLst>
                <a:ext uri="{FF2B5EF4-FFF2-40B4-BE49-F238E27FC236}">
                  <a16:creationId xmlns:a16="http://schemas.microsoft.com/office/drawing/2014/main" id="{86D467AD-D86C-45C1-8E32-67C80506F64C}"/>
                </a:ext>
              </a:extLst>
            </p:cNvPr>
            <p:cNvSpPr txBox="1"/>
            <p:nvPr/>
          </p:nvSpPr>
          <p:spPr>
            <a:xfrm>
              <a:off x="8285738" y="3371616"/>
              <a:ext cx="1104900" cy="990600"/>
            </a:xfrm>
            <a:prstGeom prst="roundRect">
              <a:avLst/>
            </a:prstGeom>
            <a:solidFill>
              <a:schemeClr val="tx1">
                <a:alpha val="20000"/>
              </a:schemeClr>
            </a:solidFill>
            <a:ln>
              <a:noFill/>
            </a:ln>
          </p:spPr>
          <p:txBody>
            <a:bodyPr anchor="ctr"/>
            <a:lstStyle/>
            <a:p>
              <a:pPr algn="ctr" eaLnBrk="1" fontAlgn="auto" hangingPunct="1">
                <a:spcBef>
                  <a:spcPts val="0"/>
                </a:spcBef>
                <a:spcAft>
                  <a:spcPts val="0"/>
                </a:spcAft>
                <a:defRPr/>
              </a:pPr>
              <a:endParaRPr lang="en-US" sz="6600" dirty="0">
                <a:solidFill>
                  <a:schemeClr val="bg1"/>
                </a:solidFill>
                <a:latin typeface="+mj-lt"/>
              </a:endParaRPr>
            </a:p>
          </p:txBody>
        </p:sp>
        <p:sp>
          <p:nvSpPr>
            <p:cNvPr id="59" name="TextBox 58">
              <a:extLst>
                <a:ext uri="{FF2B5EF4-FFF2-40B4-BE49-F238E27FC236}">
                  <a16:creationId xmlns:a16="http://schemas.microsoft.com/office/drawing/2014/main" id="{14728FD8-DB26-4B9A-A0E8-101DC63B04FE}"/>
                </a:ext>
              </a:extLst>
            </p:cNvPr>
            <p:cNvSpPr txBox="1"/>
            <p:nvPr/>
          </p:nvSpPr>
          <p:spPr>
            <a:xfrm>
              <a:off x="1173013" y="586036"/>
              <a:ext cx="1576624" cy="1323439"/>
            </a:xfrm>
            <a:prstGeom prst="rect">
              <a:avLst/>
            </a:prstGeom>
            <a:noFill/>
          </p:spPr>
          <p:txBody>
            <a:bodyPr wrap="square">
              <a:spAutoFit/>
            </a:bodyPr>
            <a:lstStyle/>
            <a:p>
              <a:pPr algn="ctr" eaLnBrk="1" fontAlgn="auto" hangingPunct="1">
                <a:spcBef>
                  <a:spcPts val="0"/>
                </a:spcBef>
                <a:spcAft>
                  <a:spcPts val="0"/>
                </a:spcAft>
                <a:defRPr/>
              </a:pPr>
              <a:r>
                <a:rPr lang="en-US" sz="1600" dirty="0">
                  <a:latin typeface="+mj-lt"/>
                </a:rPr>
                <a:t>Present and discuss evidence gaps at PBC on May 1, 2024</a:t>
              </a:r>
            </a:p>
          </p:txBody>
        </p:sp>
        <p:sp>
          <p:nvSpPr>
            <p:cNvPr id="61" name="TextBox 60">
              <a:extLst>
                <a:ext uri="{FF2B5EF4-FFF2-40B4-BE49-F238E27FC236}">
                  <a16:creationId xmlns:a16="http://schemas.microsoft.com/office/drawing/2014/main" id="{A4CE907E-6892-415E-9D0B-A4B5760EF257}"/>
                </a:ext>
              </a:extLst>
            </p:cNvPr>
            <p:cNvSpPr txBox="1"/>
            <p:nvPr/>
          </p:nvSpPr>
          <p:spPr>
            <a:xfrm>
              <a:off x="9525129" y="632504"/>
              <a:ext cx="1286418" cy="1815882"/>
            </a:xfrm>
            <a:prstGeom prst="rect">
              <a:avLst/>
            </a:prstGeom>
            <a:noFill/>
          </p:spPr>
          <p:txBody>
            <a:bodyPr wrap="square">
              <a:spAutoFit/>
            </a:bodyPr>
            <a:lstStyle/>
            <a:p>
              <a:pPr algn="ctr">
                <a:defRPr/>
              </a:pPr>
              <a:r>
                <a:rPr lang="en-US" sz="1600" dirty="0">
                  <a:latin typeface="+mj-lt"/>
                </a:rPr>
                <a:t>Identify individuals and groups responsible for addressing gaps in Fall 2024</a:t>
              </a:r>
            </a:p>
          </p:txBody>
        </p:sp>
        <p:sp>
          <p:nvSpPr>
            <p:cNvPr id="63" name="TextBox 62">
              <a:extLst>
                <a:ext uri="{FF2B5EF4-FFF2-40B4-BE49-F238E27FC236}">
                  <a16:creationId xmlns:a16="http://schemas.microsoft.com/office/drawing/2014/main" id="{E1D3F214-737D-4841-A2FA-C706808F4EB0}"/>
                </a:ext>
              </a:extLst>
            </p:cNvPr>
            <p:cNvSpPr txBox="1"/>
            <p:nvPr/>
          </p:nvSpPr>
          <p:spPr>
            <a:xfrm>
              <a:off x="1190173" y="3397991"/>
              <a:ext cx="1389062" cy="1323439"/>
            </a:xfrm>
            <a:prstGeom prst="rect">
              <a:avLst/>
            </a:prstGeom>
            <a:noFill/>
          </p:spPr>
          <p:txBody>
            <a:bodyPr>
              <a:spAutoFit/>
            </a:bodyPr>
            <a:lstStyle/>
            <a:p>
              <a:pPr algn="ctr" eaLnBrk="1" fontAlgn="auto" hangingPunct="1">
                <a:spcBef>
                  <a:spcPts val="0"/>
                </a:spcBef>
                <a:spcAft>
                  <a:spcPts val="0"/>
                </a:spcAft>
                <a:defRPr/>
              </a:pPr>
              <a:r>
                <a:rPr lang="en-US" sz="1600" dirty="0">
                  <a:latin typeface="+mj-lt"/>
                </a:rPr>
                <a:t>Write to new evidence in the ISER due December 2025</a:t>
              </a:r>
            </a:p>
          </p:txBody>
        </p:sp>
        <p:sp>
          <p:nvSpPr>
            <p:cNvPr id="65" name="TextBox 64">
              <a:extLst>
                <a:ext uri="{FF2B5EF4-FFF2-40B4-BE49-F238E27FC236}">
                  <a16:creationId xmlns:a16="http://schemas.microsoft.com/office/drawing/2014/main" id="{C9091B59-33AC-48AA-A403-546A002D599E}"/>
                </a:ext>
              </a:extLst>
            </p:cNvPr>
            <p:cNvSpPr txBox="1"/>
            <p:nvPr/>
          </p:nvSpPr>
          <p:spPr>
            <a:xfrm>
              <a:off x="9525129" y="3243037"/>
              <a:ext cx="1147762" cy="1569660"/>
            </a:xfrm>
            <a:prstGeom prst="rect">
              <a:avLst/>
            </a:prstGeom>
            <a:noFill/>
          </p:spPr>
          <p:txBody>
            <a:bodyPr>
              <a:spAutoFit/>
            </a:bodyPr>
            <a:lstStyle/>
            <a:p>
              <a:pPr algn="ctr">
                <a:defRPr/>
              </a:pPr>
              <a:r>
                <a:rPr lang="en-US" sz="1600" dirty="0">
                  <a:latin typeface="+mj-lt"/>
                </a:rPr>
                <a:t>Return to PBC in Spring 2025 with gaps addressed</a:t>
              </a:r>
            </a:p>
          </p:txBody>
        </p:sp>
      </p:grpSp>
      <p:sp>
        <p:nvSpPr>
          <p:cNvPr id="5" name="Title 4">
            <a:extLst>
              <a:ext uri="{FF2B5EF4-FFF2-40B4-BE49-F238E27FC236}">
                <a16:creationId xmlns:a16="http://schemas.microsoft.com/office/drawing/2014/main" id="{D1963BF4-5EF0-4B10-A953-8996C5CCB74E}"/>
              </a:ext>
            </a:extLst>
          </p:cNvPr>
          <p:cNvSpPr>
            <a:spLocks noGrp="1"/>
          </p:cNvSpPr>
          <p:nvPr>
            <p:ph type="title"/>
          </p:nvPr>
        </p:nvSpPr>
        <p:spPr/>
        <p:txBody>
          <a:bodyPr>
            <a:normAutofit/>
          </a:bodyPr>
          <a:lstStyle/>
          <a:p>
            <a:r>
              <a:rPr lang="en-US" sz="3600" dirty="0"/>
              <a:t>Next Steps to Address Evidence Gaps</a:t>
            </a:r>
          </a:p>
        </p:txBody>
      </p:sp>
      <p:pic>
        <p:nvPicPr>
          <p:cNvPr id="3" name="Graphic 2" descr="Process icon">
            <a:extLst>
              <a:ext uri="{FF2B5EF4-FFF2-40B4-BE49-F238E27FC236}">
                <a16:creationId xmlns:a16="http://schemas.microsoft.com/office/drawing/2014/main" id="{8E2745DB-112B-4F89-83B6-D6D7F6F670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5231" y="4780607"/>
            <a:ext cx="952500" cy="952500"/>
          </a:xfrm>
          <a:prstGeom prst="rect">
            <a:avLst/>
          </a:prstGeom>
        </p:spPr>
      </p:pic>
      <p:pic>
        <p:nvPicPr>
          <p:cNvPr id="8" name="Graphic 7" descr="Teacher">
            <a:extLst>
              <a:ext uri="{FF2B5EF4-FFF2-40B4-BE49-F238E27FC236}">
                <a16:creationId xmlns:a16="http://schemas.microsoft.com/office/drawing/2014/main" id="{AD059F01-81A9-44C3-A4C6-26CF6D57445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47583" y="445234"/>
            <a:ext cx="914400" cy="914400"/>
          </a:xfrm>
          <a:prstGeom prst="rect">
            <a:avLst/>
          </a:prstGeom>
        </p:spPr>
      </p:pic>
      <p:pic>
        <p:nvPicPr>
          <p:cNvPr id="10" name="Graphic 9" descr="Group">
            <a:extLst>
              <a:ext uri="{FF2B5EF4-FFF2-40B4-BE49-F238E27FC236}">
                <a16:creationId xmlns:a16="http://schemas.microsoft.com/office/drawing/2014/main" id="{7DFAF052-5E72-4978-9994-2751BA121F5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281098" y="551821"/>
            <a:ext cx="914400" cy="914400"/>
          </a:xfrm>
          <a:prstGeom prst="rect">
            <a:avLst/>
          </a:prstGeom>
        </p:spPr>
      </p:pic>
      <p:pic>
        <p:nvPicPr>
          <p:cNvPr id="58" name="Graphic 57" descr="Teacher">
            <a:extLst>
              <a:ext uri="{FF2B5EF4-FFF2-40B4-BE49-F238E27FC236}">
                <a16:creationId xmlns:a16="http://schemas.microsoft.com/office/drawing/2014/main" id="{C730245C-90AA-4CA4-85FE-81155E37E82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41361" y="3247269"/>
            <a:ext cx="914400" cy="914400"/>
          </a:xfrm>
          <a:prstGeom prst="rect">
            <a:avLst/>
          </a:prstGeom>
        </p:spPr>
      </p:pic>
      <p:pic>
        <p:nvPicPr>
          <p:cNvPr id="12" name="Graphic 11" descr="Pencil">
            <a:extLst>
              <a:ext uri="{FF2B5EF4-FFF2-40B4-BE49-F238E27FC236}">
                <a16:creationId xmlns:a16="http://schemas.microsoft.com/office/drawing/2014/main" id="{8C7FA419-249E-4C33-A766-BBD6BD60A61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556674" y="3242527"/>
            <a:ext cx="914400" cy="914400"/>
          </a:xfrm>
          <a:prstGeom prst="rect">
            <a:avLst/>
          </a:prstGeom>
        </p:spPr>
      </p:pic>
    </p:spTree>
    <p:extLst>
      <p:ext uri="{BB962C8B-B14F-4D97-AF65-F5344CB8AC3E}">
        <p14:creationId xmlns:p14="http://schemas.microsoft.com/office/powerpoint/2010/main" val="1775457033"/>
      </p:ext>
    </p:extLst>
  </p:cSld>
  <p:clrMapOvr>
    <a:masterClrMapping/>
  </p:clrMapOvr>
</p:sld>
</file>

<file path=ppt/theme/theme1.xml><?xml version="1.0" encoding="utf-8"?>
<a:theme xmlns:a="http://schemas.openxmlformats.org/drawingml/2006/main" name="Berlin">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67421116_Reflection on learning_AAS_v5" id="{59B7BDFB-57AB-4529-979B-198FE99CC53E}" vid="{8B6E8B8A-CD93-411A-90DE-1F9807F38B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2bc55ecc-363e-43e9-bfac-4ba2e86f45ee" xsi:nil="true"/>
    <_activity xmlns="2bc55ecc-363e-43e9-bfac-4ba2e86f45e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8" ma:contentTypeDescription="Create a new document." ma:contentTypeScope="" ma:versionID="d4bb8c2641764e3ca70261afe1b33a53">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9959290da7346403855fa006fec8fe7c"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F1D2AC-2735-457E-B639-07E13F9A629B}">
  <ds:schemaRefs>
    <ds:schemaRef ds:uri="http://purl.org/dc/dcmitype/"/>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bb5bbb0b-6c89-44d7-be61-0adfe653f983"/>
    <ds:schemaRef ds:uri="2bc55ecc-363e-43e9-bfac-4ba2e86f45ee"/>
    <ds:schemaRef ds:uri="http://www.w3.org/XML/1998/namespace"/>
  </ds:schemaRefs>
</ds:datastoreItem>
</file>

<file path=customXml/itemProps2.xml><?xml version="1.0" encoding="utf-8"?>
<ds:datastoreItem xmlns:ds="http://schemas.openxmlformats.org/officeDocument/2006/customXml" ds:itemID="{5A865C03-6549-492F-9EF9-EC07B7857B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2AB9FA-5EE8-4111-B873-E09ACA2BC3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1010</Words>
  <Application>Microsoft Office PowerPoint</Application>
  <PresentationFormat>Widescreen</PresentationFormat>
  <Paragraphs>95</Paragraphs>
  <Slides>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docs-Calibri</vt:lpstr>
      <vt:lpstr>Lato Black</vt:lpstr>
      <vt:lpstr>Segoe UI</vt:lpstr>
      <vt:lpstr>Trebuchet MS</vt:lpstr>
      <vt:lpstr>Berlin</vt:lpstr>
      <vt:lpstr>PBC ISER Steering Committee</vt:lpstr>
      <vt:lpstr>Purpose of Meeting</vt:lpstr>
      <vt:lpstr>Standard 1</vt:lpstr>
      <vt:lpstr>Standard 2</vt:lpstr>
      <vt:lpstr>Standard 2</vt:lpstr>
      <vt:lpstr>Standard 2: required evidence question</vt:lpstr>
      <vt:lpstr>Standard 3</vt:lpstr>
      <vt:lpstr>Standard 4</vt:lpstr>
      <vt:lpstr>Next Steps to Address Evidence Gaps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2024-04-16T19:42:12Z</dcterms:created>
  <dcterms:modified xsi:type="dcterms:W3CDTF">2024-04-19T21:51:07Z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