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256" r:id="rId2"/>
    <p:sldId id="315" r:id="rId3"/>
    <p:sldId id="320" r:id="rId4"/>
    <p:sldId id="319" r:id="rId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33"/>
    <a:srgbClr val="FFFF99"/>
    <a:srgbClr val="0066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609" autoAdjust="0"/>
    <p:restoredTop sz="94660"/>
  </p:normalViewPr>
  <p:slideViewPr>
    <p:cSldViewPr snapToGrid="0">
      <p:cViewPr varScale="1">
        <p:scale>
          <a:sx n="103" d="100"/>
          <a:sy n="103" d="100"/>
        </p:scale>
        <p:origin x="114"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10912C5E-5ECA-4B7C-8FF5-B46AC71EF330}" type="datetimeFigureOut">
              <a:rPr lang="en-US" smtClean="0"/>
              <a:t>8/22/2023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450ECB3-A3F7-4337-9F98-DFD14FAD1FE3}" type="slidenum">
              <a:rPr lang="en-US" smtClean="0"/>
              <a:t>‹#›</a:t>
            </a:fld>
            <a:endParaRPr lang="en-US"/>
          </a:p>
        </p:txBody>
      </p:sp>
    </p:spTree>
    <p:extLst>
      <p:ext uri="{BB962C8B-B14F-4D97-AF65-F5344CB8AC3E}">
        <p14:creationId xmlns:p14="http://schemas.microsoft.com/office/powerpoint/2010/main" val="465772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AEC6874-87D3-4708-86B1-114C1FEE74C4}" type="datetimeFigureOut">
              <a:rPr lang="en-US" smtClean="0"/>
              <a:t>8/22/2023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1B90EF27-1900-472B-B1D5-4FBEA200263F}" type="slidenum">
              <a:rPr lang="en-US" smtClean="0"/>
              <a:t>‹#›</a:t>
            </a:fld>
            <a:endParaRPr lang="en-US"/>
          </a:p>
        </p:txBody>
      </p:sp>
    </p:spTree>
    <p:extLst>
      <p:ext uri="{BB962C8B-B14F-4D97-AF65-F5344CB8AC3E}">
        <p14:creationId xmlns:p14="http://schemas.microsoft.com/office/powerpoint/2010/main" val="38792577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90EF27-1900-472B-B1D5-4FBEA200263F}" type="slidenum">
              <a:rPr lang="en-US" smtClean="0"/>
              <a:t>2</a:t>
            </a:fld>
            <a:endParaRPr lang="en-US" dirty="0"/>
          </a:p>
        </p:txBody>
      </p:sp>
    </p:spTree>
    <p:extLst>
      <p:ext uri="{BB962C8B-B14F-4D97-AF65-F5344CB8AC3E}">
        <p14:creationId xmlns:p14="http://schemas.microsoft.com/office/powerpoint/2010/main" val="2333873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C341C4-3268-4241-9C56-054F2F7015E6}"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777227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209771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11770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C341C4-3268-4241-9C56-054F2F7015E6}"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62939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C341C4-3268-4241-9C56-054F2F7015E6}" type="datetimeFigureOut">
              <a:rPr lang="en-US" smtClean="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2925189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C341C4-3268-4241-9C56-054F2F7015E6}"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3797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C341C4-3268-4241-9C56-054F2F7015E6}" type="datetimeFigureOut">
              <a:rPr lang="en-US" smtClean="0"/>
              <a:t>8/22/2023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213380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C341C4-3268-4241-9C56-054F2F7015E6}" type="datetimeFigureOut">
              <a:rPr lang="en-US" smtClean="0"/>
              <a:t>8/22/2023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767115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C341C4-3268-4241-9C56-054F2F7015E6}" type="datetimeFigureOut">
              <a:rPr lang="en-US" smtClean="0"/>
              <a:t>8/22/2023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33183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4160264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C341C4-3268-4241-9C56-054F2F7015E6}" type="datetimeFigureOut">
              <a:rPr lang="en-US" smtClean="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2FE41E-F334-4083-80DF-E3288B8CA3FD}" type="slidenum">
              <a:rPr lang="en-US" smtClean="0"/>
              <a:t>‹#›</a:t>
            </a:fld>
            <a:endParaRPr lang="en-US"/>
          </a:p>
        </p:txBody>
      </p:sp>
    </p:spTree>
    <p:extLst>
      <p:ext uri="{BB962C8B-B14F-4D97-AF65-F5344CB8AC3E}">
        <p14:creationId xmlns:p14="http://schemas.microsoft.com/office/powerpoint/2010/main" val="1528323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341C4-3268-4241-9C56-054F2F7015E6}" type="datetimeFigureOut">
              <a:rPr lang="en-US" smtClean="0"/>
              <a:t>8/22/2023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2FE41E-F334-4083-80DF-E3288B8CA3FD}" type="slidenum">
              <a:rPr lang="en-US" smtClean="0"/>
              <a:t>‹#›</a:t>
            </a:fld>
            <a:endParaRPr lang="en-US"/>
          </a:p>
        </p:txBody>
      </p:sp>
    </p:spTree>
    <p:extLst>
      <p:ext uri="{BB962C8B-B14F-4D97-AF65-F5344CB8AC3E}">
        <p14:creationId xmlns:p14="http://schemas.microsoft.com/office/powerpoint/2010/main" val="3957320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96352" y="4602347"/>
            <a:ext cx="11252199" cy="1785104"/>
          </a:xfrm>
          <a:prstGeom prst="rect">
            <a:avLst/>
          </a:prstGeom>
          <a:noFill/>
        </p:spPr>
        <p:txBody>
          <a:bodyPr wrap="square" rtlCol="0">
            <a:spAutoFit/>
          </a:bodyPr>
          <a:lstStyle/>
          <a:p>
            <a:pPr algn="ctr"/>
            <a:r>
              <a:rPr lang="en-US" sz="5500" b="1" dirty="0">
                <a:latin typeface="Garamond" panose="02020404030301010803" pitchFamily="18" charset="0"/>
              </a:rPr>
              <a:t>Counseling Division Position Vacancies</a:t>
            </a:r>
          </a:p>
        </p:txBody>
      </p:sp>
      <p:sp>
        <p:nvSpPr>
          <p:cNvPr id="5" name="Rectangle 4">
            <a:extLst>
              <a:ext uri="{FF2B5EF4-FFF2-40B4-BE49-F238E27FC236}">
                <a16:creationId xmlns:a16="http://schemas.microsoft.com/office/drawing/2014/main" id="{7CFA1314-8F33-4955-BE2C-917B786340CE}"/>
              </a:ext>
            </a:extLst>
          </p:cNvPr>
          <p:cNvSpPr/>
          <p:nvPr/>
        </p:nvSpPr>
        <p:spPr>
          <a:xfrm rot="5400000">
            <a:off x="-3086129" y="3081031"/>
            <a:ext cx="6863099"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9" name="Rectangle 8">
            <a:extLst>
              <a:ext uri="{FF2B5EF4-FFF2-40B4-BE49-F238E27FC236}">
                <a16:creationId xmlns:a16="http://schemas.microsoft.com/office/drawing/2014/main" id="{E427F1B6-B5E8-443C-B43C-D19FEB5E0FCE}"/>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pic>
        <p:nvPicPr>
          <p:cNvPr id="7" name="Picture 6">
            <a:extLst>
              <a:ext uri="{FF2B5EF4-FFF2-40B4-BE49-F238E27FC236}">
                <a16:creationId xmlns:a16="http://schemas.microsoft.com/office/drawing/2014/main" id="{4839DBB2-6311-461A-8BB6-3B89C2E078B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4810" y="773721"/>
            <a:ext cx="5763702" cy="2588636"/>
          </a:xfrm>
          <a:prstGeom prst="rect">
            <a:avLst/>
          </a:prstGeom>
        </p:spPr>
      </p:pic>
      <p:sp>
        <p:nvSpPr>
          <p:cNvPr id="10" name="TextBox 9">
            <a:extLst>
              <a:ext uri="{FF2B5EF4-FFF2-40B4-BE49-F238E27FC236}">
                <a16:creationId xmlns:a16="http://schemas.microsoft.com/office/drawing/2014/main" id="{AB432A39-691F-4E1E-872A-4E05A021166B}"/>
              </a:ext>
            </a:extLst>
          </p:cNvPr>
          <p:cNvSpPr txBox="1"/>
          <p:nvPr/>
        </p:nvSpPr>
        <p:spPr>
          <a:xfrm>
            <a:off x="796352" y="3730819"/>
            <a:ext cx="11252199" cy="461665"/>
          </a:xfrm>
          <a:prstGeom prst="rect">
            <a:avLst/>
          </a:prstGeom>
          <a:noFill/>
        </p:spPr>
        <p:txBody>
          <a:bodyPr wrap="square" rtlCol="0">
            <a:spAutoFit/>
          </a:bodyPr>
          <a:lstStyle/>
          <a:p>
            <a:pPr algn="ctr"/>
            <a:r>
              <a:rPr lang="en-US" sz="2400" b="1" spc="600" dirty="0">
                <a:solidFill>
                  <a:schemeClr val="tx1">
                    <a:lumMod val="65000"/>
                    <a:lumOff val="35000"/>
                  </a:schemeClr>
                </a:solidFill>
                <a:latin typeface="Franklin Gothic Book" panose="020B0503020102020204" pitchFamily="34" charset="0"/>
              </a:rPr>
              <a:t>REDWOOD CITY, CA</a:t>
            </a:r>
          </a:p>
        </p:txBody>
      </p:sp>
    </p:spTree>
    <p:extLst>
      <p:ext uri="{BB962C8B-B14F-4D97-AF65-F5344CB8AC3E}">
        <p14:creationId xmlns:p14="http://schemas.microsoft.com/office/powerpoint/2010/main" val="198883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F518A3A-ECE0-42A2-BD7B-43096BD7B6FA}"/>
              </a:ext>
            </a:extLst>
          </p:cNvPr>
          <p:cNvSpPr/>
          <p:nvPr/>
        </p:nvSpPr>
        <p:spPr>
          <a:xfrm>
            <a:off x="366852" y="228614"/>
            <a:ext cx="11458296"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sp>
        <p:nvSpPr>
          <p:cNvPr id="2" name="Title 1"/>
          <p:cNvSpPr>
            <a:spLocks noGrp="1"/>
          </p:cNvSpPr>
          <p:nvPr>
            <p:ph type="title"/>
          </p:nvPr>
        </p:nvSpPr>
        <p:spPr/>
        <p:txBody>
          <a:bodyPr>
            <a:noAutofit/>
          </a:bodyPr>
          <a:lstStyle/>
          <a:p>
            <a:pPr algn="ctr"/>
            <a:r>
              <a:rPr lang="en-US" sz="3400" b="1" dirty="0">
                <a:solidFill>
                  <a:schemeClr val="bg1"/>
                </a:solidFill>
                <a:effectLst>
                  <a:outerShdw blurRad="50800" dist="50800" dir="5400000" algn="ctr" rotWithShape="0">
                    <a:srgbClr val="000000">
                      <a:alpha val="43137"/>
                    </a:srgbClr>
                  </a:outerShdw>
                </a:effectLst>
                <a:latin typeface="Franklin Gothic Book" panose="020B0503020102020204" pitchFamily="34" charset="0"/>
              </a:rPr>
              <a:t>Header in Franklin Gothic Book</a:t>
            </a:r>
          </a:p>
        </p:txBody>
      </p:sp>
      <p:sp>
        <p:nvSpPr>
          <p:cNvPr id="3" name="Content Placeholder 2"/>
          <p:cNvSpPr>
            <a:spLocks noGrp="1"/>
          </p:cNvSpPr>
          <p:nvPr>
            <p:ph type="body" idx="1"/>
          </p:nvPr>
        </p:nvSpPr>
        <p:spPr>
          <a:xfrm>
            <a:off x="4721290" y="1857318"/>
            <a:ext cx="1374710" cy="717931"/>
          </a:xfrm>
        </p:spPr>
        <p:txBody>
          <a:bodyPr numCol="4">
            <a:normAutofit/>
          </a:bodyPr>
          <a:lstStyle/>
          <a:p>
            <a:pPr marL="0" indent="0">
              <a:buNone/>
            </a:pPr>
            <a:endParaRPr lang="en-US" sz="2400" dirty="0">
              <a:latin typeface="Franklin Gothic Book" panose="020B0503020102020204" pitchFamily="34" charset="0"/>
            </a:endParaRPr>
          </a:p>
        </p:txBody>
      </p:sp>
      <p:sp>
        <p:nvSpPr>
          <p:cNvPr id="9" name="Rectangle 9">
            <a:extLst>
              <a:ext uri="{FF2B5EF4-FFF2-40B4-BE49-F238E27FC236}">
                <a16:creationId xmlns:a16="http://schemas.microsoft.com/office/drawing/2014/main" id="{29C5912D-DD36-465B-BD92-BB0220505875}"/>
              </a:ext>
            </a:extLst>
          </p:cNvPr>
          <p:cNvSpPr/>
          <p:nvPr/>
        </p:nvSpPr>
        <p:spPr>
          <a:xfrm rot="10800000" flipH="1">
            <a:off x="366852" y="228614"/>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100" dirty="0"/>
          </a:p>
        </p:txBody>
      </p:sp>
      <p:sp>
        <p:nvSpPr>
          <p:cNvPr id="11" name="Rectangle 10">
            <a:extLst>
              <a:ext uri="{FF2B5EF4-FFF2-40B4-BE49-F238E27FC236}">
                <a16:creationId xmlns:a16="http://schemas.microsoft.com/office/drawing/2014/main" id="{DBE1500E-AA5E-4B4B-9617-770B6DB66C06}"/>
              </a:ext>
            </a:extLst>
          </p:cNvPr>
          <p:cNvSpPr/>
          <p:nvPr/>
        </p:nvSpPr>
        <p:spPr>
          <a:xfrm>
            <a:off x="0" y="6139589"/>
            <a:ext cx="12192000" cy="718412"/>
          </a:xfrm>
          <a:prstGeom prst="rect">
            <a:avLst/>
          </a:prstGeom>
          <a:solidFill>
            <a:srgbClr val="006633"/>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A5AB7C25-52AB-4112-B306-CE6B913F7A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35522" y="6225730"/>
            <a:ext cx="1117460" cy="501880"/>
          </a:xfrm>
          <a:prstGeom prst="rect">
            <a:avLst/>
          </a:prstGeom>
        </p:spPr>
      </p:pic>
      <p:sp>
        <p:nvSpPr>
          <p:cNvPr id="13" name="Rectangle 12">
            <a:extLst>
              <a:ext uri="{FF2B5EF4-FFF2-40B4-BE49-F238E27FC236}">
                <a16:creationId xmlns:a16="http://schemas.microsoft.com/office/drawing/2014/main" id="{E663F740-D72D-4EF5-A232-42E82E89F334}"/>
              </a:ext>
            </a:extLst>
          </p:cNvPr>
          <p:cNvSpPr/>
          <p:nvPr/>
        </p:nvSpPr>
        <p:spPr>
          <a:xfrm>
            <a:off x="0" y="6063615"/>
            <a:ext cx="12192000" cy="75973"/>
          </a:xfrm>
          <a:prstGeom prst="rect">
            <a:avLst/>
          </a:prstGeom>
          <a:solidFill>
            <a:schemeClr val="accent6">
              <a:lumMod val="40000"/>
              <a:lumOff val="6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dirty="0"/>
          </a:p>
        </p:txBody>
      </p:sp>
      <p:graphicFrame>
        <p:nvGraphicFramePr>
          <p:cNvPr id="5" name="Table 5">
            <a:extLst>
              <a:ext uri="{FF2B5EF4-FFF2-40B4-BE49-F238E27FC236}">
                <a16:creationId xmlns:a16="http://schemas.microsoft.com/office/drawing/2014/main" id="{E62D22E7-A47A-4CEE-B05F-DB7BF06FB33F}"/>
              </a:ext>
            </a:extLst>
          </p:cNvPr>
          <p:cNvGraphicFramePr>
            <a:graphicFrameLocks noGrp="1"/>
          </p:cNvGraphicFramePr>
          <p:nvPr>
            <p:extLst>
              <p:ext uri="{D42A27DB-BD31-4B8C-83A1-F6EECF244321}">
                <p14:modId xmlns:p14="http://schemas.microsoft.com/office/powerpoint/2010/main" val="1548024337"/>
              </p:ext>
            </p:extLst>
          </p:nvPr>
        </p:nvGraphicFramePr>
        <p:xfrm>
          <a:off x="0" y="-225"/>
          <a:ext cx="12192000" cy="685822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982358286"/>
                    </a:ext>
                  </a:extLst>
                </a:gridCol>
                <a:gridCol w="3048000">
                  <a:extLst>
                    <a:ext uri="{9D8B030D-6E8A-4147-A177-3AD203B41FA5}">
                      <a16:colId xmlns:a16="http://schemas.microsoft.com/office/drawing/2014/main" val="4214858724"/>
                    </a:ext>
                  </a:extLst>
                </a:gridCol>
                <a:gridCol w="3048000">
                  <a:extLst>
                    <a:ext uri="{9D8B030D-6E8A-4147-A177-3AD203B41FA5}">
                      <a16:colId xmlns:a16="http://schemas.microsoft.com/office/drawing/2014/main" val="1801639234"/>
                    </a:ext>
                  </a:extLst>
                </a:gridCol>
                <a:gridCol w="3048000">
                  <a:extLst>
                    <a:ext uri="{9D8B030D-6E8A-4147-A177-3AD203B41FA5}">
                      <a16:colId xmlns:a16="http://schemas.microsoft.com/office/drawing/2014/main" val="849596345"/>
                    </a:ext>
                  </a:extLst>
                </a:gridCol>
              </a:tblGrid>
              <a:tr h="2585230">
                <a:tc>
                  <a:txBody>
                    <a:bodyPr/>
                    <a:lstStyle/>
                    <a:p>
                      <a:r>
                        <a:rPr lang="en-US" dirty="0"/>
                        <a:t>Position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Are there any special regulations such as law, Title 5, Education Code, Student Success Initiative or accreditation standards, etc. for the position?</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Does the request support the goals of the Educational Master Plan or other strategic plans?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Do the data indicate a demonstrated program need?</a:t>
                      </a:r>
                    </a:p>
                    <a:p>
                      <a:endParaRPr lang="en-US" dirty="0"/>
                    </a:p>
                  </a:txBody>
                  <a:tcPr/>
                </a:tc>
                <a:extLst>
                  <a:ext uri="{0D108BD9-81ED-4DB2-BD59-A6C34878D82A}">
                    <a16:rowId xmlns:a16="http://schemas.microsoft.com/office/drawing/2014/main" val="1386746554"/>
                  </a:ext>
                </a:extLst>
              </a:tr>
              <a:tr h="1422845">
                <a:tc>
                  <a:txBody>
                    <a:bodyPr/>
                    <a:lstStyle/>
                    <a:p>
                      <a:r>
                        <a:rPr lang="en-US" dirty="0"/>
                        <a:t>Career Resource/Counseling Aid (Welcome Center/Career Center)</a:t>
                      </a:r>
                    </a:p>
                  </a:txBody>
                  <a:tcPr/>
                </a:tc>
                <a:tc>
                  <a:txBody>
                    <a:bodyPr/>
                    <a:lstStyle/>
                    <a:p>
                      <a:r>
                        <a:rPr lang="en-US" dirty="0"/>
                        <a:t>No</a:t>
                      </a:r>
                    </a:p>
                  </a:txBody>
                  <a:tcPr/>
                </a:tc>
                <a:tc>
                  <a:txBody>
                    <a:bodyPr/>
                    <a:lstStyle/>
                    <a:p>
                      <a:r>
                        <a:rPr lang="en-US" dirty="0"/>
                        <a:t>EMP Goal 1.1 Make Registration Easier, EMP Goal 3.11 Create and expand career exploration experiences</a:t>
                      </a:r>
                    </a:p>
                  </a:txBody>
                  <a:tcPr/>
                </a:tc>
                <a:tc>
                  <a:txBody>
                    <a:bodyPr/>
                    <a:lstStyle/>
                    <a:p>
                      <a:r>
                        <a:rPr lang="en-US" dirty="0"/>
                        <a:t>During our drop in period alone (including Super Saturday) the Welcome Center has seen over 500 students!</a:t>
                      </a:r>
                    </a:p>
                  </a:txBody>
                  <a:tcPr/>
                </a:tc>
                <a:extLst>
                  <a:ext uri="{0D108BD9-81ED-4DB2-BD59-A6C34878D82A}">
                    <a16:rowId xmlns:a16="http://schemas.microsoft.com/office/drawing/2014/main" val="3228513330"/>
                  </a:ext>
                </a:extLst>
              </a:tr>
              <a:tr h="2850150">
                <a:tc>
                  <a:txBody>
                    <a:bodyPr/>
                    <a:lstStyle/>
                    <a:p>
                      <a:r>
                        <a:rPr lang="en-US" dirty="0"/>
                        <a:t>Retention Specialist (EOPS)</a:t>
                      </a:r>
                    </a:p>
                  </a:txBody>
                  <a:tcPr/>
                </a:tc>
                <a:tc>
                  <a:txBody>
                    <a:bodyPr/>
                    <a:lstStyle/>
                    <a:p>
                      <a:r>
                        <a:rPr lang="en-US" dirty="0"/>
                        <a:t>No</a:t>
                      </a:r>
                    </a:p>
                  </a:txBody>
                  <a:tcPr/>
                </a:tc>
                <a:tc>
                  <a:txBody>
                    <a:bodyPr/>
                    <a:lstStyle/>
                    <a:p>
                      <a:r>
                        <a:rPr lang="en-US" dirty="0"/>
                        <a:t>EMP Goal 1.14 Strengthen and scale student affinity programs</a:t>
                      </a:r>
                    </a:p>
                  </a:txBody>
                  <a:tcPr/>
                </a:tc>
                <a:tc>
                  <a:txBody>
                    <a:bodyPr/>
                    <a:lstStyle/>
                    <a:p>
                      <a:r>
                        <a:rPr lang="en-US" sz="1800" b="0" i="0" u="none" strike="noStrike" kern="1200" dirty="0">
                          <a:solidFill>
                            <a:schemeClr val="dk1"/>
                          </a:solidFill>
                          <a:effectLst/>
                          <a:latin typeface="+mn-lt"/>
                          <a:ea typeface="+mn-ea"/>
                          <a:cs typeface="+mn-cs"/>
                        </a:rPr>
                        <a:t>While we have seen the number of students in the EOPS program drop with the increase of students in Promise, EOPS students continue to be a high touch students population that strongly benefit from a permanent employee in this role.</a:t>
                      </a:r>
                      <a:endParaRPr lang="en-US" b="0" dirty="0"/>
                    </a:p>
                  </a:txBody>
                  <a:tcPr/>
                </a:tc>
                <a:extLst>
                  <a:ext uri="{0D108BD9-81ED-4DB2-BD59-A6C34878D82A}">
                    <a16:rowId xmlns:a16="http://schemas.microsoft.com/office/drawing/2014/main" val="1276593660"/>
                  </a:ext>
                </a:extLst>
              </a:tr>
            </a:tbl>
          </a:graphicData>
        </a:graphic>
      </p:graphicFrame>
    </p:spTree>
    <p:extLst>
      <p:ext uri="{BB962C8B-B14F-4D97-AF65-F5344CB8AC3E}">
        <p14:creationId xmlns:p14="http://schemas.microsoft.com/office/powerpoint/2010/main" val="4260107127"/>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D9E88-29ED-4D77-A7DF-59A1A60558E5}"/>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CB36CF2E-1027-4EDE-9903-F2004453ECF4}"/>
              </a:ext>
            </a:extLst>
          </p:cNvPr>
          <p:cNvSpPr>
            <a:spLocks noGrp="1"/>
          </p:cNvSpPr>
          <p:nvPr>
            <p:ph type="body" idx="1"/>
          </p:nvPr>
        </p:nvSpPr>
        <p:spPr/>
        <p:txBody>
          <a:bodyPr/>
          <a:lstStyle/>
          <a:p>
            <a:endParaRPr lang="en-US"/>
          </a:p>
        </p:txBody>
      </p:sp>
      <p:graphicFrame>
        <p:nvGraphicFramePr>
          <p:cNvPr id="4" name="Table 3">
            <a:extLst>
              <a:ext uri="{FF2B5EF4-FFF2-40B4-BE49-F238E27FC236}">
                <a16:creationId xmlns:a16="http://schemas.microsoft.com/office/drawing/2014/main" id="{EBBC7004-12A2-4630-BF0D-8CF13FA63559}"/>
              </a:ext>
            </a:extLst>
          </p:cNvPr>
          <p:cNvGraphicFramePr>
            <a:graphicFrameLocks noGrp="1"/>
          </p:cNvGraphicFramePr>
          <p:nvPr>
            <p:extLst>
              <p:ext uri="{D42A27DB-BD31-4B8C-83A1-F6EECF244321}">
                <p14:modId xmlns:p14="http://schemas.microsoft.com/office/powerpoint/2010/main" val="3485017489"/>
              </p:ext>
            </p:extLst>
          </p:nvPr>
        </p:nvGraphicFramePr>
        <p:xfrm>
          <a:off x="-6350" y="0"/>
          <a:ext cx="12192000" cy="6858225"/>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707875818"/>
                    </a:ext>
                  </a:extLst>
                </a:gridCol>
                <a:gridCol w="3048000">
                  <a:extLst>
                    <a:ext uri="{9D8B030D-6E8A-4147-A177-3AD203B41FA5}">
                      <a16:colId xmlns:a16="http://schemas.microsoft.com/office/drawing/2014/main" val="2070724197"/>
                    </a:ext>
                  </a:extLst>
                </a:gridCol>
                <a:gridCol w="3048000">
                  <a:extLst>
                    <a:ext uri="{9D8B030D-6E8A-4147-A177-3AD203B41FA5}">
                      <a16:colId xmlns:a16="http://schemas.microsoft.com/office/drawing/2014/main" val="3140263"/>
                    </a:ext>
                  </a:extLst>
                </a:gridCol>
                <a:gridCol w="3048000">
                  <a:extLst>
                    <a:ext uri="{9D8B030D-6E8A-4147-A177-3AD203B41FA5}">
                      <a16:colId xmlns:a16="http://schemas.microsoft.com/office/drawing/2014/main" val="4081295625"/>
                    </a:ext>
                  </a:extLst>
                </a:gridCol>
              </a:tblGrid>
              <a:tr h="2585230">
                <a:tc>
                  <a:txBody>
                    <a:bodyPr/>
                    <a:lstStyle/>
                    <a:p>
                      <a:r>
                        <a:rPr lang="en-US" dirty="0"/>
                        <a:t>Position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Are there any special regulations such as law, Title 5, Education Code, Student Success Initiative or accreditation standards, etc. for the position?</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Does the request support the goals of the Educational Master Plan or other strategic plans?</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kern="1200" dirty="0">
                          <a:solidFill>
                            <a:schemeClr val="lt1"/>
                          </a:solidFill>
                          <a:effectLst/>
                          <a:latin typeface="+mn-lt"/>
                          <a:ea typeface="+mn-ea"/>
                          <a:cs typeface="+mn-cs"/>
                        </a:rPr>
                        <a:t>Do the data indicate a demonstrated program need?</a:t>
                      </a:r>
                    </a:p>
                    <a:p>
                      <a:endParaRPr lang="en-US" dirty="0"/>
                    </a:p>
                  </a:txBody>
                  <a:tcPr/>
                </a:tc>
                <a:extLst>
                  <a:ext uri="{0D108BD9-81ED-4DB2-BD59-A6C34878D82A}">
                    <a16:rowId xmlns:a16="http://schemas.microsoft.com/office/drawing/2014/main" val="3027894687"/>
                  </a:ext>
                </a:extLst>
              </a:tr>
              <a:tr h="1422845">
                <a:tc>
                  <a:txBody>
                    <a:bodyPr/>
                    <a:lstStyle/>
                    <a:p>
                      <a:r>
                        <a:rPr lang="en-US" dirty="0"/>
                        <a:t>Student Life and Leadership Manager (Student Life and Leadership Office)</a:t>
                      </a:r>
                    </a:p>
                  </a:txBody>
                  <a:tcPr/>
                </a:tc>
                <a:tc>
                  <a:txBody>
                    <a:bodyPr/>
                    <a:lstStyle/>
                    <a:p>
                      <a:r>
                        <a:rPr lang="en-US" dirty="0"/>
                        <a:t>Yes</a:t>
                      </a:r>
                    </a:p>
                  </a:txBody>
                  <a:tcPr/>
                </a:tc>
                <a:tc>
                  <a:txBody>
                    <a:bodyPr/>
                    <a:lstStyle/>
                    <a:p>
                      <a:r>
                        <a:rPr lang="en-US" dirty="0"/>
                        <a:t>EMP Goal 2.10 Reimagine and transform college participatory governance</a:t>
                      </a:r>
                    </a:p>
                  </a:txBody>
                  <a:tcPr/>
                </a:tc>
                <a:tc>
                  <a:txBody>
                    <a:bodyPr/>
                    <a:lstStyle/>
                    <a:p>
                      <a:r>
                        <a:rPr lang="en-US" dirty="0"/>
                        <a:t>Despite being the smallest college in our district we have consistently had the most student events year over year.</a:t>
                      </a:r>
                    </a:p>
                  </a:txBody>
                  <a:tcPr/>
                </a:tc>
                <a:extLst>
                  <a:ext uri="{0D108BD9-81ED-4DB2-BD59-A6C34878D82A}">
                    <a16:rowId xmlns:a16="http://schemas.microsoft.com/office/drawing/2014/main" val="2116119091"/>
                  </a:ext>
                </a:extLst>
              </a:tr>
              <a:tr h="2850150">
                <a:tc>
                  <a:txBody>
                    <a:bodyPr/>
                    <a:lstStyle/>
                    <a:p>
                      <a:r>
                        <a:rPr lang="en-US" dirty="0"/>
                        <a:t>Program Supervisor (Colts U Transfer Center)</a:t>
                      </a:r>
                    </a:p>
                  </a:txBody>
                  <a:tcPr/>
                </a:tc>
                <a:tc>
                  <a:txBody>
                    <a:bodyPr/>
                    <a:lstStyle/>
                    <a:p>
                      <a:r>
                        <a:rPr lang="en-US" dirty="0"/>
                        <a:t>Yes</a:t>
                      </a:r>
                    </a:p>
                  </a:txBody>
                  <a:tcPr/>
                </a:tc>
                <a:tc>
                  <a:txBody>
                    <a:bodyPr/>
                    <a:lstStyle/>
                    <a:p>
                      <a:r>
                        <a:rPr lang="en-US" dirty="0"/>
                        <a:t>EMP Goal 1.16 Create a campus culture that expects and supports students’ completion, EMP Goal 3.8 Strengthen transfer support services, EMP Goal 3.9 Facilitate the transfer process by implementing the provisions of AB 111 and 928</a:t>
                      </a:r>
                    </a:p>
                  </a:txBody>
                  <a:tcPr/>
                </a:tc>
                <a:tc>
                  <a:txBody>
                    <a:bodyPr/>
                    <a:lstStyle/>
                    <a:p>
                      <a:r>
                        <a:rPr lang="en-US" sz="1800" b="0" i="0" u="none" strike="noStrike" kern="1200" dirty="0">
                          <a:solidFill>
                            <a:schemeClr val="dk1"/>
                          </a:solidFill>
                          <a:effectLst/>
                          <a:latin typeface="+mn-lt"/>
                          <a:ea typeface="+mn-ea"/>
                          <a:cs typeface="+mn-cs"/>
                        </a:rPr>
                        <a:t>According to our 22-23 fast facts 67% of students have a transfer goal.  3 of our top 4 degrees are transfer degrees.</a:t>
                      </a:r>
                      <a:endParaRPr lang="en-US" b="0" dirty="0"/>
                    </a:p>
                  </a:txBody>
                  <a:tcPr/>
                </a:tc>
                <a:extLst>
                  <a:ext uri="{0D108BD9-81ED-4DB2-BD59-A6C34878D82A}">
                    <a16:rowId xmlns:a16="http://schemas.microsoft.com/office/drawing/2014/main" val="242788992"/>
                  </a:ext>
                </a:extLst>
              </a:tr>
            </a:tbl>
          </a:graphicData>
        </a:graphic>
      </p:graphicFrame>
    </p:spTree>
    <p:extLst>
      <p:ext uri="{BB962C8B-B14F-4D97-AF65-F5344CB8AC3E}">
        <p14:creationId xmlns:p14="http://schemas.microsoft.com/office/powerpoint/2010/main" val="2423710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E705CFA-33F6-4105-832D-BD194703399B}"/>
              </a:ext>
            </a:extLst>
          </p:cNvPr>
          <p:cNvPicPr>
            <a:picLocks noChangeAspect="1"/>
          </p:cNvPicPr>
          <p:nvPr/>
        </p:nvPicPr>
        <p:blipFill rotWithShape="1">
          <a:blip r:embed="rId2">
            <a:lum bright="70000" contrast="-70000"/>
            <a:extLst>
              <a:ext uri="{28A0092B-C50C-407E-A947-70E740481C1C}">
                <a14:useLocalDpi xmlns:a14="http://schemas.microsoft.com/office/drawing/2010/main" val="0"/>
              </a:ext>
            </a:extLst>
          </a:blip>
          <a:srcRect b="10383"/>
          <a:stretch/>
        </p:blipFill>
        <p:spPr>
          <a:xfrm>
            <a:off x="690842" y="-9314"/>
            <a:ext cx="11494370" cy="6867314"/>
          </a:xfrm>
          <a:prstGeom prst="rect">
            <a:avLst/>
          </a:prstGeom>
        </p:spPr>
      </p:pic>
      <p:sp>
        <p:nvSpPr>
          <p:cNvPr id="5" name="Rectangle 4">
            <a:extLst>
              <a:ext uri="{FF2B5EF4-FFF2-40B4-BE49-F238E27FC236}">
                <a16:creationId xmlns:a16="http://schemas.microsoft.com/office/drawing/2014/main" id="{7CFA1314-8F33-4955-BE2C-917B786340CE}"/>
              </a:ext>
            </a:extLst>
          </p:cNvPr>
          <p:cNvSpPr/>
          <p:nvPr/>
        </p:nvSpPr>
        <p:spPr>
          <a:xfrm rot="5400000">
            <a:off x="-3086130" y="3081030"/>
            <a:ext cx="6863098" cy="690843"/>
          </a:xfrm>
          <a:prstGeom prst="rect">
            <a:avLst/>
          </a:prstGeom>
          <a:solidFill>
            <a:srgbClr val="0066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200"/>
          </a:p>
        </p:txBody>
      </p:sp>
      <p:pic>
        <p:nvPicPr>
          <p:cNvPr id="8" name="Picture 7">
            <a:extLst>
              <a:ext uri="{FF2B5EF4-FFF2-40B4-BE49-F238E27FC236}">
                <a16:creationId xmlns:a16="http://schemas.microsoft.com/office/drawing/2014/main" id="{7EF5A238-41AC-4D52-9525-60BF6209A23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81395" y="844791"/>
            <a:ext cx="6271093" cy="2816519"/>
          </a:xfrm>
          <a:prstGeom prst="rect">
            <a:avLst/>
          </a:prstGeom>
        </p:spPr>
      </p:pic>
      <p:sp>
        <p:nvSpPr>
          <p:cNvPr id="12" name="Rectangle 11">
            <a:extLst>
              <a:ext uri="{FF2B5EF4-FFF2-40B4-BE49-F238E27FC236}">
                <a16:creationId xmlns:a16="http://schemas.microsoft.com/office/drawing/2014/main" id="{FCFFF93D-794D-4A49-A9D1-D73DF048E7D1}"/>
              </a:ext>
            </a:extLst>
          </p:cNvPr>
          <p:cNvSpPr/>
          <p:nvPr/>
        </p:nvSpPr>
        <p:spPr>
          <a:xfrm rot="5400000">
            <a:off x="-2254053" y="3908923"/>
            <a:ext cx="5786981" cy="102734"/>
          </a:xfrm>
          <a:prstGeom prst="rect">
            <a:avLst/>
          </a:prstGeom>
          <a:solidFill>
            <a:srgbClr val="FFCC33"/>
          </a:solidFill>
          <a:ln>
            <a:noFill/>
          </a:ln>
          <a:effectLst/>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00"/>
          </a:p>
        </p:txBody>
      </p:sp>
      <p:sp>
        <p:nvSpPr>
          <p:cNvPr id="6" name="Rectangle 9">
            <a:extLst>
              <a:ext uri="{FF2B5EF4-FFF2-40B4-BE49-F238E27FC236}">
                <a16:creationId xmlns:a16="http://schemas.microsoft.com/office/drawing/2014/main" id="{48C3CA36-8AC6-47B4-9365-B3EC4FBFB9A1}"/>
              </a:ext>
            </a:extLst>
          </p:cNvPr>
          <p:cNvSpPr/>
          <p:nvPr/>
        </p:nvSpPr>
        <p:spPr>
          <a:xfrm rot="16200000" flipH="1">
            <a:off x="-548626" y="539379"/>
            <a:ext cx="1788160" cy="690775"/>
          </a:xfrm>
          <a:custGeom>
            <a:avLst/>
            <a:gdLst>
              <a:gd name="connsiteX0" fmla="*/ 0 w 1995342"/>
              <a:gd name="connsiteY0" fmla="*/ 0 h 690843"/>
              <a:gd name="connsiteX1" fmla="*/ 1995342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375630 w 1995342"/>
              <a:gd name="connsiteY1" fmla="*/ 0 h 690843"/>
              <a:gd name="connsiteX2" fmla="*/ 1995342 w 1995342"/>
              <a:gd name="connsiteY2" fmla="*/ 690843 h 690843"/>
              <a:gd name="connsiteX3" fmla="*/ 0 w 1995342"/>
              <a:gd name="connsiteY3" fmla="*/ 690843 h 690843"/>
              <a:gd name="connsiteX4" fmla="*/ 0 w 1995342"/>
              <a:gd name="connsiteY4" fmla="*/ 0 h 690843"/>
              <a:gd name="connsiteX0" fmla="*/ 0 w 1995342"/>
              <a:gd name="connsiteY0" fmla="*/ 0 h 690843"/>
              <a:gd name="connsiteX1" fmla="*/ 1427711 w 1995342"/>
              <a:gd name="connsiteY1" fmla="*/ 53873 h 690843"/>
              <a:gd name="connsiteX2" fmla="*/ 1995342 w 1995342"/>
              <a:gd name="connsiteY2" fmla="*/ 690843 h 690843"/>
              <a:gd name="connsiteX3" fmla="*/ 0 w 1995342"/>
              <a:gd name="connsiteY3" fmla="*/ 690843 h 690843"/>
              <a:gd name="connsiteX4" fmla="*/ 0 w 1995342"/>
              <a:gd name="connsiteY4" fmla="*/ 0 h 690843"/>
              <a:gd name="connsiteX0" fmla="*/ 26571 w 1995342"/>
              <a:gd name="connsiteY0" fmla="*/ 15898 h 636970"/>
              <a:gd name="connsiteX1" fmla="*/ 1427711 w 1995342"/>
              <a:gd name="connsiteY1" fmla="*/ 0 h 636970"/>
              <a:gd name="connsiteX2" fmla="*/ 1995342 w 1995342"/>
              <a:gd name="connsiteY2" fmla="*/ 636970 h 636970"/>
              <a:gd name="connsiteX3" fmla="*/ 0 w 1995342"/>
              <a:gd name="connsiteY3" fmla="*/ 636970 h 636970"/>
              <a:gd name="connsiteX4" fmla="*/ 26571 w 1995342"/>
              <a:gd name="connsiteY4" fmla="*/ 15898 h 636970"/>
              <a:gd name="connsiteX0" fmla="*/ 0 w 1995342"/>
              <a:gd name="connsiteY0" fmla="*/ 0 h 640502"/>
              <a:gd name="connsiteX1" fmla="*/ 1427711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20271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39402 w 1995342"/>
              <a:gd name="connsiteY1" fmla="*/ 3532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1528 w 1995342"/>
              <a:gd name="connsiteY1" fmla="*/ 1765 h 640502"/>
              <a:gd name="connsiteX2" fmla="*/ 1995342 w 1995342"/>
              <a:gd name="connsiteY2" fmla="*/ 640502 h 640502"/>
              <a:gd name="connsiteX3" fmla="*/ 0 w 1995342"/>
              <a:gd name="connsiteY3" fmla="*/ 640502 h 640502"/>
              <a:gd name="connsiteX4" fmla="*/ 0 w 1995342"/>
              <a:gd name="connsiteY4" fmla="*/ 0 h 640502"/>
              <a:gd name="connsiteX0" fmla="*/ 0 w 1995342"/>
              <a:gd name="connsiteY0" fmla="*/ 0 h 640502"/>
              <a:gd name="connsiteX1" fmla="*/ 1442591 w 1995342"/>
              <a:gd name="connsiteY1" fmla="*/ 882 h 640502"/>
              <a:gd name="connsiteX2" fmla="*/ 1995342 w 1995342"/>
              <a:gd name="connsiteY2" fmla="*/ 640502 h 640502"/>
              <a:gd name="connsiteX3" fmla="*/ 0 w 1995342"/>
              <a:gd name="connsiteY3" fmla="*/ 640502 h 640502"/>
              <a:gd name="connsiteX4" fmla="*/ 0 w 1995342"/>
              <a:gd name="connsiteY4" fmla="*/ 0 h 64050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95342" h="640502">
                <a:moveTo>
                  <a:pt x="0" y="0"/>
                </a:moveTo>
                <a:lnTo>
                  <a:pt x="1442591" y="882"/>
                </a:lnTo>
                <a:lnTo>
                  <a:pt x="1995342" y="640502"/>
                </a:lnTo>
                <a:lnTo>
                  <a:pt x="0" y="640502"/>
                </a:lnTo>
                <a:lnTo>
                  <a:pt x="0" y="0"/>
                </a:lnTo>
                <a:close/>
              </a:path>
            </a:pathLst>
          </a:cu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sz="13800" baseline="30000" dirty="0"/>
          </a:p>
        </p:txBody>
      </p:sp>
      <p:sp>
        <p:nvSpPr>
          <p:cNvPr id="9" name="TextBox 8">
            <a:extLst>
              <a:ext uri="{FF2B5EF4-FFF2-40B4-BE49-F238E27FC236}">
                <a16:creationId xmlns:a16="http://schemas.microsoft.com/office/drawing/2014/main" id="{D54BCF2C-0D9F-4828-BE91-7048437CBF1C}"/>
              </a:ext>
            </a:extLst>
          </p:cNvPr>
          <p:cNvSpPr txBox="1"/>
          <p:nvPr/>
        </p:nvSpPr>
        <p:spPr>
          <a:xfrm>
            <a:off x="690842" y="4602347"/>
            <a:ext cx="11252199" cy="953613"/>
          </a:xfrm>
          <a:prstGeom prst="rect">
            <a:avLst/>
          </a:prstGeom>
          <a:noFill/>
        </p:spPr>
        <p:txBody>
          <a:bodyPr wrap="square" rtlCol="0">
            <a:spAutoFit/>
          </a:bodyPr>
          <a:lstStyle/>
          <a:p>
            <a:pPr algn="ctr"/>
            <a:r>
              <a:rPr lang="en-US" sz="5500" b="1" dirty="0">
                <a:latin typeface="Garamond" panose="02020404030301010803" pitchFamily="18" charset="0"/>
              </a:rPr>
              <a:t>Thank you</a:t>
            </a:r>
          </a:p>
        </p:txBody>
      </p:sp>
    </p:spTree>
    <p:extLst>
      <p:ext uri="{BB962C8B-B14F-4D97-AF65-F5344CB8AC3E}">
        <p14:creationId xmlns:p14="http://schemas.microsoft.com/office/powerpoint/2010/main" val="2301274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10841</TotalTime>
  <Words>345</Words>
  <Application>Microsoft Office PowerPoint</Application>
  <PresentationFormat>Widescreen</PresentationFormat>
  <Paragraphs>29</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Franklin Gothic Book</vt:lpstr>
      <vt:lpstr>Garamond</vt:lpstr>
      <vt:lpstr>Office Theme</vt:lpstr>
      <vt:lpstr>PowerPoint Presentation</vt:lpstr>
      <vt:lpstr>Header in Franklin Gothic Book</vt:lpstr>
      <vt:lpstr>PowerPoint Presentation</vt:lpstr>
      <vt:lpstr>PowerPoint Presentation</vt:lpstr>
    </vt:vector>
  </TitlesOfParts>
  <Company>SMCCD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Rodriguez, Megan</dc:creator>
  <cp:lastModifiedBy>Hartman, C. Max</cp:lastModifiedBy>
  <cp:revision>169</cp:revision>
  <cp:lastPrinted>2016-06-13T15:20:29Z</cp:lastPrinted>
  <dcterms:created xsi:type="dcterms:W3CDTF">2015-08-26T22:52:00Z</dcterms:created>
  <dcterms:modified xsi:type="dcterms:W3CDTF">2023-08-22T22:58:08Z</dcterms:modified>
</cp:coreProperties>
</file>