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8" r:id="rId3"/>
    <p:sldId id="260" r:id="rId4"/>
    <p:sldId id="259" r:id="rId5"/>
    <p:sldId id="275" r:id="rId6"/>
    <p:sldId id="271" r:id="rId7"/>
    <p:sldId id="274" r:id="rId8"/>
    <p:sldId id="273" r:id="rId9"/>
    <p:sldId id="272" r:id="rId10"/>
    <p:sldId id="276" r:id="rId11"/>
  </p:sldIdLst>
  <p:sldSz cx="9144000" cy="5143500" type="screen16x9"/>
  <p:notesSz cx="6858000" cy="9144000"/>
  <p:embeddedFontLst>
    <p:embeddedFont>
      <p:font typeface="Old Standard TT" panose="020B0604020202020204" charset="0"/>
      <p:regular r:id="rId13"/>
      <p:bold r:id="rId14"/>
      <p: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A205A6-5C76-4DC2-B37E-F4A081E7F0B9}">
  <a:tblStyle styleId="{46A205A6-5C76-4DC2-B37E-F4A081E7F0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7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5012ee390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5012ee390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Manuel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012ee390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5012ee390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5ccd6d9ab8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5ccd6d9ab8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Manuel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5012ee3901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5012ee390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5012ee3901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5012ee390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35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5012ee3901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5012ee390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68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5012ee3901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5012ee3901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801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anadacollege.edu/prie/dashboards/disproportionate-impact.ph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docs.google.com/document/d/1XIDS-lBAxmOYQFqfQpD8rxw6eEup_PukWLNtqsVVlHM/edit?usp=drive_link" TargetMode="External"/><Relationship Id="rId4" Type="http://schemas.openxmlformats.org/officeDocument/2006/relationships/hyperlink" Target="https://canadacollege.edu/antiracis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2mendjobs.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880" dirty="0"/>
              <a:t>Expanding in East Palo Alto, Belle Haven, and North Fair Oaks, with an emphasis on Black, Indigenous, and People of Color communities</a:t>
            </a:r>
            <a:endParaRPr sz="2880" dirty="0"/>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b="1" dirty="0"/>
              <a:t>EMP Priority 2, Goal 3.6</a:t>
            </a:r>
            <a:endParaRPr b="1" dirty="0"/>
          </a:p>
          <a:p>
            <a:pPr marL="0" lvl="0" indent="0" algn="l" rtl="0">
              <a:spcBef>
                <a:spcPts val="0"/>
              </a:spcBef>
              <a:spcAft>
                <a:spcPts val="0"/>
              </a:spcAft>
              <a:buNone/>
            </a:pPr>
            <a:r>
              <a:rPr lang="en" b="1" dirty="0"/>
              <a:t>PBC Meeting - Wednesday, December 6, 2023</a:t>
            </a:r>
            <a:endParaRPr b="1" dirty="0"/>
          </a:p>
        </p:txBody>
      </p:sp>
      <p:pic>
        <p:nvPicPr>
          <p:cNvPr id="61" name="Google Shape;61;p13"/>
          <p:cNvPicPr preferRelativeResize="0"/>
          <p:nvPr/>
        </p:nvPicPr>
        <p:blipFill>
          <a:blip r:embed="rId3">
            <a:alphaModFix/>
          </a:blip>
          <a:stretch>
            <a:fillRect/>
          </a:stretch>
        </p:blipFill>
        <p:spPr>
          <a:xfrm>
            <a:off x="2816438" y="65225"/>
            <a:ext cx="3511127" cy="1577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6452-46BC-408E-B012-D0014063220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D2AADA60-ED91-4D78-8C26-A95042F62872}"/>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F179A65D-CEEF-4D5B-9C7F-BE41EA4662D7}"/>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416522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107075"/>
            <a:ext cx="8520600" cy="951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Cañada College </a:t>
            </a:r>
            <a:endParaRPr/>
          </a:p>
          <a:p>
            <a:pPr marL="0" lvl="0" indent="0" algn="ctr" rtl="0">
              <a:spcBef>
                <a:spcPts val="0"/>
              </a:spcBef>
              <a:spcAft>
                <a:spcPts val="0"/>
              </a:spcAft>
              <a:buNone/>
            </a:pPr>
            <a:r>
              <a:rPr lang="en"/>
              <a:t>Educational Master Plan</a:t>
            </a:r>
            <a:endParaRPr/>
          </a:p>
        </p:txBody>
      </p:sp>
      <p:sp>
        <p:nvSpPr>
          <p:cNvPr id="74" name="Google Shape;74;p15"/>
          <p:cNvSpPr txBox="1">
            <a:spLocks noGrp="1"/>
          </p:cNvSpPr>
          <p:nvPr>
            <p:ph type="body" idx="1"/>
          </p:nvPr>
        </p:nvSpPr>
        <p:spPr>
          <a:xfrm>
            <a:off x="311700" y="1193797"/>
            <a:ext cx="39999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500" dirty="0">
                <a:solidFill>
                  <a:schemeClr val="tx2"/>
                </a:solidFill>
              </a:rPr>
              <a:t>THE PRIORITY:</a:t>
            </a:r>
            <a:endParaRPr sz="3500" dirty="0">
              <a:solidFill>
                <a:schemeClr val="tx2"/>
              </a:solidFill>
            </a:endParaRPr>
          </a:p>
          <a:p>
            <a:pPr marL="0" lvl="0" indent="0" algn="l" rtl="0">
              <a:spcBef>
                <a:spcPts val="1200"/>
              </a:spcBef>
              <a:spcAft>
                <a:spcPts val="1200"/>
              </a:spcAft>
              <a:buNone/>
            </a:pPr>
            <a:r>
              <a:rPr lang="en" sz="2600" dirty="0"/>
              <a:t>Expanding in EPA, BH, and NFO with an emphasis on BIPOC communities </a:t>
            </a:r>
            <a:endParaRPr sz="2600" dirty="0"/>
          </a:p>
        </p:txBody>
      </p:sp>
      <p:sp>
        <p:nvSpPr>
          <p:cNvPr id="75" name="Google Shape;75;p15"/>
          <p:cNvSpPr txBox="1">
            <a:spLocks noGrp="1"/>
          </p:cNvSpPr>
          <p:nvPr>
            <p:ph type="body" idx="2"/>
          </p:nvPr>
        </p:nvSpPr>
        <p:spPr>
          <a:xfrm>
            <a:off x="4832400" y="987325"/>
            <a:ext cx="3999900" cy="3397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3500" dirty="0">
                <a:solidFill>
                  <a:schemeClr val="tx2"/>
                </a:solidFill>
              </a:rPr>
              <a:t>THE FOCUS:</a:t>
            </a:r>
            <a:endParaRPr sz="3500" dirty="0">
              <a:solidFill>
                <a:schemeClr val="tx2"/>
              </a:solidFill>
            </a:endParaRPr>
          </a:p>
          <a:p>
            <a:pPr marL="0" lvl="0" indent="0" algn="l" rtl="0">
              <a:spcBef>
                <a:spcPts val="1200"/>
              </a:spcBef>
              <a:spcAft>
                <a:spcPts val="0"/>
              </a:spcAft>
              <a:buClr>
                <a:schemeClr val="dk1"/>
              </a:buClr>
              <a:buSzPts val="1100"/>
              <a:buFont typeface="Arial"/>
              <a:buNone/>
            </a:pPr>
            <a:r>
              <a:rPr lang="en" sz="2600" dirty="0">
                <a:solidFill>
                  <a:srgbClr val="333333"/>
                </a:solidFill>
              </a:rPr>
              <a:t>EMP 3.6 - Triple the number of high school students on campus during the summer and on Saturdays during the academic year.</a:t>
            </a:r>
            <a:endParaRPr sz="2600" dirty="0">
              <a:solidFill>
                <a:srgbClr val="333333"/>
              </a:solidFill>
            </a:endParaRPr>
          </a:p>
          <a:p>
            <a:pPr marL="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0" y="212133"/>
            <a:ext cx="4571999" cy="768763"/>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US" dirty="0"/>
              <a:t>O</a:t>
            </a:r>
            <a:r>
              <a:rPr lang="en" dirty="0"/>
              <a:t>ur Team</a:t>
            </a:r>
            <a:endParaRPr dirty="0"/>
          </a:p>
        </p:txBody>
      </p:sp>
      <p:pic>
        <p:nvPicPr>
          <p:cNvPr id="88" name="Google Shape;88;p17"/>
          <p:cNvPicPr preferRelativeResize="0"/>
          <p:nvPr/>
        </p:nvPicPr>
        <p:blipFill>
          <a:blip r:embed="rId3">
            <a:alphaModFix/>
          </a:blip>
          <a:stretch>
            <a:fillRect/>
          </a:stretch>
        </p:blipFill>
        <p:spPr>
          <a:xfrm>
            <a:off x="4610325" y="1135750"/>
            <a:ext cx="4486825" cy="2871975"/>
          </a:xfrm>
          <a:prstGeom prst="rect">
            <a:avLst/>
          </a:prstGeom>
          <a:noFill/>
          <a:ln>
            <a:noFill/>
          </a:ln>
        </p:spPr>
      </p:pic>
      <p:sp>
        <p:nvSpPr>
          <p:cNvPr id="4" name="Google Shape;81;p16">
            <a:extLst>
              <a:ext uri="{FF2B5EF4-FFF2-40B4-BE49-F238E27FC236}">
                <a16:creationId xmlns:a16="http://schemas.microsoft.com/office/drawing/2014/main" id="{076EE947-E3C9-40DA-B77A-EE9E8E14BF79}"/>
              </a:ext>
            </a:extLst>
          </p:cNvPr>
          <p:cNvSpPr txBox="1">
            <a:spLocks/>
          </p:cNvSpPr>
          <p:nvPr/>
        </p:nvSpPr>
        <p:spPr>
          <a:xfrm>
            <a:off x="-1" y="1002073"/>
            <a:ext cx="4571999" cy="38870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1pPr>
            <a:lvl2pPr marL="914400" marR="0" lvl="1" indent="-317500"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2pPr>
            <a:lvl3pPr marL="1371600" marR="0" lvl="2" indent="-317500"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3pPr>
            <a:lvl4pPr marL="1828800" marR="0" lvl="3" indent="-317500"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4pPr>
            <a:lvl5pPr marL="2286000" marR="0" lvl="4" indent="-317500"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5pPr>
            <a:lvl6pPr marL="2743200" marR="0" lvl="5" indent="-317500"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6pPr>
            <a:lvl7pPr marL="3200400" marR="0" lvl="6" indent="-317500"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7pPr>
            <a:lvl8pPr marL="3657600" marR="0" lvl="7" indent="-317500"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8pPr>
            <a:lvl9pPr marL="4114800" marR="0" lvl="8" indent="-317500" algn="ctr" rtl="0">
              <a:lnSpc>
                <a:spcPct val="100000"/>
              </a:lnSpc>
              <a:spcBef>
                <a:spcPts val="0"/>
              </a:spcBef>
              <a:spcAft>
                <a:spcPts val="0"/>
              </a:spcAft>
              <a:buClr>
                <a:schemeClr val="dk1"/>
              </a:buClr>
              <a:buSzPts val="2100"/>
              <a:buFont typeface="Old Standard TT"/>
              <a:buNone/>
              <a:defRPr sz="2100" b="0" i="0" u="none" strike="noStrike" cap="none">
                <a:solidFill>
                  <a:schemeClr val="dk1"/>
                </a:solidFill>
                <a:latin typeface="Old Standard TT"/>
                <a:ea typeface="Old Standard TT"/>
                <a:cs typeface="Old Standard TT"/>
                <a:sym typeface="Old Standard TT"/>
              </a:defRPr>
            </a:lvl9pPr>
          </a:lstStyle>
          <a:p>
            <a:pPr marL="457200" rtl="0">
              <a:spcBef>
                <a:spcPts val="0"/>
              </a:spcBef>
              <a:spcAft>
                <a:spcPts val="0"/>
              </a:spcAft>
            </a:pPr>
            <a:r>
              <a:rPr lang="en-US" sz="1600" b="0" i="0" u="none" strike="noStrike" dirty="0">
                <a:solidFill>
                  <a:srgbClr val="000000"/>
                </a:solidFill>
                <a:effectLst/>
                <a:latin typeface="+mj-lt"/>
              </a:rPr>
              <a:t>Alicia Aguirre</a:t>
            </a:r>
          </a:p>
          <a:p>
            <a:pPr marL="457200" rtl="0">
              <a:spcBef>
                <a:spcPts val="0"/>
              </a:spcBef>
              <a:spcAft>
                <a:spcPts val="0"/>
              </a:spcAft>
            </a:pPr>
            <a:r>
              <a:rPr lang="en-US" sz="1600" b="0" i="0" u="none" strike="noStrike" dirty="0">
                <a:solidFill>
                  <a:srgbClr val="000000"/>
                </a:solidFill>
                <a:effectLst/>
                <a:latin typeface="+mj-lt"/>
              </a:rPr>
              <a:t>James Aganon</a:t>
            </a:r>
            <a:endParaRPr lang="en-US" sz="1600" b="0" dirty="0">
              <a:effectLst/>
              <a:latin typeface="+mj-lt"/>
            </a:endParaRPr>
          </a:p>
          <a:p>
            <a:pPr marL="457200" rtl="0">
              <a:spcBef>
                <a:spcPts val="0"/>
              </a:spcBef>
              <a:spcAft>
                <a:spcPts val="0"/>
              </a:spcAft>
            </a:pPr>
            <a:r>
              <a:rPr lang="en-US" sz="1600" b="0" i="0" u="none" strike="noStrike" dirty="0">
                <a:solidFill>
                  <a:srgbClr val="000000"/>
                </a:solidFill>
                <a:effectLst/>
                <a:latin typeface="+mj-lt"/>
              </a:rPr>
              <a:t>Mayra Arellano </a:t>
            </a:r>
            <a:endParaRPr lang="en-US" sz="1600" b="0" dirty="0">
              <a:effectLst/>
              <a:latin typeface="+mj-lt"/>
            </a:endParaRPr>
          </a:p>
          <a:p>
            <a:pPr marL="457200" rtl="0">
              <a:spcBef>
                <a:spcPts val="0"/>
              </a:spcBef>
              <a:spcAft>
                <a:spcPts val="0"/>
              </a:spcAft>
            </a:pPr>
            <a:r>
              <a:rPr lang="en-US" sz="1600" b="0" i="0" u="none" strike="noStrike" dirty="0">
                <a:solidFill>
                  <a:srgbClr val="000000"/>
                </a:solidFill>
                <a:effectLst/>
                <a:latin typeface="+mj-lt"/>
              </a:rPr>
              <a:t>Wissem Bennani</a:t>
            </a:r>
            <a:endParaRPr lang="en-US" sz="1600" b="0" dirty="0">
              <a:effectLst/>
              <a:latin typeface="+mj-lt"/>
            </a:endParaRPr>
          </a:p>
          <a:p>
            <a:pPr marL="457200" rtl="0">
              <a:spcBef>
                <a:spcPts val="0"/>
              </a:spcBef>
              <a:spcAft>
                <a:spcPts val="0"/>
              </a:spcAft>
            </a:pPr>
            <a:r>
              <a:rPr lang="en-US" sz="1600" b="0" i="0" u="none" strike="noStrike" dirty="0">
                <a:solidFill>
                  <a:srgbClr val="000000"/>
                </a:solidFill>
                <a:effectLst/>
                <a:latin typeface="+mj-lt"/>
              </a:rPr>
              <a:t>Olivia Cortez-Figueroa</a:t>
            </a:r>
            <a:endParaRPr lang="en-US" sz="1600" b="0" dirty="0">
              <a:effectLst/>
              <a:latin typeface="+mj-lt"/>
            </a:endParaRPr>
          </a:p>
          <a:p>
            <a:pPr marL="457200" rtl="0">
              <a:spcBef>
                <a:spcPts val="0"/>
              </a:spcBef>
              <a:spcAft>
                <a:spcPts val="0"/>
              </a:spcAft>
            </a:pPr>
            <a:r>
              <a:rPr lang="en-US" sz="1600" b="0" i="0" u="none" strike="noStrike" dirty="0">
                <a:solidFill>
                  <a:srgbClr val="000000"/>
                </a:solidFill>
                <a:effectLst/>
                <a:latin typeface="+mj-lt"/>
              </a:rPr>
              <a:t>Estela Garcia</a:t>
            </a:r>
            <a:endParaRPr lang="en-US" sz="1600" b="0" dirty="0">
              <a:effectLst/>
              <a:latin typeface="+mj-lt"/>
            </a:endParaRPr>
          </a:p>
          <a:p>
            <a:pPr rtl="0">
              <a:spcBef>
                <a:spcPts val="0"/>
              </a:spcBef>
              <a:spcAft>
                <a:spcPts val="0"/>
              </a:spcAft>
            </a:pPr>
            <a:r>
              <a:rPr lang="en-US" sz="1600" b="0" i="0" u="none" strike="noStrike" dirty="0">
                <a:solidFill>
                  <a:srgbClr val="000000"/>
                </a:solidFill>
                <a:effectLst/>
                <a:latin typeface="+mj-lt"/>
              </a:rPr>
              <a:t>Manuel Alejandro Pérez (Chair)</a:t>
            </a:r>
            <a:endParaRPr lang="en-US" sz="1600" b="0" dirty="0">
              <a:effectLst/>
              <a:latin typeface="+mj-lt"/>
            </a:endParaRPr>
          </a:p>
          <a:p>
            <a:pPr rtl="0">
              <a:spcBef>
                <a:spcPts val="0"/>
              </a:spcBef>
              <a:spcAft>
                <a:spcPts val="0"/>
              </a:spcAft>
            </a:pPr>
            <a:r>
              <a:rPr lang="en-US" sz="1600" b="0" i="0" u="none" strike="noStrike" dirty="0">
                <a:solidFill>
                  <a:srgbClr val="000000"/>
                </a:solidFill>
                <a:effectLst/>
                <a:latin typeface="+mj-lt"/>
              </a:rPr>
              <a:t>Mahitha Rao</a:t>
            </a:r>
            <a:endParaRPr lang="en-US" sz="1600" b="0" dirty="0">
              <a:effectLst/>
              <a:latin typeface="+mj-lt"/>
            </a:endParaRPr>
          </a:p>
          <a:p>
            <a:pPr rtl="0">
              <a:spcBef>
                <a:spcPts val="0"/>
              </a:spcBef>
              <a:spcAft>
                <a:spcPts val="0"/>
              </a:spcAft>
            </a:pPr>
            <a:r>
              <a:rPr lang="en-US" sz="1600" b="0" i="0" u="none" strike="noStrike" dirty="0">
                <a:solidFill>
                  <a:srgbClr val="000000"/>
                </a:solidFill>
                <a:effectLst/>
                <a:latin typeface="+mj-lt"/>
              </a:rPr>
              <a:t>Stephen Redmond</a:t>
            </a:r>
            <a:endParaRPr lang="en-US" sz="1600" b="0" dirty="0">
              <a:effectLst/>
              <a:latin typeface="+mj-lt"/>
            </a:endParaRPr>
          </a:p>
          <a:p>
            <a:pPr rtl="0">
              <a:spcBef>
                <a:spcPts val="0"/>
              </a:spcBef>
              <a:spcAft>
                <a:spcPts val="0"/>
              </a:spcAft>
            </a:pPr>
            <a:r>
              <a:rPr lang="en-US" sz="1600" b="0" i="0" u="none" strike="noStrike" dirty="0">
                <a:solidFill>
                  <a:srgbClr val="000000"/>
                </a:solidFill>
                <a:effectLst/>
                <a:latin typeface="+mj-lt"/>
              </a:rPr>
              <a:t>Kat Sullivan-Torrez</a:t>
            </a:r>
          </a:p>
          <a:p>
            <a:r>
              <a:rPr lang="en-US" sz="1600" b="0" i="0" u="none" strike="noStrike" dirty="0">
                <a:solidFill>
                  <a:srgbClr val="000000"/>
                </a:solidFill>
                <a:effectLst/>
                <a:latin typeface="+mj-lt"/>
              </a:rPr>
              <a:t>Lesly Ta</a:t>
            </a:r>
            <a:endParaRPr lang="en-US" sz="1600" b="0" dirty="0">
              <a:effectLst/>
              <a:latin typeface="+mj-lt"/>
            </a:endParaRPr>
          </a:p>
          <a:p>
            <a:pPr rtl="0">
              <a:spcBef>
                <a:spcPts val="0"/>
              </a:spcBef>
              <a:spcAft>
                <a:spcPts val="0"/>
              </a:spcAft>
            </a:pPr>
            <a:endParaRPr lang="en-US" sz="2800" b="0" dirty="0">
              <a:effectLst/>
            </a:endParaRPr>
          </a:p>
          <a:p>
            <a:r>
              <a:rPr lang="en-US" sz="4100" dirty="0">
                <a:solidFill>
                  <a:srgbClr val="00B050"/>
                </a:solidFill>
              </a:rPr>
              <a:t>O</a:t>
            </a:r>
            <a:r>
              <a:rPr lang="en" sz="4100" dirty="0">
                <a:solidFill>
                  <a:srgbClr val="00B050"/>
                </a:solidFill>
              </a:rPr>
              <a:t>ur Mtg Schedule</a:t>
            </a:r>
            <a:endParaRPr lang="en-US" sz="4100" dirty="0">
              <a:solidFill>
                <a:srgbClr val="00B050"/>
              </a:solidFill>
            </a:endParaRPr>
          </a:p>
          <a:p>
            <a:endParaRPr lang="en-US" sz="1800" dirty="0">
              <a:latin typeface="+mj-lt"/>
            </a:endParaRPr>
          </a:p>
          <a:p>
            <a:r>
              <a:rPr lang="en-US" sz="1600" dirty="0">
                <a:latin typeface="+mj-lt"/>
              </a:rPr>
              <a:t>Oct 25, Nov 7, Nov 28, Dec 8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107075"/>
            <a:ext cx="8520600" cy="9513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Cañada College </a:t>
            </a:r>
            <a:endParaRPr dirty="0"/>
          </a:p>
          <a:p>
            <a:pPr marL="0" lvl="0" indent="0" algn="ctr" rtl="0">
              <a:spcBef>
                <a:spcPts val="0"/>
              </a:spcBef>
              <a:spcAft>
                <a:spcPts val="0"/>
              </a:spcAft>
              <a:buNone/>
            </a:pPr>
            <a:r>
              <a:rPr lang="en" dirty="0"/>
              <a:t>Educational Master Plan – Baseline Data</a:t>
            </a:r>
            <a:endParaRPr dirty="0"/>
          </a:p>
        </p:txBody>
      </p:sp>
      <p:sp>
        <p:nvSpPr>
          <p:cNvPr id="81" name="Google Shape;81;p16"/>
          <p:cNvSpPr txBox="1">
            <a:spLocks noGrp="1"/>
          </p:cNvSpPr>
          <p:nvPr>
            <p:ph type="body" idx="1"/>
          </p:nvPr>
        </p:nvSpPr>
        <p:spPr>
          <a:xfrm>
            <a:off x="311700" y="1236475"/>
            <a:ext cx="3999900" cy="3724200"/>
          </a:xfrm>
          <a:prstGeom prst="rect">
            <a:avLst/>
          </a:prstGeom>
        </p:spPr>
        <p:txBody>
          <a:bodyPr spcFirstLastPara="1" wrap="square" lIns="91425" tIns="91425" rIns="91425" bIns="91425" anchor="t" anchorCtr="0">
            <a:normAutofit/>
          </a:bodyPr>
          <a:lstStyle/>
          <a:p>
            <a:pPr marL="0" lvl="0" indent="0" algn="l" rtl="0">
              <a:lnSpc>
                <a:spcPct val="100000"/>
              </a:lnSpc>
              <a:spcBef>
                <a:spcPts val="1200"/>
              </a:spcBef>
              <a:spcAft>
                <a:spcPts val="0"/>
              </a:spcAft>
              <a:buNone/>
            </a:pPr>
            <a:r>
              <a:rPr lang="en-US" sz="2300" b="1" dirty="0"/>
              <a:t>BGCP MOU </a:t>
            </a:r>
          </a:p>
          <a:p>
            <a:pPr marL="457200" lvl="0" indent="-377507" algn="l" rtl="0">
              <a:lnSpc>
                <a:spcPct val="100000"/>
              </a:lnSpc>
              <a:spcBef>
                <a:spcPts val="0"/>
              </a:spcBef>
              <a:spcAft>
                <a:spcPts val="0"/>
              </a:spcAft>
              <a:buSzPct val="100000"/>
              <a:buChar char="-"/>
            </a:pPr>
            <a:r>
              <a:rPr lang="en" sz="1800" dirty="0"/>
              <a:t>Summer Dual Expansion</a:t>
            </a:r>
            <a:endParaRPr sz="1800" dirty="0"/>
          </a:p>
          <a:p>
            <a:pPr marL="457200" lvl="0" indent="-377507" algn="l" rtl="0">
              <a:lnSpc>
                <a:spcPct val="100000"/>
              </a:lnSpc>
              <a:spcBef>
                <a:spcPts val="0"/>
              </a:spcBef>
              <a:spcAft>
                <a:spcPts val="0"/>
              </a:spcAft>
              <a:buSzPct val="100000"/>
              <a:buChar char="-"/>
            </a:pPr>
            <a:r>
              <a:rPr lang="en" sz="1800" dirty="0"/>
              <a:t>Outreach Camps</a:t>
            </a:r>
            <a:endParaRPr sz="1800" dirty="0"/>
          </a:p>
          <a:p>
            <a:pPr marL="457200" lvl="0" indent="-377507" algn="l" rtl="0">
              <a:lnSpc>
                <a:spcPct val="100000"/>
              </a:lnSpc>
              <a:spcBef>
                <a:spcPts val="0"/>
              </a:spcBef>
              <a:spcAft>
                <a:spcPts val="0"/>
              </a:spcAft>
              <a:buSzPct val="100000"/>
              <a:buChar char="-"/>
            </a:pPr>
            <a:r>
              <a:rPr lang="en" sz="1800" dirty="0"/>
              <a:t>On-campus BGCP Advising</a:t>
            </a:r>
            <a:endParaRPr sz="1800" dirty="0"/>
          </a:p>
          <a:p>
            <a:pPr marL="0" lvl="0" indent="0" algn="l" rtl="0">
              <a:lnSpc>
                <a:spcPct val="100000"/>
              </a:lnSpc>
              <a:spcBef>
                <a:spcPts val="0"/>
              </a:spcBef>
              <a:spcAft>
                <a:spcPts val="0"/>
              </a:spcAft>
              <a:buNone/>
            </a:pPr>
            <a:endParaRPr sz="2300" dirty="0"/>
          </a:p>
          <a:p>
            <a:pPr marL="0" lvl="0" indent="0" algn="l" rtl="0">
              <a:lnSpc>
                <a:spcPct val="100000"/>
              </a:lnSpc>
              <a:spcBef>
                <a:spcPts val="0"/>
              </a:spcBef>
              <a:spcAft>
                <a:spcPts val="0"/>
              </a:spcAft>
              <a:buNone/>
            </a:pPr>
            <a:r>
              <a:rPr lang="en" sz="2300" b="1" dirty="0"/>
              <a:t>Living the Promise MOU</a:t>
            </a:r>
            <a:endParaRPr sz="2300" b="1" dirty="0"/>
          </a:p>
          <a:p>
            <a:pPr marL="457200" lvl="0" indent="-377507" algn="l" rtl="0">
              <a:lnSpc>
                <a:spcPct val="100000"/>
              </a:lnSpc>
              <a:spcBef>
                <a:spcPts val="0"/>
              </a:spcBef>
              <a:spcAft>
                <a:spcPts val="0"/>
              </a:spcAft>
              <a:buSzPct val="100000"/>
              <a:buChar char="-"/>
            </a:pPr>
            <a:r>
              <a:rPr lang="en" sz="1800" dirty="0"/>
              <a:t>SUHSD</a:t>
            </a:r>
            <a:endParaRPr sz="1800" dirty="0"/>
          </a:p>
          <a:p>
            <a:pPr marL="457200" lvl="0" indent="-377507" algn="l" rtl="0">
              <a:lnSpc>
                <a:spcPct val="100000"/>
              </a:lnSpc>
              <a:spcBef>
                <a:spcPts val="0"/>
              </a:spcBef>
              <a:spcAft>
                <a:spcPts val="0"/>
              </a:spcAft>
              <a:buSzPct val="100000"/>
              <a:buChar char="-"/>
            </a:pPr>
            <a:r>
              <a:rPr lang="en" sz="1800" dirty="0"/>
              <a:t>Ravenswood</a:t>
            </a:r>
            <a:endParaRPr sz="1800" dirty="0"/>
          </a:p>
        </p:txBody>
      </p:sp>
      <p:sp>
        <p:nvSpPr>
          <p:cNvPr id="82" name="Google Shape;82;p16"/>
          <p:cNvSpPr txBox="1">
            <a:spLocks noGrp="1"/>
          </p:cNvSpPr>
          <p:nvPr>
            <p:ph type="body" idx="2"/>
          </p:nvPr>
        </p:nvSpPr>
        <p:spPr>
          <a:xfrm>
            <a:off x="4311600" y="1152921"/>
            <a:ext cx="4520700" cy="3397200"/>
          </a:xfrm>
          <a:prstGeom prst="rect">
            <a:avLst/>
          </a:prstGeom>
        </p:spPr>
        <p:txBody>
          <a:bodyPr spcFirstLastPara="1" wrap="square" lIns="91425" tIns="91425" rIns="91425" bIns="91425" anchor="t" anchorCtr="0">
            <a:noAutofit/>
          </a:bodyPr>
          <a:lstStyle/>
          <a:p>
            <a:pPr marL="139700" indent="0" rtl="0" fontAlgn="base">
              <a:spcBef>
                <a:spcPts val="0"/>
              </a:spcBef>
              <a:spcAft>
                <a:spcPts val="0"/>
              </a:spcAft>
              <a:buNone/>
            </a:pPr>
            <a:r>
              <a:rPr lang="en-US" sz="2300" b="1" i="0" u="none" strike="noStrike" dirty="0">
                <a:solidFill>
                  <a:srgbClr val="000000"/>
                </a:solidFill>
                <a:effectLst/>
                <a:latin typeface="Old Standard TT" panose="020B0604020202020204" charset="0"/>
              </a:rPr>
              <a:t>Data Dashboard – Equity &amp; Disproportionate Impact:</a:t>
            </a:r>
            <a:r>
              <a:rPr lang="en-US" sz="2300" b="1" i="0" u="none" strike="noStrike" dirty="0">
                <a:solidFill>
                  <a:srgbClr val="000000"/>
                </a:solidFill>
                <a:effectLst/>
                <a:latin typeface="Old Standard TT" panose="020B0604020202020204" charset="0"/>
                <a:hlinkClick r:id="rId3"/>
              </a:rPr>
              <a:t> </a:t>
            </a:r>
            <a:r>
              <a:rPr lang="en-US" sz="900" b="0" i="0" u="sng" strike="noStrike" dirty="0">
                <a:solidFill>
                  <a:srgbClr val="1155CC"/>
                </a:solidFill>
                <a:effectLst/>
                <a:latin typeface="Old Standard TT" panose="020B0604020202020204" charset="0"/>
                <a:hlinkClick r:id="rId3"/>
              </a:rPr>
              <a:t>https://canadacollege.edu/prie/dashboards/disproportionate-impact.php</a:t>
            </a:r>
            <a:endParaRPr lang="en-US" sz="1800" b="0" i="0" u="none" strike="noStrike" dirty="0">
              <a:solidFill>
                <a:srgbClr val="000000"/>
              </a:solidFill>
              <a:effectLst/>
              <a:latin typeface="Old Standard TT" panose="020B0604020202020204" charset="0"/>
            </a:endParaRPr>
          </a:p>
          <a:p>
            <a:pPr marL="139700" indent="0" rtl="0" fontAlgn="base">
              <a:spcBef>
                <a:spcPts val="0"/>
              </a:spcBef>
              <a:spcAft>
                <a:spcPts val="1200"/>
              </a:spcAft>
              <a:buNone/>
            </a:pPr>
            <a:endParaRPr lang="en-US" sz="1800" b="0" i="0" u="none" strike="noStrike" dirty="0">
              <a:solidFill>
                <a:srgbClr val="000000"/>
              </a:solidFill>
              <a:effectLst/>
              <a:latin typeface="Old Standard TT" panose="020B0604020202020204" charset="0"/>
            </a:endParaRPr>
          </a:p>
          <a:p>
            <a:pPr marL="139700" indent="0" rtl="0" fontAlgn="base">
              <a:spcBef>
                <a:spcPts val="0"/>
              </a:spcBef>
              <a:spcAft>
                <a:spcPts val="1200"/>
              </a:spcAft>
              <a:buNone/>
            </a:pPr>
            <a:r>
              <a:rPr lang="en-US" sz="2300" b="1" i="0" u="none" strike="noStrike" dirty="0">
                <a:solidFill>
                  <a:srgbClr val="000000"/>
                </a:solidFill>
                <a:effectLst/>
                <a:latin typeface="Old Standard TT" panose="020B0604020202020204" charset="0"/>
              </a:rPr>
              <a:t>Antiracism Resources at the College Since 2020</a:t>
            </a:r>
            <a:r>
              <a:rPr lang="en-US" sz="1800" b="0" i="0" u="none" strike="noStrike" dirty="0">
                <a:solidFill>
                  <a:srgbClr val="000000"/>
                </a:solidFill>
                <a:effectLst/>
                <a:latin typeface="Old Standard TT" panose="020B0604020202020204" charset="0"/>
                <a:hlinkClick r:id="rId4"/>
              </a:rPr>
              <a:t> </a:t>
            </a:r>
            <a:r>
              <a:rPr lang="en-US" sz="900" b="0" i="0" u="sng" strike="noStrike" dirty="0">
                <a:solidFill>
                  <a:srgbClr val="1155CC"/>
                </a:solidFill>
                <a:effectLst/>
                <a:latin typeface="Old Standard TT" panose="020B0604020202020204" charset="0"/>
                <a:hlinkClick r:id="rId4"/>
              </a:rPr>
              <a:t>https://canadacollege.edu/antiracism/</a:t>
            </a:r>
            <a:endParaRPr lang="en-US" sz="900" b="0" i="0" u="none" strike="noStrike" dirty="0">
              <a:solidFill>
                <a:srgbClr val="000000"/>
              </a:solidFill>
              <a:effectLst/>
              <a:latin typeface="Old Standard TT" panose="020B0604020202020204" charset="0"/>
            </a:endParaRPr>
          </a:p>
          <a:p>
            <a:pPr marL="139700" indent="0">
              <a:buNone/>
            </a:pPr>
            <a:r>
              <a:rPr lang="en-US" sz="2300" b="1" i="0" u="none" strike="noStrike" dirty="0">
                <a:solidFill>
                  <a:srgbClr val="000000"/>
                </a:solidFill>
                <a:effectLst/>
                <a:latin typeface="Old Standard TT" panose="020B0604020202020204" charset="0"/>
              </a:rPr>
              <a:t>August 2023 EMP Leadership Retreat </a:t>
            </a:r>
            <a:endParaRPr lang="en-US" sz="1800" b="1" dirty="0">
              <a:solidFill>
                <a:srgbClr val="000000"/>
              </a:solidFill>
              <a:latin typeface="Old Standard TT" panose="020B0604020202020204" charset="0"/>
            </a:endParaRPr>
          </a:p>
          <a:p>
            <a:pPr marL="139700" indent="0">
              <a:buNone/>
            </a:pPr>
            <a:r>
              <a:rPr lang="en-US" sz="900" b="0" i="0" u="none" strike="noStrike" dirty="0">
                <a:solidFill>
                  <a:srgbClr val="000000"/>
                </a:solidFill>
                <a:effectLst/>
                <a:latin typeface="Old Standard TT" panose="020B0604020202020204" charset="0"/>
                <a:hlinkClick r:id="rId5"/>
              </a:rPr>
              <a:t> </a:t>
            </a:r>
            <a:r>
              <a:rPr lang="en-US" sz="900" b="0" i="0" u="sng" strike="noStrike" dirty="0">
                <a:solidFill>
                  <a:srgbClr val="1155CC"/>
                </a:solidFill>
                <a:effectLst/>
                <a:latin typeface="Old Standard TT" panose="020B0604020202020204" charset="0"/>
                <a:hlinkClick r:id="rId5"/>
              </a:rPr>
              <a:t>https://docs.google.com/document/d/1XIDS-lBAxmOYQFqfQpD8rxw6eEup_PukWLNtqsVVlHM/edit?usp=drive_link</a:t>
            </a:r>
            <a:endParaRPr sz="900" dirty="0">
              <a:solidFill>
                <a:srgbClr val="333333"/>
              </a:solidFill>
              <a:latin typeface="Old Standard TT"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71C554-CE9C-4C42-A190-3E6D6A2B2D00}"/>
              </a:ext>
            </a:extLst>
          </p:cNvPr>
          <p:cNvSpPr txBox="1"/>
          <p:nvPr/>
        </p:nvSpPr>
        <p:spPr>
          <a:xfrm>
            <a:off x="311700" y="307825"/>
            <a:ext cx="8515500" cy="4216539"/>
          </a:xfrm>
          <a:prstGeom prst="rect">
            <a:avLst/>
          </a:prstGeom>
          <a:noFill/>
        </p:spPr>
        <p:txBody>
          <a:bodyPr wrap="square">
            <a:spAutoFit/>
          </a:bodyPr>
          <a:lstStyle/>
          <a:p>
            <a:pPr algn="ctr" rtl="0">
              <a:spcBef>
                <a:spcPts val="0"/>
              </a:spcBef>
              <a:spcAft>
                <a:spcPts val="0"/>
              </a:spcAft>
            </a:pPr>
            <a:r>
              <a:rPr lang="en-US" sz="1600" b="1" dirty="0">
                <a:latin typeface="Arial" panose="020B0604020202020204" pitchFamily="34" charset="0"/>
              </a:rPr>
              <a:t>Nov 7 Meeting - </a:t>
            </a:r>
            <a:r>
              <a:rPr lang="en-US" sz="1600" b="1" i="0" u="none" strike="noStrike" dirty="0">
                <a:solidFill>
                  <a:srgbClr val="000000"/>
                </a:solidFill>
                <a:effectLst/>
                <a:latin typeface="Arial" panose="020B0604020202020204" pitchFamily="34" charset="0"/>
              </a:rPr>
              <a:t>Waterfall Exercise Prompts &amp; Feedback</a:t>
            </a:r>
          </a:p>
          <a:p>
            <a:pPr rtl="0">
              <a:spcBef>
                <a:spcPts val="0"/>
              </a:spcBef>
              <a:spcAft>
                <a:spcPts val="0"/>
              </a:spcAft>
            </a:pPr>
            <a:endParaRPr lang="en-US" sz="2000" b="0" dirty="0">
              <a:effectLst/>
            </a:endParaRPr>
          </a:p>
          <a:p>
            <a:pPr lvl="5"/>
            <a:r>
              <a:rPr lang="en-US" sz="1600" b="0" i="0" u="none" strike="noStrike" dirty="0">
                <a:solidFill>
                  <a:srgbClr val="000000"/>
                </a:solidFill>
                <a:effectLst/>
                <a:latin typeface="Arial" panose="020B0604020202020204" pitchFamily="34" charset="0"/>
              </a:rPr>
              <a:t>Overview: </a:t>
            </a:r>
            <a:r>
              <a:rPr lang="en-US" sz="1600" b="0" u="none" strike="noStrike" dirty="0">
                <a:solidFill>
                  <a:srgbClr val="000000"/>
                </a:solidFill>
                <a:effectLst/>
                <a:latin typeface="Arial" panose="020B0604020202020204" pitchFamily="34" charset="0"/>
              </a:rPr>
              <a:t>Chair reads a specific prompt to the zoom room and invites zoom participants to note their immediate reaction, impression, a word, a phrase, or a sentence in the chat but refrain from hitting “enter”. Instead, once participants are ready, the chair invites all participants to hit “enter” at the same time, thus creating a waterfall of responses and impressions at the same time.</a:t>
            </a:r>
          </a:p>
          <a:p>
            <a:pPr rtl="0">
              <a:spcBef>
                <a:spcPts val="0"/>
              </a:spcBef>
              <a:spcAft>
                <a:spcPts val="0"/>
              </a:spcAft>
            </a:pPr>
            <a:endParaRPr lang="en-US" sz="2000" b="0" dirty="0">
              <a:effectLst/>
            </a:endParaRPr>
          </a:p>
          <a:p>
            <a:pPr rtl="0" fontAlgn="base">
              <a:spcBef>
                <a:spcPts val="0"/>
              </a:spcBef>
              <a:spcAft>
                <a:spcPts val="0"/>
              </a:spcAft>
            </a:pPr>
            <a:r>
              <a:rPr lang="en-US" sz="1600" b="0" i="0" u="none" strike="noStrike" dirty="0">
                <a:solidFill>
                  <a:srgbClr val="000000"/>
                </a:solidFill>
                <a:effectLst/>
                <a:latin typeface="Arial" panose="020B0604020202020204" pitchFamily="34" charset="0"/>
              </a:rPr>
              <a:t>PROMPT: </a:t>
            </a:r>
            <a:r>
              <a:rPr lang="en-US" sz="1600" b="0" i="1" u="none" strike="noStrike" dirty="0">
                <a:solidFill>
                  <a:srgbClr val="000000"/>
                </a:solidFill>
                <a:effectLst/>
                <a:latin typeface="Arial" panose="020B0604020202020204" pitchFamily="34" charset="0"/>
              </a:rPr>
              <a:t>“Students within our service area and region are opting to attend Foothill.”</a:t>
            </a:r>
          </a:p>
          <a:p>
            <a:pPr rtl="0" fontAlgn="base">
              <a:spcBef>
                <a:spcPts val="0"/>
              </a:spcBef>
              <a:spcAft>
                <a:spcPts val="0"/>
              </a:spcAft>
            </a:pPr>
            <a:endParaRPr lang="en-US" sz="1600" i="1" dirty="0">
              <a:latin typeface="Arial" panose="020B0604020202020204" pitchFamily="34" charset="0"/>
            </a:endParaRPr>
          </a:p>
          <a:p>
            <a:pPr rtl="0" fontAlgn="base">
              <a:spcBef>
                <a:spcPts val="0"/>
              </a:spcBef>
              <a:spcAft>
                <a:spcPts val="0"/>
              </a:spcAft>
            </a:pPr>
            <a:r>
              <a:rPr lang="en-US" sz="1600" b="0" i="0" u="none" strike="noStrike" dirty="0">
                <a:solidFill>
                  <a:srgbClr val="000000"/>
                </a:solidFill>
                <a:effectLst/>
                <a:latin typeface="Arial" panose="020B0604020202020204" pitchFamily="34" charset="0"/>
              </a:rPr>
              <a:t>	PROMPT RESPONSES: See Saved Chat File (timestamp 09:35:28 – 09:35:34)</a:t>
            </a:r>
          </a:p>
          <a:p>
            <a:pPr rtl="0" fontAlgn="base">
              <a:spcBef>
                <a:spcPts val="0"/>
              </a:spcBef>
              <a:spcAft>
                <a:spcPts val="1200"/>
              </a:spcAft>
            </a:pPr>
            <a:endParaRPr lang="en-US" sz="1600" b="0" i="0" u="none" strike="noStrike" dirty="0">
              <a:solidFill>
                <a:srgbClr val="000000"/>
              </a:solidFill>
              <a:effectLst/>
              <a:latin typeface="Arial" panose="020B0604020202020204" pitchFamily="34" charset="0"/>
            </a:endParaRPr>
          </a:p>
          <a:p>
            <a:pPr rtl="0" fontAlgn="base">
              <a:spcBef>
                <a:spcPts val="0"/>
              </a:spcBef>
              <a:spcAft>
                <a:spcPts val="1200"/>
              </a:spcAft>
            </a:pPr>
            <a:r>
              <a:rPr lang="en-US" sz="1600" b="0" i="0" u="none" strike="noStrike" dirty="0">
                <a:solidFill>
                  <a:srgbClr val="000000"/>
                </a:solidFill>
                <a:effectLst/>
                <a:latin typeface="Arial" panose="020B0604020202020204" pitchFamily="34" charset="0"/>
              </a:rPr>
              <a:t>PROMPT: </a:t>
            </a:r>
            <a:r>
              <a:rPr lang="en-US" sz="1600" b="0" i="1" u="none" strike="noStrike" dirty="0">
                <a:solidFill>
                  <a:srgbClr val="000000"/>
                </a:solidFill>
                <a:effectLst/>
                <a:latin typeface="Arial" panose="020B0604020202020204" pitchFamily="34" charset="0"/>
              </a:rPr>
              <a:t>“Black students are enrolling at Foothill because they do support Black students there.”</a:t>
            </a:r>
          </a:p>
          <a:p>
            <a:pPr rtl="0" fontAlgn="base">
              <a:spcBef>
                <a:spcPts val="0"/>
              </a:spcBef>
              <a:spcAft>
                <a:spcPts val="1200"/>
              </a:spcAft>
            </a:pPr>
            <a:r>
              <a:rPr lang="en-US" sz="1600" b="0" i="0" u="none" strike="noStrike" dirty="0">
                <a:solidFill>
                  <a:srgbClr val="000000"/>
                </a:solidFill>
                <a:effectLst/>
                <a:latin typeface="Arial" panose="020B0604020202020204" pitchFamily="34" charset="0"/>
              </a:rPr>
              <a:t>	PROMPT RESPONSES: See Save Chat file (timestamp 09:40:30 – 09:42:45)</a:t>
            </a:r>
          </a:p>
        </p:txBody>
      </p:sp>
    </p:spTree>
    <p:extLst>
      <p:ext uri="{BB962C8B-B14F-4D97-AF65-F5344CB8AC3E}">
        <p14:creationId xmlns:p14="http://schemas.microsoft.com/office/powerpoint/2010/main" val="112192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265500" y="606600"/>
            <a:ext cx="4045200" cy="133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t>Recommendation #1</a:t>
            </a:r>
            <a:endParaRPr sz="3200" b="1" dirty="0"/>
          </a:p>
        </p:txBody>
      </p:sp>
      <p:sp>
        <p:nvSpPr>
          <p:cNvPr id="166" name="Google Shape;166;p28"/>
          <p:cNvSpPr txBox="1">
            <a:spLocks noGrp="1"/>
          </p:cNvSpPr>
          <p:nvPr>
            <p:ph type="subTitle" idx="1"/>
          </p:nvPr>
        </p:nvSpPr>
        <p:spPr>
          <a:xfrm>
            <a:off x="265500" y="2277301"/>
            <a:ext cx="4045200" cy="1345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dirty="0"/>
              <a:t>(Re)establish a community advisory council specific to Belle Haven, East Palo Alto and North Fair Oaks</a:t>
            </a:r>
            <a:endParaRPr dirty="0"/>
          </a:p>
        </p:txBody>
      </p:sp>
      <p:sp>
        <p:nvSpPr>
          <p:cNvPr id="167" name="Google Shape;167;p2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2500" dirty="0">
                <a:solidFill>
                  <a:schemeClr val="lt1"/>
                </a:solidFill>
              </a:rPr>
              <a:t>Highlights</a:t>
            </a:r>
            <a:endParaRPr sz="2500" dirty="0">
              <a:solidFill>
                <a:schemeClr val="lt1"/>
              </a:solidFill>
            </a:endParaRPr>
          </a:p>
          <a:p>
            <a:pPr marL="0" lvl="0" indent="0" algn="l" rtl="0">
              <a:spcBef>
                <a:spcPts val="0"/>
              </a:spcBef>
              <a:spcAft>
                <a:spcPts val="0"/>
              </a:spcAft>
              <a:buClr>
                <a:schemeClr val="dk1"/>
              </a:buClr>
              <a:buSzPts val="1100"/>
              <a:buFont typeface="Arial"/>
              <a:buNone/>
            </a:pPr>
            <a:endParaRPr sz="1500" dirty="0">
              <a:solidFill>
                <a:schemeClr val="lt1"/>
              </a:solidFill>
            </a:endParaRPr>
          </a:p>
          <a:p>
            <a:pPr marL="342900" lvl="0" algn="l" rtl="0">
              <a:spcBef>
                <a:spcPts val="0"/>
              </a:spcBef>
              <a:spcAft>
                <a:spcPts val="0"/>
              </a:spcAft>
              <a:buClr>
                <a:schemeClr val="lt1"/>
              </a:buClr>
              <a:buSzPts val="1500"/>
              <a:buFont typeface="+mj-lt"/>
              <a:buAutoNum type="arabicPeriod"/>
            </a:pPr>
            <a:r>
              <a:rPr lang="en-US" sz="1500" dirty="0">
                <a:solidFill>
                  <a:schemeClr val="lt1"/>
                </a:solidFill>
              </a:rPr>
              <a:t>One meeting per semester</a:t>
            </a:r>
          </a:p>
          <a:p>
            <a:pPr marL="342900" lvl="0" algn="l" rtl="0">
              <a:spcBef>
                <a:spcPts val="0"/>
              </a:spcBef>
              <a:spcAft>
                <a:spcPts val="0"/>
              </a:spcAft>
              <a:buClr>
                <a:schemeClr val="lt1"/>
              </a:buClr>
              <a:buSzPts val="1500"/>
              <a:buFont typeface="+mj-lt"/>
              <a:buAutoNum type="arabicPeriod"/>
            </a:pPr>
            <a:r>
              <a:rPr lang="en-US" sz="1500" dirty="0">
                <a:solidFill>
                  <a:schemeClr val="lt1"/>
                </a:solidFill>
              </a:rPr>
              <a:t>Agendas should have clear purpose and call-in for key expertise and experience</a:t>
            </a:r>
          </a:p>
          <a:p>
            <a:pPr marL="342900" lvl="0" algn="l" rtl="0">
              <a:spcBef>
                <a:spcPts val="0"/>
              </a:spcBef>
              <a:spcAft>
                <a:spcPts val="0"/>
              </a:spcAft>
              <a:buClr>
                <a:schemeClr val="lt1"/>
              </a:buClr>
              <a:buSzPts val="1500"/>
              <a:buFont typeface="+mj-lt"/>
              <a:buAutoNum type="arabicPeriod"/>
            </a:pPr>
            <a:r>
              <a:rPr lang="en-US" sz="1500" dirty="0">
                <a:solidFill>
                  <a:schemeClr val="lt1"/>
                </a:solidFill>
              </a:rPr>
              <a:t>Need to distinguish between President’s Advisory Council</a:t>
            </a:r>
          </a:p>
          <a:p>
            <a:pPr marL="342900" lvl="0" algn="l" rtl="0">
              <a:spcBef>
                <a:spcPts val="0"/>
              </a:spcBef>
              <a:spcAft>
                <a:spcPts val="0"/>
              </a:spcAft>
              <a:buClr>
                <a:schemeClr val="lt1"/>
              </a:buClr>
              <a:buSzPts val="1500"/>
              <a:buFont typeface="+mj-lt"/>
              <a:buAutoNum type="arabicPeriod"/>
            </a:pPr>
            <a:r>
              <a:rPr lang="en-US" sz="1500" dirty="0">
                <a:solidFill>
                  <a:schemeClr val="lt1"/>
                </a:solidFill>
              </a:rPr>
              <a:t>Meetings should include action plan and follow-up timeline</a:t>
            </a:r>
            <a:endParaRPr sz="1100" dirty="0">
              <a:solidFill>
                <a:schemeClr val="lt1"/>
              </a:solidFill>
            </a:endParaRPr>
          </a:p>
          <a:p>
            <a:pPr marL="0" lvl="0" indent="0" algn="l" rtl="0">
              <a:spcBef>
                <a:spcPts val="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265500" y="606600"/>
            <a:ext cx="4045200" cy="133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t>Recommendation #2</a:t>
            </a:r>
            <a:endParaRPr sz="3200" b="1" dirty="0"/>
          </a:p>
        </p:txBody>
      </p:sp>
      <p:sp>
        <p:nvSpPr>
          <p:cNvPr id="166" name="Google Shape;166;p28"/>
          <p:cNvSpPr txBox="1">
            <a:spLocks noGrp="1"/>
          </p:cNvSpPr>
          <p:nvPr>
            <p:ph type="subTitle" idx="1"/>
          </p:nvPr>
        </p:nvSpPr>
        <p:spPr>
          <a:xfrm>
            <a:off x="265500" y="2277301"/>
            <a:ext cx="4045200" cy="13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000000"/>
                </a:solidFill>
                <a:latin typeface="Old Standard TT" panose="020B0604020202020204" charset="0"/>
              </a:rPr>
              <a:t>D</a:t>
            </a:r>
            <a:r>
              <a:rPr lang="en-US" b="0" i="0" u="none" strike="noStrike" dirty="0">
                <a:solidFill>
                  <a:srgbClr val="000000"/>
                </a:solidFill>
                <a:effectLst/>
                <a:latin typeface="Old Standard TT" panose="020B0604020202020204" charset="0"/>
              </a:rPr>
              <a:t>evelop unique resources to (re)develop trust with our Black community, with our Ohlone Tribal community, and with our people of color communities</a:t>
            </a:r>
            <a:endParaRPr dirty="0">
              <a:latin typeface="Old Standard TT" panose="020B0604020202020204" charset="0"/>
            </a:endParaRPr>
          </a:p>
        </p:txBody>
      </p:sp>
      <p:sp>
        <p:nvSpPr>
          <p:cNvPr id="167" name="Google Shape;167;p2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fontScale="77500" lnSpcReduction="20000"/>
          </a:bodyPr>
          <a:lstStyle/>
          <a:p>
            <a:pPr marL="0" lvl="0" indent="0" algn="l" rtl="0">
              <a:spcBef>
                <a:spcPts val="0"/>
              </a:spcBef>
              <a:spcAft>
                <a:spcPts val="0"/>
              </a:spcAft>
              <a:buNone/>
            </a:pPr>
            <a:r>
              <a:rPr lang="en-US" sz="3200" dirty="0">
                <a:solidFill>
                  <a:schemeClr val="bg1"/>
                </a:solidFill>
              </a:rPr>
              <a:t>Highlights</a:t>
            </a:r>
            <a:endParaRPr sz="3200" dirty="0">
              <a:solidFill>
                <a:schemeClr val="bg1"/>
              </a:solidFill>
            </a:endParaRPr>
          </a:p>
          <a:p>
            <a:pPr marL="0" lvl="0" indent="0" algn="l" rtl="0">
              <a:spcBef>
                <a:spcPts val="0"/>
              </a:spcBef>
              <a:spcAft>
                <a:spcPts val="0"/>
              </a:spcAft>
              <a:buClr>
                <a:schemeClr val="dk1"/>
              </a:buClr>
              <a:buSzPts val="1100"/>
              <a:buFont typeface="Arial"/>
              <a:buNone/>
            </a:pPr>
            <a:endParaRPr sz="1500" dirty="0">
              <a:solidFill>
                <a:schemeClr val="bg1"/>
              </a:solidFill>
            </a:endParaRPr>
          </a:p>
          <a:p>
            <a:pPr marL="342900" lvl="0" algn="l" rtl="0">
              <a:spcBef>
                <a:spcPts val="0"/>
              </a:spcBef>
              <a:spcAft>
                <a:spcPts val="0"/>
              </a:spcAft>
              <a:buClr>
                <a:schemeClr val="lt1"/>
              </a:buClr>
              <a:buSzPts val="1500"/>
              <a:buFont typeface="+mj-lt"/>
              <a:buAutoNum type="arabicPeriod"/>
            </a:pPr>
            <a:r>
              <a:rPr lang="en-US" sz="1900" b="0" u="none" strike="noStrike" dirty="0">
                <a:solidFill>
                  <a:schemeClr val="bg1"/>
                </a:solidFill>
                <a:effectLst/>
                <a:latin typeface="Old Standard TT" panose="020B0604020202020204" charset="0"/>
              </a:rPr>
              <a:t>Actively support and resource job boards for and/or by Black community (e.g., </a:t>
            </a:r>
            <a:r>
              <a:rPr lang="en-US" sz="1900" b="0" u="sng" strike="noStrike" dirty="0">
                <a:solidFill>
                  <a:schemeClr val="bg1"/>
                </a:solidFill>
                <a:effectLst/>
                <a:latin typeface="Old Standard TT" panose="020B0604020202020204" charset="0"/>
                <a:hlinkClick r:id="rId3">
                  <a:extLst>
                    <a:ext uri="{A12FA001-AC4F-418D-AE19-62706E023703}">
                      <ahyp:hlinkClr xmlns:ahyp="http://schemas.microsoft.com/office/drawing/2018/hyperlinkcolor" val="tx"/>
                    </a:ext>
                  </a:extLst>
                </a:hlinkClick>
              </a:rPr>
              <a:t>https://a2mendjobs.com/</a:t>
            </a:r>
            <a:r>
              <a:rPr lang="en-US" sz="1900" b="0" u="none" strike="noStrike" dirty="0">
                <a:solidFill>
                  <a:schemeClr val="bg1"/>
                </a:solidFill>
                <a:effectLst/>
                <a:latin typeface="Old Standard TT" panose="020B0604020202020204" charset="0"/>
              </a:rPr>
              <a:t>)</a:t>
            </a:r>
          </a:p>
          <a:p>
            <a:pPr marL="342900" lvl="0" algn="l" rtl="0">
              <a:spcBef>
                <a:spcPts val="0"/>
              </a:spcBef>
              <a:spcAft>
                <a:spcPts val="0"/>
              </a:spcAft>
              <a:buClr>
                <a:schemeClr val="lt1"/>
              </a:buClr>
              <a:buSzPts val="1500"/>
              <a:buFont typeface="+mj-lt"/>
              <a:buAutoNum type="arabicPeriod"/>
            </a:pPr>
            <a:endParaRPr lang="en-US" sz="1900" b="0" u="none" strike="noStrike" dirty="0">
              <a:solidFill>
                <a:schemeClr val="bg1"/>
              </a:solidFill>
              <a:effectLst/>
              <a:latin typeface="Old Standard TT" panose="020B0604020202020204" charset="0"/>
            </a:endParaRPr>
          </a:p>
          <a:p>
            <a:pPr marL="342900" lvl="0" algn="l" rtl="0">
              <a:spcBef>
                <a:spcPts val="0"/>
              </a:spcBef>
              <a:spcAft>
                <a:spcPts val="0"/>
              </a:spcAft>
              <a:buClr>
                <a:schemeClr val="lt1"/>
              </a:buClr>
              <a:buSzPts val="1500"/>
              <a:buFont typeface="+mj-lt"/>
              <a:buAutoNum type="arabicPeriod"/>
            </a:pPr>
            <a:r>
              <a:rPr lang="en-US" sz="1900" b="0" u="none" strike="noStrike" dirty="0">
                <a:solidFill>
                  <a:schemeClr val="bg1"/>
                </a:solidFill>
                <a:effectLst/>
                <a:latin typeface="Old Standard TT" panose="020B0604020202020204" charset="0"/>
              </a:rPr>
              <a:t>Invest in increased funding for partnerships with Middle Schools, High Schools and community partners on campus (e.g., BSU High School Outreach Programs on campus, host HSI and AANAPISI aligned events on campus, invite parents and families to college events)</a:t>
            </a:r>
            <a:endParaRPr sz="1900" dirty="0">
              <a:solidFill>
                <a:schemeClr val="bg1"/>
              </a:solidFill>
              <a:latin typeface="Old Standard TT" panose="020B0604020202020204" charset="0"/>
            </a:endParaRPr>
          </a:p>
        </p:txBody>
      </p:sp>
    </p:spTree>
    <p:extLst>
      <p:ext uri="{BB962C8B-B14F-4D97-AF65-F5344CB8AC3E}">
        <p14:creationId xmlns:p14="http://schemas.microsoft.com/office/powerpoint/2010/main" val="54290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265500" y="606600"/>
            <a:ext cx="4045200" cy="133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t>Recommendation #3</a:t>
            </a:r>
            <a:endParaRPr sz="3200" b="1" dirty="0"/>
          </a:p>
        </p:txBody>
      </p:sp>
      <p:sp>
        <p:nvSpPr>
          <p:cNvPr id="166" name="Google Shape;166;p28"/>
          <p:cNvSpPr txBox="1">
            <a:spLocks noGrp="1"/>
          </p:cNvSpPr>
          <p:nvPr>
            <p:ph type="subTitle" idx="1"/>
          </p:nvPr>
        </p:nvSpPr>
        <p:spPr>
          <a:xfrm>
            <a:off x="265500" y="2277301"/>
            <a:ext cx="4045200" cy="13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000000"/>
                </a:solidFill>
                <a:latin typeface="Old Standard TT" panose="020B0604020202020204" charset="0"/>
              </a:rPr>
              <a:t>E</a:t>
            </a:r>
            <a:r>
              <a:rPr lang="en-US" b="0" i="0" u="none" strike="noStrike" dirty="0">
                <a:solidFill>
                  <a:srgbClr val="000000"/>
                </a:solidFill>
                <a:effectLst/>
                <a:latin typeface="Old Standard TT" panose="020B0604020202020204" charset="0"/>
              </a:rPr>
              <a:t>xpand existing transportation resources and/or develop a strategic action plan for expanding instruction and services in the </a:t>
            </a:r>
            <a:r>
              <a:rPr lang="en-US" dirty="0">
                <a:solidFill>
                  <a:srgbClr val="000000"/>
                </a:solidFill>
                <a:latin typeface="Old Standard TT" panose="020B0604020202020204" charset="0"/>
              </a:rPr>
              <a:t>BH, EPA, NFO </a:t>
            </a:r>
            <a:r>
              <a:rPr lang="en-US" b="0" i="0" u="none" strike="noStrike" dirty="0">
                <a:solidFill>
                  <a:srgbClr val="000000"/>
                </a:solidFill>
                <a:effectLst/>
                <a:latin typeface="Old Standard TT" panose="020B0604020202020204" charset="0"/>
              </a:rPr>
              <a:t>community</a:t>
            </a:r>
            <a:endParaRPr dirty="0">
              <a:latin typeface="Old Standard TT" panose="020B0604020202020204" charset="0"/>
            </a:endParaRPr>
          </a:p>
        </p:txBody>
      </p:sp>
      <p:sp>
        <p:nvSpPr>
          <p:cNvPr id="167" name="Google Shape;167;p2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2500" dirty="0">
                <a:solidFill>
                  <a:schemeClr val="bg1"/>
                </a:solidFill>
              </a:rPr>
              <a:t>Highlights</a:t>
            </a:r>
            <a:endParaRPr sz="2500" dirty="0">
              <a:solidFill>
                <a:schemeClr val="bg1"/>
              </a:solidFill>
            </a:endParaRPr>
          </a:p>
          <a:p>
            <a:pPr marL="0" lvl="0" indent="0" algn="l" rtl="0">
              <a:spcBef>
                <a:spcPts val="0"/>
              </a:spcBef>
              <a:spcAft>
                <a:spcPts val="0"/>
              </a:spcAft>
              <a:buClr>
                <a:schemeClr val="dk1"/>
              </a:buClr>
              <a:buSzPts val="1100"/>
              <a:buFont typeface="Arial"/>
              <a:buNone/>
            </a:pPr>
            <a:endParaRPr sz="1500" dirty="0">
              <a:solidFill>
                <a:schemeClr val="bg1"/>
              </a:solidFill>
            </a:endParaRPr>
          </a:p>
          <a:p>
            <a:pPr marL="342900" lvl="0" algn="l" rtl="0">
              <a:spcBef>
                <a:spcPts val="0"/>
              </a:spcBef>
              <a:spcAft>
                <a:spcPts val="0"/>
              </a:spcAft>
              <a:buClr>
                <a:schemeClr val="lt1"/>
              </a:buClr>
              <a:buSzPts val="1500"/>
              <a:buFont typeface="+mj-lt"/>
              <a:buAutoNum type="arabicPeriod"/>
            </a:pPr>
            <a:r>
              <a:rPr lang="en-US" sz="1600" b="0" u="none" strike="noStrike" dirty="0">
                <a:solidFill>
                  <a:schemeClr val="bg1"/>
                </a:solidFill>
                <a:effectLst/>
                <a:latin typeface="Old Standard TT" panose="020B0604020202020204" charset="0"/>
              </a:rPr>
              <a:t>Re-establish a fresh connection to local public transportation board for increased/enhanced routes </a:t>
            </a:r>
          </a:p>
          <a:p>
            <a:pPr marL="342900" lvl="0" algn="l" rtl="0">
              <a:spcBef>
                <a:spcPts val="0"/>
              </a:spcBef>
              <a:spcAft>
                <a:spcPts val="0"/>
              </a:spcAft>
              <a:buClr>
                <a:schemeClr val="lt1"/>
              </a:buClr>
              <a:buSzPts val="1500"/>
              <a:buFont typeface="+mj-lt"/>
              <a:buAutoNum type="arabicPeriod"/>
            </a:pPr>
            <a:r>
              <a:rPr lang="en-US" sz="1600" b="0" u="none" strike="noStrike" dirty="0">
                <a:solidFill>
                  <a:schemeClr val="bg1"/>
                </a:solidFill>
                <a:effectLst/>
                <a:latin typeface="Old Standard TT" panose="020B0604020202020204" charset="0"/>
              </a:rPr>
              <a:t>Explore options for hosting pick-up sporting events and activities in the community and on-campus</a:t>
            </a:r>
            <a:endParaRPr lang="en-US" sz="1600" dirty="0">
              <a:solidFill>
                <a:schemeClr val="bg1"/>
              </a:solidFill>
              <a:latin typeface="Old Standard TT" panose="020B0604020202020204" charset="0"/>
            </a:endParaRPr>
          </a:p>
          <a:p>
            <a:pPr marL="342900" lvl="0" algn="l" rtl="0">
              <a:spcBef>
                <a:spcPts val="0"/>
              </a:spcBef>
              <a:spcAft>
                <a:spcPts val="0"/>
              </a:spcAft>
              <a:buClr>
                <a:schemeClr val="lt1"/>
              </a:buClr>
              <a:buSzPts val="1500"/>
              <a:buFont typeface="+mj-lt"/>
              <a:buAutoNum type="arabicPeriod"/>
            </a:pPr>
            <a:r>
              <a:rPr lang="en-US" sz="1600" b="0" u="none" strike="noStrike" dirty="0">
                <a:solidFill>
                  <a:schemeClr val="bg1"/>
                </a:solidFill>
                <a:effectLst/>
                <a:latin typeface="Old Standard TT" panose="020B0604020202020204" charset="0"/>
              </a:rPr>
              <a:t>Explore options for expanding off-campus community events and programming (e.g., Super Saturday, Job Train offerings)</a:t>
            </a:r>
            <a:endParaRPr sz="1600" dirty="0">
              <a:solidFill>
                <a:schemeClr val="bg1"/>
              </a:solidFill>
              <a:latin typeface="Old Standard TT" panose="020B0604020202020204" charset="0"/>
            </a:endParaRPr>
          </a:p>
        </p:txBody>
      </p:sp>
    </p:spTree>
    <p:extLst>
      <p:ext uri="{BB962C8B-B14F-4D97-AF65-F5344CB8AC3E}">
        <p14:creationId xmlns:p14="http://schemas.microsoft.com/office/powerpoint/2010/main" val="314938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265500" y="606600"/>
            <a:ext cx="4045200" cy="133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t>Recommendation #4</a:t>
            </a:r>
            <a:endParaRPr sz="3200" b="1" dirty="0"/>
          </a:p>
        </p:txBody>
      </p:sp>
      <p:sp>
        <p:nvSpPr>
          <p:cNvPr id="166" name="Google Shape;166;p28"/>
          <p:cNvSpPr txBox="1">
            <a:spLocks noGrp="1"/>
          </p:cNvSpPr>
          <p:nvPr>
            <p:ph type="subTitle" idx="1"/>
          </p:nvPr>
        </p:nvSpPr>
        <p:spPr>
          <a:xfrm>
            <a:off x="265500" y="2277301"/>
            <a:ext cx="4045200" cy="134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All recommendations and plans should be data-informed. </a:t>
            </a:r>
            <a:endParaRPr dirty="0"/>
          </a:p>
        </p:txBody>
      </p:sp>
      <p:sp>
        <p:nvSpPr>
          <p:cNvPr id="167" name="Google Shape;167;p28"/>
          <p:cNvSpPr txBox="1">
            <a:spLocks noGrp="1"/>
          </p:cNvSpPr>
          <p:nvPr>
            <p:ph type="body" idx="2"/>
          </p:nvPr>
        </p:nvSpPr>
        <p:spPr>
          <a:xfrm>
            <a:off x="4939500" y="839400"/>
            <a:ext cx="3837000" cy="3695100"/>
          </a:xfrm>
          <a:prstGeom prst="rect">
            <a:avLst/>
          </a:prstGeom>
        </p:spPr>
        <p:txBody>
          <a:bodyPr spcFirstLastPara="1" wrap="square" lIns="91425" tIns="91425" rIns="91425" bIns="91425" anchor="ctr" anchorCtr="0">
            <a:normAutofit fontScale="85000" lnSpcReduction="10000"/>
          </a:bodyPr>
          <a:lstStyle/>
          <a:p>
            <a:pPr marL="0" lvl="0" indent="0" algn="l" rtl="0">
              <a:spcBef>
                <a:spcPts val="0"/>
              </a:spcBef>
              <a:spcAft>
                <a:spcPts val="0"/>
              </a:spcAft>
              <a:buNone/>
            </a:pPr>
            <a:r>
              <a:rPr lang="en-US" sz="2900" dirty="0">
                <a:solidFill>
                  <a:schemeClr val="bg1"/>
                </a:solidFill>
              </a:rPr>
              <a:t>Highlights</a:t>
            </a:r>
            <a:endParaRPr sz="2900" dirty="0">
              <a:solidFill>
                <a:schemeClr val="bg1"/>
              </a:solidFill>
            </a:endParaRPr>
          </a:p>
          <a:p>
            <a:pPr marL="0" lvl="0" indent="0" algn="l" rtl="0">
              <a:spcBef>
                <a:spcPts val="0"/>
              </a:spcBef>
              <a:spcAft>
                <a:spcPts val="0"/>
              </a:spcAft>
              <a:buClr>
                <a:schemeClr val="dk1"/>
              </a:buClr>
              <a:buSzPts val="1100"/>
              <a:buFont typeface="Arial"/>
              <a:buNone/>
            </a:pPr>
            <a:endParaRPr sz="1500" dirty="0">
              <a:solidFill>
                <a:schemeClr val="bg1"/>
              </a:solidFill>
            </a:endParaRPr>
          </a:p>
          <a:p>
            <a:pPr rtl="0" fontAlgn="base">
              <a:spcBef>
                <a:spcPts val="1200"/>
              </a:spcBef>
              <a:spcAft>
                <a:spcPts val="0"/>
              </a:spcAft>
              <a:buAutoNum type="arabicPeriod"/>
            </a:pPr>
            <a:r>
              <a:rPr lang="en-US" b="0" u="none" strike="noStrike" dirty="0">
                <a:solidFill>
                  <a:schemeClr val="bg1"/>
                </a:solidFill>
                <a:effectLst/>
                <a:latin typeface="Old Standard TT" panose="020B0604020202020204" charset="0"/>
              </a:rPr>
              <a:t>Data should inform new program and resource development </a:t>
            </a:r>
          </a:p>
          <a:p>
            <a:pPr rtl="0" fontAlgn="base">
              <a:spcBef>
                <a:spcPts val="1200"/>
              </a:spcBef>
              <a:spcAft>
                <a:spcPts val="0"/>
              </a:spcAft>
              <a:buAutoNum type="arabicPeriod"/>
            </a:pPr>
            <a:r>
              <a:rPr lang="en-US" b="0" u="none" strike="noStrike" dirty="0">
                <a:solidFill>
                  <a:schemeClr val="bg1"/>
                </a:solidFill>
                <a:effectLst/>
                <a:latin typeface="Old Standard TT" panose="020B0604020202020204" charset="0"/>
              </a:rPr>
              <a:t>Engage the community to inform new program and resources the college might offer in East Palo Alto in our partnership with </a:t>
            </a:r>
            <a:r>
              <a:rPr lang="en-US" b="0" u="none" strike="noStrike" dirty="0" err="1">
                <a:solidFill>
                  <a:schemeClr val="bg1"/>
                </a:solidFill>
                <a:effectLst/>
                <a:latin typeface="Old Standard TT" panose="020B0604020202020204" charset="0"/>
              </a:rPr>
              <a:t>JobTrain</a:t>
            </a:r>
            <a:endParaRPr lang="en-US" dirty="0">
              <a:solidFill>
                <a:schemeClr val="bg1"/>
              </a:solidFill>
              <a:latin typeface="Old Standard TT" panose="020B0604020202020204" charset="0"/>
            </a:endParaRPr>
          </a:p>
          <a:p>
            <a:pPr rtl="0" fontAlgn="base">
              <a:spcBef>
                <a:spcPts val="1200"/>
              </a:spcBef>
              <a:spcAft>
                <a:spcPts val="0"/>
              </a:spcAft>
              <a:buAutoNum type="arabicPeriod"/>
            </a:pPr>
            <a:r>
              <a:rPr lang="en-US" b="0" u="none" strike="noStrike" dirty="0">
                <a:solidFill>
                  <a:schemeClr val="bg1"/>
                </a:solidFill>
                <a:effectLst/>
                <a:latin typeface="Old Standard TT" panose="020B0604020202020204" charset="0"/>
              </a:rPr>
              <a:t>Host community listening sessions with a plan for implementation/action based on the feedback  (e.g., host focused sessions on specific topics)</a:t>
            </a:r>
          </a:p>
          <a:p>
            <a:pPr marL="342900" lvl="0" algn="l" rtl="0">
              <a:spcBef>
                <a:spcPts val="0"/>
              </a:spcBef>
              <a:spcAft>
                <a:spcPts val="0"/>
              </a:spcAft>
              <a:buClr>
                <a:schemeClr val="lt1"/>
              </a:buClr>
              <a:buSzPts val="1500"/>
              <a:buFont typeface="+mj-lt"/>
              <a:buAutoNum type="arabicPeriod"/>
            </a:pPr>
            <a:endParaRPr lang="en-US" dirty="0">
              <a:solidFill>
                <a:schemeClr val="bg1"/>
              </a:solidFill>
              <a:latin typeface="Old Standard TT" panose="020B0604020202020204" charset="0"/>
            </a:endParaRPr>
          </a:p>
          <a:p>
            <a:pPr marL="0" lvl="0" indent="0" algn="l" rtl="0">
              <a:spcBef>
                <a:spcPts val="0"/>
              </a:spcBef>
              <a:spcAft>
                <a:spcPts val="1200"/>
              </a:spcAft>
              <a:buNone/>
            </a:pPr>
            <a:endParaRPr dirty="0">
              <a:solidFill>
                <a:schemeClr val="bg1"/>
              </a:solidFill>
            </a:endParaRPr>
          </a:p>
        </p:txBody>
      </p:sp>
    </p:spTree>
    <p:extLst>
      <p:ext uri="{BB962C8B-B14F-4D97-AF65-F5344CB8AC3E}">
        <p14:creationId xmlns:p14="http://schemas.microsoft.com/office/powerpoint/2010/main" val="1498966210"/>
      </p:ext>
    </p:extLst>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62DACB"/>
      </a:dk2>
      <a:lt2>
        <a:srgbClr val="40A235"/>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TotalTime>
  <Words>676</Words>
  <Application>Microsoft Office PowerPoint</Application>
  <PresentationFormat>On-screen Show (16:9)</PresentationFormat>
  <Paragraphs>81</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Old Standard TT</vt:lpstr>
      <vt:lpstr>Arial</vt:lpstr>
      <vt:lpstr>Paperback</vt:lpstr>
      <vt:lpstr>Expanding in East Palo Alto, Belle Haven, and North Fair Oaks, with an emphasis on Black, Indigenous, and People of Color communities</vt:lpstr>
      <vt:lpstr>Cañada College  Educational Master Plan</vt:lpstr>
      <vt:lpstr>Our Team</vt:lpstr>
      <vt:lpstr>Cañada College  Educational Master Plan – Baseline Data</vt:lpstr>
      <vt:lpstr>PowerPoint Presentation</vt:lpstr>
      <vt:lpstr>Recommendation #1</vt:lpstr>
      <vt:lpstr>Recommendation #2</vt:lpstr>
      <vt:lpstr>Recommendation #3</vt:lpstr>
      <vt:lpstr>Recommendation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in East Palo Alto, Belle Haven, and North Fair Oaks, with an emphasis on Black, Indigenous, and People of Color communities</dc:title>
  <dc:creator>Pérez, Manuel Alejandro</dc:creator>
  <cp:lastModifiedBy>Pérez, Manuel Alejandro</cp:lastModifiedBy>
  <cp:revision>8</cp:revision>
  <dcterms:modified xsi:type="dcterms:W3CDTF">2023-12-06T16:15:06Z</dcterms:modified>
</cp:coreProperties>
</file>