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02" r:id="rId4"/>
  </p:sldMasterIdLst>
  <p:sldIdLst>
    <p:sldId id="256" r:id="rId5"/>
    <p:sldId id="278" r:id="rId6"/>
    <p:sldId id="279" r:id="rId7"/>
    <p:sldId id="280" r:id="rId8"/>
    <p:sldId id="269" r:id="rId9"/>
    <p:sldId id="273" r:id="rId10"/>
    <p:sldId id="274" r:id="rId11"/>
    <p:sldId id="275" r:id="rId12"/>
    <p:sldId id="268" r:id="rId13"/>
    <p:sldId id="277" r:id="rId14"/>
  </p:sldIdLst>
  <p:sldSz cx="12192000" cy="6858000"/>
  <p:notesSz cx="12192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71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en-US" spc="-10"/>
              <a:t>ACCJC.ORG</a:t>
            </a:r>
            <a:endParaRPr lang="en-US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5658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en-US" spc="-10"/>
              <a:t>ACCJC.ORG</a:t>
            </a:r>
            <a:endParaRPr lang="en-US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199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en-US" spc="-10"/>
              <a:t>ACCJC.ORG</a:t>
            </a:r>
            <a:endParaRPr lang="en-US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016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en-US" spc="-10"/>
              <a:t>ACCJC.ORG</a:t>
            </a:r>
            <a:endParaRPr lang="en-US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167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en-US" spc="-10"/>
              <a:t>ACCJC.ORG</a:t>
            </a:r>
            <a:endParaRPr lang="en-US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597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en-US" spc="-10"/>
              <a:t>ACCJC.ORG</a:t>
            </a:r>
            <a:endParaRPr lang="en-US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67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en-US" spc="-10"/>
              <a:t>ACCJC.ORG</a:t>
            </a:r>
            <a:endParaRPr lang="en-US" spc="-1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407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en-US" spc="-10"/>
              <a:t>ACCJC.ORG</a:t>
            </a:r>
            <a:endParaRPr lang="en-US" spc="-1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478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en-US" spc="-10"/>
              <a:t>ACCJC.ORG</a:t>
            </a:r>
            <a:endParaRPr lang="en-US" spc="-1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776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en-US" spc="-10"/>
              <a:t>ACCJC.ORG</a:t>
            </a:r>
            <a:endParaRPr lang="en-US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048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en-US" spc="-10"/>
              <a:t>ACCJC.ORG</a:t>
            </a:r>
            <a:endParaRPr lang="en-US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433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en-US" spc="-10"/>
              <a:t>ACCJC.ORG</a:t>
            </a:r>
            <a:endParaRPr lang="en-US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276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accjc.org/wp-content/uploads/Accreditation-Handbook.pdf" TargetMode="External"/><Relationship Id="rId2" Type="http://schemas.openxmlformats.org/officeDocument/2006/relationships/hyperlink" Target="https://canadacollege.edu/accreditation/index.ph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11335" y="1828800"/>
            <a:ext cx="9369329" cy="4167166"/>
          </a:xfrm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L="12700" marR="5080" indent="-2540" algn="ctr">
              <a:lnSpc>
                <a:spcPts val="6480"/>
              </a:lnSpc>
              <a:spcBef>
                <a:spcPts val="915"/>
              </a:spcBef>
            </a:pPr>
            <a:r>
              <a:rPr lang="en-US" sz="6000" spc="-20" dirty="0"/>
              <a:t>ISER Steering Committee Proposal</a:t>
            </a:r>
            <a:endParaRPr sz="6000" dirty="0"/>
          </a:p>
          <a:p>
            <a:pPr algn="ctr">
              <a:lnSpc>
                <a:spcPct val="100000"/>
              </a:lnSpc>
              <a:spcBef>
                <a:spcPts val="1290"/>
              </a:spcBef>
            </a:pPr>
            <a:r>
              <a:rPr lang="en-US" sz="2400" b="0" dirty="0">
                <a:latin typeface="Calibri"/>
                <a:cs typeface="Calibri"/>
              </a:rPr>
              <a:t>Presented to the Planning &amp; Budgeting Council </a:t>
            </a:r>
            <a:br>
              <a:rPr lang="en-US" sz="2400" b="0" dirty="0">
                <a:latin typeface="Calibri"/>
                <a:cs typeface="Calibri"/>
              </a:rPr>
            </a:br>
            <a:r>
              <a:rPr lang="en-US" sz="2400" b="0" dirty="0">
                <a:latin typeface="Calibri"/>
                <a:cs typeface="Calibri"/>
              </a:rPr>
              <a:t>(serving at the College’s Accreditation Oversight Committee)</a:t>
            </a:r>
            <a:br>
              <a:rPr lang="en-US" sz="2400" b="0" dirty="0">
                <a:latin typeface="Calibri"/>
                <a:cs typeface="Calibri"/>
              </a:rPr>
            </a:br>
            <a:br>
              <a:rPr lang="en-US" sz="2400" b="0" dirty="0">
                <a:latin typeface="Calibri"/>
                <a:cs typeface="Calibri"/>
              </a:rPr>
            </a:br>
            <a:r>
              <a:rPr lang="en-US" sz="2400" b="0" dirty="0">
                <a:latin typeface="Calibri"/>
                <a:cs typeface="Calibri"/>
              </a:rPr>
              <a:t>on November 1, 2023</a:t>
            </a:r>
            <a:br>
              <a:rPr lang="en-US" sz="2400" b="0" dirty="0">
                <a:latin typeface="Calibri"/>
                <a:cs typeface="Calibri"/>
              </a:rPr>
            </a:br>
            <a:br>
              <a:rPr lang="en-US" sz="2400" b="0" dirty="0">
                <a:latin typeface="Calibri"/>
                <a:cs typeface="Calibri"/>
              </a:rPr>
            </a:br>
            <a:r>
              <a:rPr lang="en-US" sz="2400" b="0" dirty="0">
                <a:latin typeface="Calibri"/>
                <a:cs typeface="Calibri"/>
              </a:rPr>
              <a:t>by Karen Engel, Dean of PRIE and Accreditation Liaison Officer</a:t>
            </a:r>
            <a:endParaRPr sz="2400" dirty="0">
              <a:latin typeface="Calibri"/>
              <a:cs typeface="Calibri"/>
            </a:endParaRPr>
          </a:p>
        </p:txBody>
      </p:sp>
      <p:pic>
        <p:nvPicPr>
          <p:cNvPr id="1026" name="Picture 2" descr="https://canadacollege.edu/marketing/images/cc_white-logo-clear.png">
            <a:extLst>
              <a:ext uri="{FF2B5EF4-FFF2-40B4-BE49-F238E27FC236}">
                <a16:creationId xmlns:a16="http://schemas.microsoft.com/office/drawing/2014/main" id="{DE0CED4F-BB51-4A06-AB7A-2716331C71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76200"/>
            <a:ext cx="3352800" cy="1505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E2B29-2142-4713-A943-9E083F30D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and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3019D-BA1F-414D-97C2-124A200A8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Cañada  Accreditation Website</a:t>
            </a:r>
            <a:endParaRPr lang="en-US" dirty="0"/>
          </a:p>
          <a:p>
            <a:r>
              <a:rPr lang="en-US" dirty="0">
                <a:hlinkClick r:id="rId3"/>
              </a:rPr>
              <a:t>ACCJC Resources Website</a:t>
            </a:r>
            <a:endParaRPr lang="en-US" dirty="0"/>
          </a:p>
          <a:p>
            <a:r>
              <a:rPr lang="en-US" dirty="0">
                <a:hlinkClick r:id="rId3"/>
              </a:rPr>
              <a:t>Accreditation Manual (new as of 2023)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174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650E6-BDA9-401C-B8B7-DA426F9ED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Overseeing the College’s Institutional Self Evaluation Report (ISER) Preparation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F0B8E8-D0FF-4EEE-B2A6-7A2523ADD329}"/>
              </a:ext>
            </a:extLst>
          </p:cNvPr>
          <p:cNvSpPr txBox="1"/>
          <p:nvPr/>
        </p:nvSpPr>
        <p:spPr>
          <a:xfrm>
            <a:off x="1097281" y="2305615"/>
            <a:ext cx="10058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PBC serves as the College’s Accreditation Oversight Committee</a:t>
            </a:r>
          </a:p>
          <a:p>
            <a:endParaRPr lang="en-US" sz="2800" dirty="0"/>
          </a:p>
          <a:p>
            <a:r>
              <a:rPr lang="en-US" sz="2800" dirty="0"/>
              <a:t>Starting in Spring 2024, more oversight and guidance will be needed to prepare our ISER</a:t>
            </a:r>
          </a:p>
          <a:p>
            <a:endParaRPr lang="en-US" sz="2800" dirty="0"/>
          </a:p>
          <a:p>
            <a:r>
              <a:rPr lang="en-US" sz="2800" u="sng" dirty="0"/>
              <a:t>Proposal</a:t>
            </a:r>
            <a:r>
              <a:rPr lang="en-US" sz="2800" dirty="0"/>
              <a:t>:  establish an Accreditation Steering Committee</a:t>
            </a:r>
          </a:p>
        </p:txBody>
      </p:sp>
    </p:spTree>
    <p:extLst>
      <p:ext uri="{BB962C8B-B14F-4D97-AF65-F5344CB8AC3E}">
        <p14:creationId xmlns:p14="http://schemas.microsoft.com/office/powerpoint/2010/main" val="2809800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2E1AC-76EE-46DF-A22F-BF79AA51D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Duties of the Steering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E7224-1066-4506-848B-47C37A2B5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2575" indent="-282575">
              <a:buFont typeface="Arial" panose="020B0604020202020204" pitchFamily="34" charset="0"/>
              <a:buChar char="•"/>
            </a:pPr>
            <a:r>
              <a:rPr lang="en-US" dirty="0"/>
              <a:t>Look at the required evidence for each Standard</a:t>
            </a:r>
          </a:p>
          <a:p>
            <a:pPr marL="282575" indent="-282575">
              <a:buFont typeface="Arial" panose="020B0604020202020204" pitchFamily="34" charset="0"/>
              <a:buChar char="•"/>
            </a:pPr>
            <a:r>
              <a:rPr lang="en-US" dirty="0"/>
              <a:t>Help identify individuals and groups on campus best positioned to help find evidence for each Standard</a:t>
            </a:r>
          </a:p>
          <a:p>
            <a:pPr marL="282575" indent="-282575">
              <a:buFont typeface="Arial" panose="020B0604020202020204" pitchFamily="34" charset="0"/>
              <a:buChar char="•"/>
            </a:pPr>
            <a:r>
              <a:rPr lang="en-US" dirty="0"/>
              <a:t>Advise the Accreditation Liaison Officer and Faculty Accreditation Lead in determining how to best address gaps in evidence that are found</a:t>
            </a:r>
          </a:p>
          <a:p>
            <a:pPr marL="282575" indent="-282575">
              <a:buFont typeface="Arial" panose="020B0604020202020204" pitchFamily="34" charset="0"/>
              <a:buChar char="•"/>
            </a:pPr>
            <a:r>
              <a:rPr lang="en-US" dirty="0"/>
              <a:t>Review drafts of the Institutional Self Evaluation Report and facilitate campus participation as needed</a:t>
            </a:r>
          </a:p>
        </p:txBody>
      </p:sp>
    </p:spTree>
    <p:extLst>
      <p:ext uri="{BB962C8B-B14F-4D97-AF65-F5344CB8AC3E}">
        <p14:creationId xmlns:p14="http://schemas.microsoft.com/office/powerpoint/2010/main" val="1307657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9CE44-67DC-4FF7-8523-7C32418EE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Composition of the Steering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1607C-5DC1-473E-8220-4F46BE610A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33600"/>
            <a:ext cx="10058400" cy="4023360"/>
          </a:xfrm>
        </p:spPr>
        <p:txBody>
          <a:bodyPr/>
          <a:lstStyle/>
          <a:p>
            <a:r>
              <a:rPr lang="en-US" dirty="0"/>
              <a:t>Tri-Chairs for Standard 1</a:t>
            </a:r>
          </a:p>
          <a:p>
            <a:r>
              <a:rPr lang="en-US" dirty="0"/>
              <a:t>Tri-Chairs for Standard 2</a:t>
            </a:r>
          </a:p>
          <a:p>
            <a:r>
              <a:rPr lang="en-US" dirty="0"/>
              <a:t>Tri-Chairs for Standard 3</a:t>
            </a:r>
          </a:p>
          <a:p>
            <a:r>
              <a:rPr lang="en-US" dirty="0"/>
              <a:t>Tri-Chairs for Standard 4</a:t>
            </a:r>
          </a:p>
          <a:p>
            <a:r>
              <a:rPr lang="en-US" dirty="0"/>
              <a:t>Accreditation Liaison Officer</a:t>
            </a:r>
          </a:p>
          <a:p>
            <a:r>
              <a:rPr lang="en-US" dirty="0"/>
              <a:t>Accreditation Faculty Lead</a:t>
            </a:r>
          </a:p>
          <a:p>
            <a:r>
              <a:rPr lang="en-US" dirty="0"/>
              <a:t>Administrators as needed</a:t>
            </a:r>
          </a:p>
          <a:p>
            <a:r>
              <a:rPr lang="en-US" dirty="0"/>
              <a:t>College President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24134F-CCCE-4540-BF1F-157CED40A693}"/>
              </a:ext>
            </a:extLst>
          </p:cNvPr>
          <p:cNvSpPr txBox="1"/>
          <p:nvPr/>
        </p:nvSpPr>
        <p:spPr>
          <a:xfrm>
            <a:off x="6096000" y="2743200"/>
            <a:ext cx="3468770" cy="1938992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Tri-Chairs:  one each from:</a:t>
            </a:r>
          </a:p>
          <a:p>
            <a:pPr algn="ctr"/>
            <a:endParaRPr lang="en-US" sz="2400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2400" dirty="0"/>
              <a:t>Faculty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2400" dirty="0"/>
              <a:t>Classified Staff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2400" dirty="0"/>
              <a:t>Administration</a:t>
            </a:r>
          </a:p>
        </p:txBody>
      </p:sp>
    </p:spTree>
    <p:extLst>
      <p:ext uri="{BB962C8B-B14F-4D97-AF65-F5344CB8AC3E}">
        <p14:creationId xmlns:p14="http://schemas.microsoft.com/office/powerpoint/2010/main" val="2373737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86CF58B-B5B2-4309-A929-2C3501F86AF2}"/>
              </a:ext>
            </a:extLst>
          </p:cNvPr>
          <p:cNvSpPr txBox="1"/>
          <p:nvPr/>
        </p:nvSpPr>
        <p:spPr>
          <a:xfrm>
            <a:off x="687468" y="76200"/>
            <a:ext cx="10817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Proposed Initial Approach for Identifying Administrative, Senate, Council, and Committee Leads for Each Standard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E65455A-7D42-45E4-9A96-C53FCAFEDC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98992"/>
            <a:ext cx="12192000" cy="3460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059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86CF58B-B5B2-4309-A929-2C3501F86AF2}"/>
              </a:ext>
            </a:extLst>
          </p:cNvPr>
          <p:cNvSpPr txBox="1"/>
          <p:nvPr/>
        </p:nvSpPr>
        <p:spPr>
          <a:xfrm>
            <a:off x="687468" y="76200"/>
            <a:ext cx="10817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Proposed Initial Approach for Identifying Administrative, Senate, Council, and Committee Leads for Each Standard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DCE3738-78D8-4C20-BAE0-8CB14C7107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24883"/>
            <a:ext cx="12192000" cy="5208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540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86CF58B-B5B2-4309-A929-2C3501F86AF2}"/>
              </a:ext>
            </a:extLst>
          </p:cNvPr>
          <p:cNvSpPr txBox="1"/>
          <p:nvPr/>
        </p:nvSpPr>
        <p:spPr>
          <a:xfrm>
            <a:off x="687468" y="76200"/>
            <a:ext cx="10817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Proposed Initial Approach for Identifying Administrative, Senate, Council, and Committee Leads for Each Standard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F2D5C7B-0E7B-438A-9C98-D9B88B905A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508634"/>
            <a:ext cx="12192000" cy="6364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575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86CF58B-B5B2-4309-A929-2C3501F86AF2}"/>
              </a:ext>
            </a:extLst>
          </p:cNvPr>
          <p:cNvSpPr txBox="1"/>
          <p:nvPr/>
        </p:nvSpPr>
        <p:spPr>
          <a:xfrm>
            <a:off x="687468" y="76200"/>
            <a:ext cx="10817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Proposed Initial Approach for Identifying Administrative, Senate, Council, and Committee Leads for Each Standard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69989CB-68BB-49F9-AA0E-F08D29EBAE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39333"/>
            <a:ext cx="12192000" cy="4179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649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6130BD8-6DCB-4038-B6C1-9ADE76DC33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772854"/>
              </p:ext>
            </p:extLst>
          </p:nvPr>
        </p:nvGraphicFramePr>
        <p:xfrm>
          <a:off x="419100" y="152400"/>
          <a:ext cx="11353799" cy="61345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26966">
                  <a:extLst>
                    <a:ext uri="{9D8B030D-6E8A-4147-A177-3AD203B41FA5}">
                      <a16:colId xmlns:a16="http://schemas.microsoft.com/office/drawing/2014/main" val="805126310"/>
                    </a:ext>
                  </a:extLst>
                </a:gridCol>
                <a:gridCol w="8826833">
                  <a:extLst>
                    <a:ext uri="{9D8B030D-6E8A-4147-A177-3AD203B41FA5}">
                      <a16:colId xmlns:a16="http://schemas.microsoft.com/office/drawing/2014/main" val="100205960"/>
                    </a:ext>
                  </a:extLst>
                </a:gridCol>
              </a:tblGrid>
              <a:tr h="49055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7" marR="6827" marT="68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Initial Timeline for ISER Preparation:  2023-2025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7" marR="6827" marT="6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4166947"/>
                  </a:ext>
                </a:extLst>
              </a:tr>
              <a:tr h="11948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Fall 2023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7" marR="6827" marT="6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l" fontAlgn="ctr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u="none" strike="noStrike" dirty="0">
                          <a:effectLst/>
                        </a:rPr>
                        <a:t>PBC (Accreditation Oversight Committee) reviews new Standards and adopts overall timeline for the Self Evaluation process</a:t>
                      </a:r>
                    </a:p>
                    <a:p>
                      <a:pPr marL="171450" indent="-171450" algn="l" fontAlgn="ctr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u="none" strike="noStrike" dirty="0">
                          <a:effectLst/>
                        </a:rPr>
                        <a:t>Administrative Leads for each Standard review new Standards and expectations for the Self-Evaluation Process with College Councils and Senates</a:t>
                      </a:r>
                    </a:p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u="none" strike="noStrike" dirty="0">
                          <a:effectLst/>
                        </a:rPr>
                        <a:t>PBC forms an ISER Steering Committee that includes faculty, classified staff, and student leaders to join Administrative leads for each Section of the ISER to begin work in Spring/Fall 2024</a:t>
                      </a:r>
                    </a:p>
                  </a:txBody>
                  <a:tcPr marL="6827" marR="6827" marT="6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2583927"/>
                  </a:ext>
                </a:extLst>
              </a:tr>
              <a:tr h="17733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Spring 2024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7" marR="6827" marT="6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u="none" strike="noStrike" dirty="0">
                          <a:effectLst/>
                        </a:rPr>
                        <a:t>Accreditation Steering Committee develops detailed plan for Report preparation.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171450" indent="-171450" algn="l" fontAlgn="ctr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u="none" strike="noStrike" dirty="0">
                          <a:effectLst/>
                        </a:rPr>
                        <a:t>Administrative and Senate Leads begin identifying and collecting evidence.</a:t>
                      </a:r>
                    </a:p>
                    <a:p>
                      <a:pPr marL="171450" indent="-171450" algn="l" fontAlgn="ctr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u="none" strike="noStrike" dirty="0">
                          <a:effectLst/>
                        </a:rPr>
                        <a:t>Administrative and Senate Leads identify any areas that need to be addressed (where evidence may be lacking) and presents these to PBC.</a:t>
                      </a:r>
                    </a:p>
                    <a:p>
                      <a:pPr marL="171450" indent="-171450" algn="l" fontAlgn="ctr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u="none" strike="noStrike" dirty="0">
                          <a:effectLst/>
                        </a:rPr>
                        <a:t>PBC recommends how to address gaps in practice or evidence and Administrative and Senate leads work with Councils, Senates, and Committees to address them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7" marR="6827" marT="6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5038033"/>
                  </a:ext>
                </a:extLst>
              </a:tr>
              <a:tr h="7965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Fall 2024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7" marR="6827" marT="6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l" fontAlgn="ctr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u="none" strike="noStrike" dirty="0">
                          <a:effectLst/>
                        </a:rPr>
                        <a:t>Administrative, Senate, Council and Committee Leads address gaps in evidence, begin collecting and organizing evidence, and drafting brief narratives.</a:t>
                      </a:r>
                    </a:p>
                  </a:txBody>
                  <a:tcPr marL="6827" marR="6827" marT="6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0229827"/>
                  </a:ext>
                </a:extLst>
              </a:tr>
              <a:tr h="4988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Spring 2025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7" marR="6827" marT="6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l" fontAlgn="ctr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u="none" strike="noStrike" dirty="0">
                          <a:effectLst/>
                        </a:rPr>
                        <a:t>First Draft of ISER completed and all evidence gathered and organized.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7" marR="6827" marT="6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295441"/>
                  </a:ext>
                </a:extLst>
              </a:tr>
              <a:tr h="5974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Fall 2025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7" marR="6827" marT="6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l" fontAlgn="ctr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u="none" strike="noStrike" dirty="0">
                          <a:effectLst/>
                        </a:rPr>
                        <a:t>Second and final Draft of ISER completed and submitted to BOT for approval.</a:t>
                      </a:r>
                    </a:p>
                    <a:p>
                      <a:pPr marL="171450" indent="-171450" algn="l" fontAlgn="ctr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u="none" strike="noStrike" dirty="0">
                          <a:effectLst/>
                        </a:rPr>
                        <a:t>Final ISER Submitted to ACCJC by December, 2025.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7" marR="6827" marT="68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880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032323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bc55ecc-363e-43e9-bfac-4ba2e86f45e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551A415522C74CB2195B1A777E9A7C" ma:contentTypeVersion="17" ma:contentTypeDescription="Create a new document." ma:contentTypeScope="" ma:versionID="67dfb4e804f0f36d3e2bbd6bb2657c0a">
  <xsd:schema xmlns:xsd="http://www.w3.org/2001/XMLSchema" xmlns:xs="http://www.w3.org/2001/XMLSchema" xmlns:p="http://schemas.microsoft.com/office/2006/metadata/properties" xmlns:ns3="2bc55ecc-363e-43e9-bfac-4ba2e86f45ee" xmlns:ns4="bb5bbb0b-6c89-44d7-be61-0adfe653f983" targetNamespace="http://schemas.microsoft.com/office/2006/metadata/properties" ma:root="true" ma:fieldsID="f1456f6b1d7c6a1152a3462ab7fa1521" ns3:_="" ns4:_="">
    <xsd:import namespace="2bc55ecc-363e-43e9-bfac-4ba2e86f45ee"/>
    <xsd:import namespace="bb5bbb0b-6c89-44d7-be61-0adfe653f9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c55ecc-363e-43e9-bfac-4ba2e86f45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5bbb0b-6c89-44d7-be61-0adfe653f9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E25E0C8-6042-4F1E-AE0F-C343F86BC5E7}">
  <ds:schemaRefs>
    <ds:schemaRef ds:uri="2bc55ecc-363e-43e9-bfac-4ba2e86f45ee"/>
    <ds:schemaRef ds:uri="http://schemas.microsoft.com/office/2006/metadata/properties"/>
    <ds:schemaRef ds:uri="http://purl.org/dc/dcmitype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bb5bbb0b-6c89-44d7-be61-0adfe653f983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9A9120C-A08F-4A9D-AFBC-99305E8C42A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2A4936C-AC1F-4697-B9EF-BA0AB8C4A8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c55ecc-363e-43e9-bfac-4ba2e86f45ee"/>
    <ds:schemaRef ds:uri="bb5bbb0b-6c89-44d7-be61-0adfe653f9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100</TotalTime>
  <Words>494</Words>
  <Application>Microsoft Office PowerPoint</Application>
  <PresentationFormat>Widescreen</PresentationFormat>
  <Paragraphs>52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Retrospect</vt:lpstr>
      <vt:lpstr>ISER Steering Committee Proposal Presented to the Planning &amp; Budgeting Council  (serving at the College’s Accreditation Oversight Committee)  on November 1, 2023  by Karen Engel, Dean of PRIE and Accreditation Liaison Officer</vt:lpstr>
      <vt:lpstr>Overseeing the College’s Institutional Self Evaluation Report (ISER) Preparation</vt:lpstr>
      <vt:lpstr>Duties of the Steering Committee</vt:lpstr>
      <vt:lpstr>Composition of the Steering Committee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Information and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Introducing the 2024 Accreditation Standards</dc:title>
  <dc:creator>ACCJC</dc:creator>
  <cp:lastModifiedBy>Engel, Karen</cp:lastModifiedBy>
  <cp:revision>8</cp:revision>
  <dcterms:created xsi:type="dcterms:W3CDTF">2023-10-18T18:47:03Z</dcterms:created>
  <dcterms:modified xsi:type="dcterms:W3CDTF">2023-10-28T00:05:27Z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2023-09-13T00:00:00Z</vt:filetime>
  </property>
  <property fmtid="{D5CDD505-2E9C-101B-9397-08002B2CF9AE}" pid="3" name="Creator">
    <vt:lpwstr>Acrobat PDFMaker 23 for PowerPoint</vt:lpwstr>
  </property>
  <property fmtid="{D5CDD505-2E9C-101B-9397-08002B2CF9AE}" pid="4" name="LastSaved">
    <vt:filetime>2023-10-18T00:00:00Z</vt:filetime>
  </property>
  <property fmtid="{D5CDD505-2E9C-101B-9397-08002B2CF9AE}" pid="5" name="Producer">
    <vt:lpwstr>Adobe PDF Library 23.3.60</vt:lpwstr>
  </property>
  <property fmtid="{D5CDD505-2E9C-101B-9397-08002B2CF9AE}" pid="6" name="ContentTypeId">
    <vt:lpwstr>0x01010029551A415522C74CB2195B1A777E9A7C</vt:lpwstr>
  </property>
</Properties>
</file>