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318" r:id="rId6"/>
    <p:sldId id="322" r:id="rId7"/>
    <p:sldId id="323" r:id="rId8"/>
    <p:sldId id="319" r:id="rId9"/>
    <p:sldId id="320" r:id="rId10"/>
    <p:sldId id="324"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33"/>
    <a:srgbClr val="FFFF99"/>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03" autoAdjust="0"/>
    <p:restoredTop sz="94660"/>
  </p:normalViewPr>
  <p:slideViewPr>
    <p:cSldViewPr snapToGrid="0">
      <p:cViewPr varScale="1">
        <p:scale>
          <a:sx n="64" d="100"/>
          <a:sy n="64" d="100"/>
        </p:scale>
        <p:origin x="75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ngel, Karen" userId="b1bdb765-af5a-4eea-b146-a3f1b2df645c" providerId="ADAL" clId="{9BF76AA1-BB39-4C9A-8A9F-1C0F3240669F}"/>
    <pc:docChg chg="custSel modSld">
      <pc:chgData name="Engel, Karen" userId="b1bdb765-af5a-4eea-b146-a3f1b2df645c" providerId="ADAL" clId="{9BF76AA1-BB39-4C9A-8A9F-1C0F3240669F}" dt="2024-10-30T23:19:10.167" v="781" actId="20577"/>
      <pc:docMkLst>
        <pc:docMk/>
      </pc:docMkLst>
      <pc:sldChg chg="modSp">
        <pc:chgData name="Engel, Karen" userId="b1bdb765-af5a-4eea-b146-a3f1b2df645c" providerId="ADAL" clId="{9BF76AA1-BB39-4C9A-8A9F-1C0F3240669F}" dt="2024-10-30T23:19:10.167" v="781" actId="20577"/>
        <pc:sldMkLst>
          <pc:docMk/>
          <pc:sldMk cId="178877783" sldId="318"/>
        </pc:sldMkLst>
        <pc:spChg chg="mod">
          <ac:chgData name="Engel, Karen" userId="b1bdb765-af5a-4eea-b146-a3f1b2df645c" providerId="ADAL" clId="{9BF76AA1-BB39-4C9A-8A9F-1C0F3240669F}" dt="2024-10-30T23:19:10.167" v="781" actId="20577"/>
          <ac:spMkLst>
            <pc:docMk/>
            <pc:sldMk cId="178877783" sldId="318"/>
            <ac:spMk id="3" creationId="{00000000-0000-0000-0000-000000000000}"/>
          </ac:spMkLst>
        </pc:spChg>
      </pc:sldChg>
      <pc:sldChg chg="modSp">
        <pc:chgData name="Engel, Karen" userId="b1bdb765-af5a-4eea-b146-a3f1b2df645c" providerId="ADAL" clId="{9BF76AA1-BB39-4C9A-8A9F-1C0F3240669F}" dt="2024-10-30T23:13:32.344" v="124" actId="20577"/>
        <pc:sldMkLst>
          <pc:docMk/>
          <pc:sldMk cId="3516567786" sldId="322"/>
        </pc:sldMkLst>
        <pc:spChg chg="mod">
          <ac:chgData name="Engel, Karen" userId="b1bdb765-af5a-4eea-b146-a3f1b2df645c" providerId="ADAL" clId="{9BF76AA1-BB39-4C9A-8A9F-1C0F3240669F}" dt="2024-10-30T23:13:32.344" v="124" actId="20577"/>
          <ac:spMkLst>
            <pc:docMk/>
            <pc:sldMk cId="3516567786" sldId="322"/>
            <ac:spMk id="3" creationId="{102A5164-6A70-4A92-BCFD-F15651F96003}"/>
          </ac:spMkLst>
        </pc:spChg>
      </pc:sldChg>
      <pc:sldChg chg="modSp">
        <pc:chgData name="Engel, Karen" userId="b1bdb765-af5a-4eea-b146-a3f1b2df645c" providerId="ADAL" clId="{9BF76AA1-BB39-4C9A-8A9F-1C0F3240669F}" dt="2024-10-30T23:13:40.590" v="128" actId="27636"/>
        <pc:sldMkLst>
          <pc:docMk/>
          <pc:sldMk cId="290527479" sldId="323"/>
        </pc:sldMkLst>
        <pc:spChg chg="mod">
          <ac:chgData name="Engel, Karen" userId="b1bdb765-af5a-4eea-b146-a3f1b2df645c" providerId="ADAL" clId="{9BF76AA1-BB39-4C9A-8A9F-1C0F3240669F}" dt="2024-10-30T23:13:40.590" v="128" actId="27636"/>
          <ac:spMkLst>
            <pc:docMk/>
            <pc:sldMk cId="290527479" sldId="323"/>
            <ac:spMk id="3" creationId="{102A5164-6A70-4A92-BCFD-F15651F9600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912C5E-5ECA-4B7C-8FF5-B46AC71EF330}" type="datetimeFigureOut">
              <a:rPr lang="en-US" smtClean="0"/>
              <a:t>10/30/2024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50ECB3-A3F7-4337-9F98-DFD14FAD1FE3}" type="slidenum">
              <a:rPr lang="en-US" smtClean="0"/>
              <a:t>‹#›</a:t>
            </a:fld>
            <a:endParaRPr lang="en-US"/>
          </a:p>
        </p:txBody>
      </p:sp>
    </p:spTree>
    <p:extLst>
      <p:ext uri="{BB962C8B-B14F-4D97-AF65-F5344CB8AC3E}">
        <p14:creationId xmlns:p14="http://schemas.microsoft.com/office/powerpoint/2010/main" val="465772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AEC6874-87D3-4708-86B1-114C1FEE74C4}" type="datetimeFigureOut">
              <a:rPr lang="en-US" smtClean="0"/>
              <a:t>10/30/2024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B90EF27-1900-472B-B1D5-4FBEA200263F}" type="slidenum">
              <a:rPr lang="en-US" smtClean="0"/>
              <a:t>‹#›</a:t>
            </a:fld>
            <a:endParaRPr lang="en-US"/>
          </a:p>
        </p:txBody>
      </p:sp>
    </p:spTree>
    <p:extLst>
      <p:ext uri="{BB962C8B-B14F-4D97-AF65-F5344CB8AC3E}">
        <p14:creationId xmlns:p14="http://schemas.microsoft.com/office/powerpoint/2010/main" val="38792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C341C4-3268-4241-9C56-054F2F7015E6}" type="datetimeFigureOut">
              <a:rPr lang="en-US" smtClean="0"/>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77722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20977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1177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10/30/2024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62939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C341C4-3268-4241-9C56-054F2F7015E6}" type="datetimeFigureOut">
              <a:rPr lang="en-US" smtClean="0"/>
              <a:t>10/30/2024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92518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C341C4-3268-4241-9C56-054F2F7015E6}" type="datetimeFigureOut">
              <a:rPr lang="en-US" smtClean="0"/>
              <a:t>10/30/2024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37979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C341C4-3268-4241-9C56-054F2F7015E6}" type="datetimeFigureOut">
              <a:rPr lang="en-US" smtClean="0"/>
              <a:t>10/30/2024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21338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341C4-3268-4241-9C56-054F2F7015E6}" type="datetimeFigureOut">
              <a:rPr lang="en-US" smtClean="0"/>
              <a:t>10/30/2024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6711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341C4-3268-4241-9C56-054F2F7015E6}" type="datetimeFigureOut">
              <a:rPr lang="en-US" smtClean="0"/>
              <a:t>10/30/2024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31833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10/30/2024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160264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10/30/2024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52832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341C4-3268-4241-9C56-054F2F7015E6}" type="datetimeFigureOut">
              <a:rPr lang="en-US" smtClean="0"/>
              <a:t>10/30/2024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FE41E-F334-4083-80DF-E3288B8CA3FD}" type="slidenum">
              <a:rPr lang="en-US" smtClean="0"/>
              <a:t>‹#›</a:t>
            </a:fld>
            <a:endParaRPr lang="en-US"/>
          </a:p>
        </p:txBody>
      </p:sp>
    </p:spTree>
    <p:extLst>
      <p:ext uri="{BB962C8B-B14F-4D97-AF65-F5344CB8AC3E}">
        <p14:creationId xmlns:p14="http://schemas.microsoft.com/office/powerpoint/2010/main" val="3957320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smccd.edu/strategicplanning/Board%20Goals%202024-25.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anadacollege.edu/plans/annual-plan-2024-2025-approved-by-pbc-9.4.2024.pdf" TargetMode="External"/><Relationship Id="rId2" Type="http://schemas.openxmlformats.org/officeDocument/2006/relationships/hyperlink" Target="https://canadacollege.edu/prie/canada-collaborates.ph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app.smartsheet.com/b/form/e29c885b9746407c8c946486ddac438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anadacollege.edu/prie/Data-Dashboards.ph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bertellottil@smccd.edu" TargetMode="External"/><Relationship Id="rId2" Type="http://schemas.openxmlformats.org/officeDocument/2006/relationships/hyperlink" Target="mailto:engelk@smccd.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6352" y="4602347"/>
            <a:ext cx="11252199" cy="953613"/>
          </a:xfrm>
          <a:prstGeom prst="rect">
            <a:avLst/>
          </a:prstGeom>
          <a:noFill/>
        </p:spPr>
        <p:txBody>
          <a:bodyPr wrap="square" rtlCol="0">
            <a:spAutoFit/>
          </a:bodyPr>
          <a:lstStyle/>
          <a:p>
            <a:r>
              <a:rPr lang="en-US" sz="5500" b="1" dirty="0">
                <a:latin typeface="Calibri" panose="020F0502020204030204" pitchFamily="34" charset="0"/>
                <a:cs typeface="Calibri" panose="020F0502020204030204" pitchFamily="34" charset="0"/>
              </a:rPr>
              <a:t>Position:</a:t>
            </a:r>
          </a:p>
        </p:txBody>
      </p:sp>
      <p:sp>
        <p:nvSpPr>
          <p:cNvPr id="5" name="Rectangle 4">
            <a:extLst>
              <a:ext uri="{FF2B5EF4-FFF2-40B4-BE49-F238E27FC236}">
                <a16:creationId xmlns:a16="http://schemas.microsoft.com/office/drawing/2014/main" id="{7CFA1314-8F33-4955-BE2C-917B786340CE}"/>
              </a:ext>
            </a:extLst>
          </p:cNvPr>
          <p:cNvSpPr/>
          <p:nvPr/>
        </p:nvSpPr>
        <p:spPr>
          <a:xfrm rot="5400000">
            <a:off x="-3086129" y="3081031"/>
            <a:ext cx="6863099"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9" name="Rectangle 8">
            <a:extLst>
              <a:ext uri="{FF2B5EF4-FFF2-40B4-BE49-F238E27FC236}">
                <a16:creationId xmlns:a16="http://schemas.microsoft.com/office/drawing/2014/main" id="{E427F1B6-B5E8-443C-B43C-D19FEB5E0FCE}"/>
              </a:ext>
            </a:extLst>
          </p:cNvPr>
          <p:cNvSpPr/>
          <p:nvPr/>
        </p:nvSpPr>
        <p:spPr>
          <a:xfrm rot="5400000">
            <a:off x="-2254053" y="3908923"/>
            <a:ext cx="5786981" cy="102734"/>
          </a:xfrm>
          <a:prstGeom prst="rect">
            <a:avLst/>
          </a:prstGeom>
          <a:solidFill>
            <a:srgbClr val="FFCC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00"/>
          </a:p>
        </p:txBody>
      </p:sp>
      <p:sp>
        <p:nvSpPr>
          <p:cNvPr id="6" name="Rectangle 9">
            <a:extLst>
              <a:ext uri="{FF2B5EF4-FFF2-40B4-BE49-F238E27FC236}">
                <a16:creationId xmlns:a16="http://schemas.microsoft.com/office/drawing/2014/main" id="{48C3CA36-8AC6-47B4-9365-B3EC4FBFB9A1}"/>
              </a:ext>
            </a:extLst>
          </p:cNvPr>
          <p:cNvSpPr/>
          <p:nvPr/>
        </p:nvSpPr>
        <p:spPr>
          <a:xfrm rot="16200000" flipH="1">
            <a:off x="-548626" y="539379"/>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pic>
        <p:nvPicPr>
          <p:cNvPr id="7" name="Picture 6">
            <a:extLst>
              <a:ext uri="{FF2B5EF4-FFF2-40B4-BE49-F238E27FC236}">
                <a16:creationId xmlns:a16="http://schemas.microsoft.com/office/drawing/2014/main" id="{4839DBB2-6311-461A-8BB6-3B89C2E078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6989" y="340584"/>
            <a:ext cx="4428504" cy="1988962"/>
          </a:xfrm>
          <a:prstGeom prst="rect">
            <a:avLst/>
          </a:prstGeom>
        </p:spPr>
      </p:pic>
      <p:sp>
        <p:nvSpPr>
          <p:cNvPr id="8" name="TextBox 7">
            <a:extLst>
              <a:ext uri="{FF2B5EF4-FFF2-40B4-BE49-F238E27FC236}">
                <a16:creationId xmlns:a16="http://schemas.microsoft.com/office/drawing/2014/main" id="{CED26B12-0F61-4F71-BA2F-2AC9680C93C9}"/>
              </a:ext>
            </a:extLst>
          </p:cNvPr>
          <p:cNvSpPr txBox="1"/>
          <p:nvPr/>
        </p:nvSpPr>
        <p:spPr>
          <a:xfrm>
            <a:off x="796352" y="5574641"/>
            <a:ext cx="11252199" cy="630942"/>
          </a:xfrm>
          <a:prstGeom prst="rect">
            <a:avLst/>
          </a:prstGeom>
          <a:noFill/>
        </p:spPr>
        <p:txBody>
          <a:bodyPr wrap="square" rtlCol="0">
            <a:spAutoFit/>
          </a:bodyPr>
          <a:lstStyle/>
          <a:p>
            <a:r>
              <a:rPr lang="en-US" sz="3500" b="1" dirty="0">
                <a:solidFill>
                  <a:schemeClr val="accent6">
                    <a:lumMod val="50000"/>
                  </a:schemeClr>
                </a:solidFill>
                <a:latin typeface="Calibri" panose="020F0502020204030204" pitchFamily="34" charset="0"/>
                <a:cs typeface="Calibri" panose="020F0502020204030204" pitchFamily="34" charset="0"/>
              </a:rPr>
              <a:t>Requested by:</a:t>
            </a:r>
          </a:p>
        </p:txBody>
      </p:sp>
      <p:sp>
        <p:nvSpPr>
          <p:cNvPr id="10" name="TextBox 9">
            <a:extLst>
              <a:ext uri="{FF2B5EF4-FFF2-40B4-BE49-F238E27FC236}">
                <a16:creationId xmlns:a16="http://schemas.microsoft.com/office/drawing/2014/main" id="{AB432A39-691F-4E1E-872A-4E05A021166B}"/>
              </a:ext>
            </a:extLst>
          </p:cNvPr>
          <p:cNvSpPr txBox="1"/>
          <p:nvPr/>
        </p:nvSpPr>
        <p:spPr>
          <a:xfrm>
            <a:off x="690805" y="2850743"/>
            <a:ext cx="11252199" cy="1200329"/>
          </a:xfrm>
          <a:prstGeom prst="rect">
            <a:avLst/>
          </a:prstGeom>
          <a:noFill/>
        </p:spPr>
        <p:txBody>
          <a:bodyPr wrap="square" rtlCol="0">
            <a:spAutoFit/>
          </a:bodyPr>
          <a:lstStyle/>
          <a:p>
            <a:pPr algn="ctr"/>
            <a:r>
              <a:rPr lang="en-US" sz="2400" b="1" spc="600" dirty="0">
                <a:solidFill>
                  <a:schemeClr val="tx1">
                    <a:lumMod val="65000"/>
                    <a:lumOff val="35000"/>
                  </a:schemeClr>
                </a:solidFill>
                <a:latin typeface="Calibri" panose="020F0502020204030204" pitchFamily="34" charset="0"/>
                <a:cs typeface="Calibri" panose="020F0502020204030204" pitchFamily="34" charset="0"/>
              </a:rPr>
              <a:t>Program Review</a:t>
            </a:r>
          </a:p>
          <a:p>
            <a:pPr algn="ctr"/>
            <a:r>
              <a:rPr lang="en-US" sz="2400" b="1" spc="600" dirty="0">
                <a:solidFill>
                  <a:schemeClr val="tx1">
                    <a:lumMod val="65000"/>
                    <a:lumOff val="35000"/>
                  </a:schemeClr>
                </a:solidFill>
                <a:latin typeface="Calibri" panose="020F0502020204030204" pitchFamily="34" charset="0"/>
                <a:cs typeface="Calibri" panose="020F0502020204030204" pitchFamily="34" charset="0"/>
              </a:rPr>
              <a:t>New Position Request Presentation </a:t>
            </a:r>
          </a:p>
          <a:p>
            <a:pPr algn="ctr"/>
            <a:r>
              <a:rPr lang="en-US" sz="2400" b="1" spc="600" dirty="0">
                <a:solidFill>
                  <a:schemeClr val="tx1">
                    <a:lumMod val="65000"/>
                    <a:lumOff val="35000"/>
                  </a:schemeClr>
                </a:solidFill>
                <a:latin typeface="Calibri" panose="020F0502020204030204" pitchFamily="34" charset="0"/>
                <a:cs typeface="Calibri" panose="020F0502020204030204" pitchFamily="34" charset="0"/>
              </a:rPr>
              <a:t>TEMPLATE</a:t>
            </a:r>
          </a:p>
        </p:txBody>
      </p:sp>
    </p:spTree>
    <p:extLst>
      <p:ext uri="{BB962C8B-B14F-4D97-AF65-F5344CB8AC3E}">
        <p14:creationId xmlns:p14="http://schemas.microsoft.com/office/powerpoint/2010/main" val="1988831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Calibri" panose="020F0502020204030204" pitchFamily="34" charset="0"/>
                <a:cs typeface="Calibri" panose="020F0502020204030204" pitchFamily="34" charset="0"/>
              </a:rPr>
              <a:t>This process is for </a:t>
            </a:r>
            <a:r>
              <a:rPr lang="en-US" sz="3200" b="1" u="sng" dirty="0">
                <a:latin typeface="Calibri" panose="020F0502020204030204" pitchFamily="34" charset="0"/>
                <a:cs typeface="Calibri" panose="020F0502020204030204" pitchFamily="34" charset="0"/>
              </a:rPr>
              <a:t>new</a:t>
            </a:r>
            <a:r>
              <a:rPr lang="en-US" sz="3200" b="1" dirty="0">
                <a:latin typeface="Calibri" panose="020F0502020204030204" pitchFamily="34" charset="0"/>
                <a:cs typeface="Calibri" panose="020F0502020204030204" pitchFamily="34" charset="0"/>
              </a:rPr>
              <a:t> position requests only</a:t>
            </a:r>
          </a:p>
        </p:txBody>
      </p:sp>
      <p:sp>
        <p:nvSpPr>
          <p:cNvPr id="3" name="Content Placeholder 2"/>
          <p:cNvSpPr>
            <a:spLocks noGrp="1"/>
          </p:cNvSpPr>
          <p:nvPr>
            <p:ph idx="1"/>
          </p:nvPr>
        </p:nvSpPr>
        <p:spPr>
          <a:xfrm>
            <a:off x="838200" y="1411357"/>
            <a:ext cx="10808368" cy="5675243"/>
          </a:xfrm>
        </p:spPr>
        <p:txBody>
          <a:bodyPr>
            <a:normAutofit fontScale="55000" lnSpcReduction="20000"/>
          </a:bodyPr>
          <a:lstStyle/>
          <a:p>
            <a:pPr>
              <a:lnSpc>
                <a:spcPct val="120000"/>
              </a:lnSpc>
            </a:pPr>
            <a:r>
              <a:rPr lang="en-US" sz="3400" dirty="0"/>
              <a:t>Only requests new positions (no replacement positions) should be presented. </a:t>
            </a:r>
          </a:p>
          <a:p>
            <a:pPr>
              <a:lnSpc>
                <a:spcPct val="120000"/>
              </a:lnSpc>
            </a:pPr>
            <a:r>
              <a:rPr lang="en-US" sz="3400" dirty="0"/>
              <a:t>If your request for a classified staff position is a continuing request which you have presented in the last few years, you do not need to present the information again. Your request will be automatically forwarded to the Classified Senate for prioritization and your prior presentation and the data you submitted in Nuventive will be considered during the prioritization process.</a:t>
            </a:r>
          </a:p>
          <a:p>
            <a:pPr>
              <a:lnSpc>
                <a:spcPct val="120000"/>
              </a:lnSpc>
            </a:pPr>
            <a:r>
              <a:rPr lang="en-US" sz="3400" dirty="0"/>
              <a:t>Each new position request presentation will be allotted approximately 7 minutes, including Q&amp;A.  The exact length of the timeslots will be confirmed when the draft schedule of presentations is sent out to individual presenters. </a:t>
            </a:r>
          </a:p>
          <a:p>
            <a:pPr>
              <a:lnSpc>
                <a:spcPct val="120000"/>
              </a:lnSpc>
            </a:pPr>
            <a:r>
              <a:rPr lang="en-US" sz="3400" dirty="0"/>
              <a:t>You will be invited to present to an all-governance group meeting hosted by PBC on either November 20</a:t>
            </a:r>
            <a:r>
              <a:rPr lang="en-US" sz="3400" baseline="30000" dirty="0"/>
              <a:t>th</a:t>
            </a:r>
            <a:r>
              <a:rPr lang="en-US" sz="3400" dirty="0"/>
              <a:t> or 21</a:t>
            </a:r>
            <a:r>
              <a:rPr lang="en-US" sz="3400" baseline="30000" dirty="0"/>
              <a:t>st</a:t>
            </a:r>
            <a:r>
              <a:rPr lang="en-US" sz="3400" dirty="0"/>
              <a:t> between 2:10 – 4:00 p.m.</a:t>
            </a:r>
          </a:p>
          <a:p>
            <a:pPr>
              <a:lnSpc>
                <a:spcPct val="120000"/>
              </a:lnSpc>
            </a:pPr>
            <a:r>
              <a:rPr lang="en-US" sz="3400" dirty="0"/>
              <a:t>Following your presentation, there may be Q&amp;A and a discussion of the strengths and weaknesses of your proposal. All members of the college community are invited to participate in the discussion. </a:t>
            </a:r>
          </a:p>
          <a:p>
            <a:pPr>
              <a:lnSpc>
                <a:spcPct val="120000"/>
              </a:lnSpc>
            </a:pPr>
            <a:r>
              <a:rPr lang="en-US" sz="3400" dirty="0"/>
              <a:t>The Academic and Classified Senates are the ultimate bodies who review, prioritize and forward new position requests to the President with their recommendations.  This happens by mid-December.</a:t>
            </a:r>
            <a:endParaRPr lang="en-US" dirty="0"/>
          </a:p>
        </p:txBody>
      </p:sp>
    </p:spTree>
    <p:extLst>
      <p:ext uri="{BB962C8B-B14F-4D97-AF65-F5344CB8AC3E}">
        <p14:creationId xmlns:p14="http://schemas.microsoft.com/office/powerpoint/2010/main" val="178877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CE30D-1369-4FC5-B5E7-E7CBD2772CE9}"/>
              </a:ext>
            </a:extLst>
          </p:cNvPr>
          <p:cNvSpPr>
            <a:spLocks noGrp="1"/>
          </p:cNvSpPr>
          <p:nvPr>
            <p:ph type="title"/>
          </p:nvPr>
        </p:nvSpPr>
        <p:spPr>
          <a:xfrm>
            <a:off x="838199" y="365125"/>
            <a:ext cx="10864583" cy="1325563"/>
          </a:xfrm>
        </p:spPr>
        <p:txBody>
          <a:bodyPr>
            <a:noAutofit/>
          </a:bodyPr>
          <a:lstStyle/>
          <a:p>
            <a:r>
              <a:rPr lang="en-US" sz="3200" b="1" dirty="0">
                <a:latin typeface="Calibri" panose="020F0502020204030204" pitchFamily="34" charset="0"/>
                <a:cs typeface="Calibri" panose="020F0502020204030204" pitchFamily="34" charset="0"/>
              </a:rPr>
              <a:t>Provide information that could address the </a:t>
            </a:r>
            <a:r>
              <a:rPr lang="en-US" sz="3200" b="1" u="sng" dirty="0">
                <a:latin typeface="Calibri" panose="020F0502020204030204" pitchFamily="34" charset="0"/>
                <a:cs typeface="Calibri" panose="020F0502020204030204" pitchFamily="34" charset="0"/>
              </a:rPr>
              <a:t>criteria</a:t>
            </a:r>
            <a:r>
              <a:rPr lang="en-US" sz="3200" b="1" dirty="0">
                <a:latin typeface="Calibri" panose="020F0502020204030204" pitchFamily="34" charset="0"/>
                <a:cs typeface="Calibri" panose="020F0502020204030204" pitchFamily="34" charset="0"/>
              </a:rPr>
              <a:t> the administration will consider in its evaluation of each proposal:</a:t>
            </a:r>
          </a:p>
        </p:txBody>
      </p:sp>
      <p:sp>
        <p:nvSpPr>
          <p:cNvPr id="3" name="Content Placeholder 2">
            <a:extLst>
              <a:ext uri="{FF2B5EF4-FFF2-40B4-BE49-F238E27FC236}">
                <a16:creationId xmlns:a16="http://schemas.microsoft.com/office/drawing/2014/main" id="{102A5164-6A70-4A92-BCFD-F15651F96003}"/>
              </a:ext>
            </a:extLst>
          </p:cNvPr>
          <p:cNvSpPr>
            <a:spLocks noGrp="1"/>
          </p:cNvSpPr>
          <p:nvPr>
            <p:ph idx="1"/>
          </p:nvPr>
        </p:nvSpPr>
        <p:spPr>
          <a:xfrm>
            <a:off x="838200" y="1825625"/>
            <a:ext cx="10515600" cy="4751908"/>
          </a:xfrm>
        </p:spPr>
        <p:txBody>
          <a:bodyPr>
            <a:normAutofit fontScale="85000" lnSpcReduction="10000"/>
          </a:bodyPr>
          <a:lstStyle/>
          <a:p>
            <a:pPr lvl="0">
              <a:lnSpc>
                <a:spcPct val="120000"/>
              </a:lnSpc>
            </a:pPr>
            <a:r>
              <a:rPr lang="en-US" sz="3400" b="1" i="1" dirty="0"/>
              <a:t>Federal or State mandates</a:t>
            </a:r>
            <a:r>
              <a:rPr lang="en-US" sz="3400" dirty="0"/>
              <a:t>: Is the position required by the Federal or State government, and/or is it essential to keep the college in compliance with Federal or State laws and regulations? </a:t>
            </a:r>
          </a:p>
          <a:p>
            <a:pPr lvl="0">
              <a:lnSpc>
                <a:spcPct val="120000"/>
              </a:lnSpc>
            </a:pPr>
            <a:r>
              <a:rPr lang="en-US" sz="3400" b="1" i="1" dirty="0"/>
              <a:t>SMCCCD Board goals or strategic initiatives</a:t>
            </a:r>
            <a:r>
              <a:rPr lang="en-US" sz="3400" dirty="0"/>
              <a:t>: Consider and explain how your requests the </a:t>
            </a:r>
            <a:r>
              <a:rPr lang="en-US" sz="3400" dirty="0">
                <a:hlinkClick r:id="rId2"/>
              </a:rPr>
              <a:t>new goals set by the Board of Trustees</a:t>
            </a:r>
            <a:r>
              <a:rPr lang="en-US" sz="3400" dirty="0"/>
              <a:t>.</a:t>
            </a:r>
          </a:p>
          <a:p>
            <a:pPr lvl="0">
              <a:lnSpc>
                <a:spcPct val="120000"/>
              </a:lnSpc>
            </a:pPr>
            <a:r>
              <a:rPr lang="en-US" sz="3400" b="1" i="1" dirty="0"/>
              <a:t>Non-Fund 1 matching or supplemental funding availability</a:t>
            </a:r>
            <a:r>
              <a:rPr lang="en-US" sz="3400" dirty="0"/>
              <a:t>: Are there other unrestricted general funds available that could support all or a significant portion of the position?</a:t>
            </a:r>
          </a:p>
          <a:p>
            <a:pPr marL="0" indent="0">
              <a:buNone/>
            </a:pPr>
            <a:endParaRPr lang="en-US" dirty="0"/>
          </a:p>
        </p:txBody>
      </p:sp>
    </p:spTree>
    <p:extLst>
      <p:ext uri="{BB962C8B-B14F-4D97-AF65-F5344CB8AC3E}">
        <p14:creationId xmlns:p14="http://schemas.microsoft.com/office/powerpoint/2010/main" val="3516567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CE30D-1369-4FC5-B5E7-E7CBD2772CE9}"/>
              </a:ext>
            </a:extLst>
          </p:cNvPr>
          <p:cNvSpPr>
            <a:spLocks noGrp="1"/>
          </p:cNvSpPr>
          <p:nvPr>
            <p:ph type="title"/>
          </p:nvPr>
        </p:nvSpPr>
        <p:spPr>
          <a:xfrm>
            <a:off x="838200" y="365125"/>
            <a:ext cx="10964476" cy="1325563"/>
          </a:xfrm>
        </p:spPr>
        <p:txBody>
          <a:bodyPr>
            <a:noAutofit/>
          </a:bodyPr>
          <a:lstStyle/>
          <a:p>
            <a:r>
              <a:rPr lang="en-US" sz="3200" b="1" dirty="0">
                <a:latin typeface="Calibri" panose="020F0502020204030204" pitchFamily="34" charset="0"/>
                <a:cs typeface="Calibri" panose="020F0502020204030204" pitchFamily="34" charset="0"/>
              </a:rPr>
              <a:t>Provide information that could address the criteria the administration will consider in its evaluation of each proposal:</a:t>
            </a:r>
          </a:p>
        </p:txBody>
      </p:sp>
      <p:sp>
        <p:nvSpPr>
          <p:cNvPr id="3" name="Content Placeholder 2">
            <a:extLst>
              <a:ext uri="{FF2B5EF4-FFF2-40B4-BE49-F238E27FC236}">
                <a16:creationId xmlns:a16="http://schemas.microsoft.com/office/drawing/2014/main" id="{102A5164-6A70-4A92-BCFD-F15651F96003}"/>
              </a:ext>
            </a:extLst>
          </p:cNvPr>
          <p:cNvSpPr>
            <a:spLocks noGrp="1"/>
          </p:cNvSpPr>
          <p:nvPr>
            <p:ph idx="1"/>
          </p:nvPr>
        </p:nvSpPr>
        <p:spPr>
          <a:xfrm>
            <a:off x="838200" y="1825624"/>
            <a:ext cx="10515600" cy="4810845"/>
          </a:xfrm>
        </p:spPr>
        <p:txBody>
          <a:bodyPr>
            <a:normAutofit fontScale="92500" lnSpcReduction="20000"/>
          </a:bodyPr>
          <a:lstStyle/>
          <a:p>
            <a:pPr>
              <a:lnSpc>
                <a:spcPct val="120000"/>
              </a:lnSpc>
            </a:pPr>
            <a:r>
              <a:rPr lang="en-US" b="1" i="1" dirty="0"/>
              <a:t>Support for the 2022-2027 </a:t>
            </a:r>
            <a:r>
              <a:rPr lang="en-US" b="1" i="1" u="sng" dirty="0">
                <a:hlinkClick r:id="rId2"/>
              </a:rPr>
              <a:t>Educational Master Plan’s strategic initiatives</a:t>
            </a:r>
            <a:r>
              <a:rPr lang="en-US" dirty="0"/>
              <a:t>: Does the position further the College’s ability to achieve its strategic goals and immediate priorities?  Here are </a:t>
            </a:r>
            <a:r>
              <a:rPr lang="en-US" dirty="0">
                <a:hlinkClick r:id="rId3"/>
              </a:rPr>
              <a:t>this year’s priorities</a:t>
            </a:r>
            <a:r>
              <a:rPr lang="en-US" dirty="0"/>
              <a:t>.</a:t>
            </a:r>
          </a:p>
          <a:p>
            <a:pPr lvl="0">
              <a:lnSpc>
                <a:spcPct val="120000"/>
              </a:lnSpc>
            </a:pPr>
            <a:r>
              <a:rPr lang="en-US" b="1" i="1" dirty="0"/>
              <a:t>For new faculty positions</a:t>
            </a:r>
            <a:r>
              <a:rPr lang="en-US" i="1" dirty="0"/>
              <a:t>:</a:t>
            </a:r>
            <a:r>
              <a:rPr lang="en-US" dirty="0"/>
              <a:t>  Do the program’s enrollment, course offering(s), and staffing trends (FT to PT FTEF ratios in particular), in accordance with college strategic planning, justify the addition or replacement of the position? </a:t>
            </a:r>
          </a:p>
          <a:p>
            <a:pPr lvl="0">
              <a:lnSpc>
                <a:spcPct val="120000"/>
              </a:lnSpc>
            </a:pPr>
            <a:r>
              <a:rPr lang="en-US" b="1" i="1" dirty="0"/>
              <a:t>For new administrative and classified staff positions</a:t>
            </a:r>
            <a:r>
              <a:rPr lang="en-US" dirty="0"/>
              <a:t>:  Do the program or student service area’s workload metrics (e.g., the volume of students served), in accordance with college strategic planning, justify the addition or replacement of the position.</a:t>
            </a:r>
          </a:p>
        </p:txBody>
      </p:sp>
    </p:spTree>
    <p:extLst>
      <p:ext uri="{BB962C8B-B14F-4D97-AF65-F5344CB8AC3E}">
        <p14:creationId xmlns:p14="http://schemas.microsoft.com/office/powerpoint/2010/main" val="290527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852" y="709760"/>
            <a:ext cx="10986948" cy="1325563"/>
          </a:xfrm>
        </p:spPr>
        <p:txBody>
          <a:bodyPr>
            <a:normAutofit/>
          </a:bodyPr>
          <a:lstStyle/>
          <a:p>
            <a:r>
              <a:rPr lang="en-US" sz="2900" b="1" dirty="0">
                <a:latin typeface="Calibri" panose="020F0502020204030204" pitchFamily="34" charset="0"/>
                <a:cs typeface="Calibri" panose="020F0502020204030204" pitchFamily="34" charset="0"/>
              </a:rPr>
              <a:t>New Classified Position</a:t>
            </a:r>
          </a:p>
        </p:txBody>
      </p:sp>
      <p:sp>
        <p:nvSpPr>
          <p:cNvPr id="3" name="Content Placeholder 2"/>
          <p:cNvSpPr>
            <a:spLocks noGrp="1"/>
          </p:cNvSpPr>
          <p:nvPr>
            <p:ph idx="1"/>
          </p:nvPr>
        </p:nvSpPr>
        <p:spPr>
          <a:xfrm>
            <a:off x="518160" y="2022943"/>
            <a:ext cx="11155680" cy="4835057"/>
          </a:xfrm>
        </p:spPr>
        <p:txBody>
          <a:bodyPr>
            <a:normAutofit/>
          </a:bodyPr>
          <a:lstStyle/>
          <a:p>
            <a:r>
              <a:rPr lang="en-US" dirty="0"/>
              <a:t>Where possible, include student services program data over time (5-year trend is preferable) that help explain the need for the position</a:t>
            </a:r>
          </a:p>
          <a:p>
            <a:pPr marL="0" indent="0">
              <a:buNone/>
            </a:pPr>
            <a:endParaRPr lang="en-US" sz="600" dirty="0"/>
          </a:p>
          <a:p>
            <a:pPr lvl="1"/>
            <a:r>
              <a:rPr lang="en-US" dirty="0"/>
              <a:t>Student Services programs can request data from </a:t>
            </a:r>
            <a:r>
              <a:rPr lang="en-US" dirty="0">
                <a:hlinkClick r:id="rId2"/>
              </a:rPr>
              <a:t>PRIE</a:t>
            </a:r>
            <a:endParaRPr lang="en-US" dirty="0"/>
          </a:p>
          <a:p>
            <a:endParaRPr lang="en-US" dirty="0"/>
          </a:p>
          <a:p>
            <a:r>
              <a:rPr lang="en-US" dirty="0"/>
              <a:t>Include any salient information about funding for this position (is it partially funded from other sources?  Could it be?  Has it been and does it now need to be institutionalized?  What commitments has the college made in the past related to this position?</a:t>
            </a:r>
          </a:p>
          <a:p>
            <a:pPr lvl="1"/>
            <a:endParaRPr lang="en-US" dirty="0">
              <a:latin typeface="Franklin Gothic Book" panose="020B0503020102020204" pitchFamily="34" charset="0"/>
            </a:endParaRPr>
          </a:p>
          <a:p>
            <a:endParaRPr lang="en-US" dirty="0"/>
          </a:p>
          <a:p>
            <a:endParaRPr lang="en-US" dirty="0"/>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Topics/information to include (optional)</a:t>
            </a:r>
            <a:endPar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spTree>
    <p:extLst>
      <p:ext uri="{BB962C8B-B14F-4D97-AF65-F5344CB8AC3E}">
        <p14:creationId xmlns:p14="http://schemas.microsoft.com/office/powerpoint/2010/main" val="49262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820" y="851132"/>
            <a:ext cx="10515600" cy="1325563"/>
          </a:xfrm>
        </p:spPr>
        <p:txBody>
          <a:bodyPr>
            <a:normAutofit/>
          </a:bodyPr>
          <a:lstStyle/>
          <a:p>
            <a:r>
              <a:rPr lang="en-US" sz="2900" b="1" dirty="0">
                <a:latin typeface="Calibri" panose="020F0502020204030204" pitchFamily="34" charset="0"/>
                <a:cs typeface="Calibri" panose="020F0502020204030204" pitchFamily="34" charset="0"/>
              </a:rPr>
              <a:t>New Faculty Position</a:t>
            </a:r>
          </a:p>
        </p:txBody>
      </p:sp>
      <p:sp>
        <p:nvSpPr>
          <p:cNvPr id="3" name="Content Placeholder 2"/>
          <p:cNvSpPr>
            <a:spLocks noGrp="1"/>
          </p:cNvSpPr>
          <p:nvPr>
            <p:ph idx="1"/>
          </p:nvPr>
        </p:nvSpPr>
        <p:spPr>
          <a:xfrm>
            <a:off x="539015" y="2035322"/>
            <a:ext cx="11040177" cy="4822677"/>
          </a:xfrm>
        </p:spPr>
        <p:txBody>
          <a:bodyPr>
            <a:normAutofit/>
          </a:bodyPr>
          <a:lstStyle/>
          <a:p>
            <a:r>
              <a:rPr lang="en-US" dirty="0"/>
              <a:t>Where possible, include </a:t>
            </a:r>
            <a:r>
              <a:rPr lang="en-US" dirty="0">
                <a:latin typeface="Franklin Gothic Book" panose="020B0503020102020204" pitchFamily="34" charset="0"/>
              </a:rPr>
              <a:t>enrollment or student data over time (5-year trend is preferable) that help explain the need for the position</a:t>
            </a:r>
          </a:p>
          <a:p>
            <a:pPr marL="0" indent="0">
              <a:buNone/>
            </a:pPr>
            <a:endParaRPr lang="en-US" sz="100" dirty="0">
              <a:latin typeface="Franklin Gothic Book" panose="020B0503020102020204" pitchFamily="34" charset="0"/>
            </a:endParaRPr>
          </a:p>
          <a:p>
            <a:pPr lvl="1"/>
            <a:r>
              <a:rPr lang="en-US" dirty="0">
                <a:latin typeface="Franklin Gothic Book" panose="020B0503020102020204" pitchFamily="34" charset="0"/>
              </a:rPr>
              <a:t>Instructional programs can reference PRIE’s </a:t>
            </a:r>
            <a:r>
              <a:rPr lang="en-US" dirty="0">
                <a:latin typeface="Franklin Gothic Book" panose="020B0503020102020204" pitchFamily="34" charset="0"/>
                <a:hlinkClick r:id="rId2"/>
              </a:rPr>
              <a:t>data dashboards</a:t>
            </a:r>
            <a:r>
              <a:rPr lang="en-US" dirty="0">
                <a:latin typeface="Franklin Gothic Book" panose="020B0503020102020204" pitchFamily="34" charset="0"/>
              </a:rPr>
              <a:t> or request additional data or research assistance from PRIE</a:t>
            </a:r>
          </a:p>
          <a:p>
            <a:r>
              <a:rPr lang="en-US" dirty="0"/>
              <a:t>Include any salient information about funding for this position (is it partially funded from other sources?  Could it be?  Has it been and does it now need to be institutionalized?  What commitments has the college made in the past related to this position?</a:t>
            </a:r>
            <a:endParaRPr lang="en-US" dirty="0">
              <a:latin typeface="Franklin Gothic Book" panose="020B0503020102020204" pitchFamily="34" charset="0"/>
            </a:endParaRPr>
          </a:p>
          <a:p>
            <a:endParaRPr lang="en-US" dirty="0"/>
          </a:p>
        </p:txBody>
      </p:sp>
      <p:sp>
        <p:nvSpPr>
          <p:cNvPr id="4" name="Rectangle 3">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5" name="Title 1"/>
          <p:cNvSpPr txBox="1">
            <a:spLocks/>
          </p:cNvSpPr>
          <p:nvPr/>
        </p:nvSpPr>
        <p:spPr>
          <a:xfrm>
            <a:off x="733704" y="323024"/>
            <a:ext cx="10515600" cy="528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Topics/information to include (optional)</a:t>
            </a:r>
            <a:endParaRPr lang="en-US" sz="3400" b="1" dirty="0">
              <a:solidFill>
                <a:schemeClr val="bg1"/>
              </a:solidFill>
              <a:effectLst>
                <a:outerShdw blurRad="50800" dist="50800" dir="5400000" algn="ctr" rotWithShape="0">
                  <a:srgbClr val="000000">
                    <a:alpha val="43137"/>
                  </a:srgbClr>
                </a:outerShdw>
              </a:effectLst>
              <a:latin typeface="Franklin Gothic Book" panose="020B0503020102020204" pitchFamily="34" charset="0"/>
            </a:endParaRPr>
          </a:p>
        </p:txBody>
      </p:sp>
      <p:sp>
        <p:nvSpPr>
          <p:cNvPr id="6"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spTree>
    <p:extLst>
      <p:ext uri="{BB962C8B-B14F-4D97-AF65-F5344CB8AC3E}">
        <p14:creationId xmlns:p14="http://schemas.microsoft.com/office/powerpoint/2010/main" val="1600586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E972-290A-43E2-B550-755C84145A5E}"/>
              </a:ext>
            </a:extLst>
          </p:cNvPr>
          <p:cNvSpPr>
            <a:spLocks noGrp="1"/>
          </p:cNvSpPr>
          <p:nvPr>
            <p:ph type="title"/>
          </p:nvPr>
        </p:nvSpPr>
        <p:spPr>
          <a:xfrm>
            <a:off x="430947" y="781251"/>
            <a:ext cx="10515600" cy="1325563"/>
          </a:xfrm>
        </p:spPr>
        <p:txBody>
          <a:bodyPr>
            <a:normAutofit fontScale="90000"/>
          </a:bodyPr>
          <a:lstStyle/>
          <a:p>
            <a:r>
              <a:rPr lang="en-US" sz="3200" dirty="0">
                <a:latin typeface="Calibri" panose="020F0502020204030204" pitchFamily="34" charset="0"/>
                <a:cs typeface="Calibri" panose="020F0502020204030204" pitchFamily="34" charset="0"/>
              </a:rPr>
              <a:t>Please be sure to submit your presentation before your presentation time so it can be posted to the PBC position request website:</a:t>
            </a:r>
          </a:p>
        </p:txBody>
      </p:sp>
      <p:sp>
        <p:nvSpPr>
          <p:cNvPr id="3" name="Content Placeholder 2">
            <a:extLst>
              <a:ext uri="{FF2B5EF4-FFF2-40B4-BE49-F238E27FC236}">
                <a16:creationId xmlns:a16="http://schemas.microsoft.com/office/drawing/2014/main" id="{684250E8-DA31-4E0B-9024-3A71E839205B}"/>
              </a:ext>
            </a:extLst>
          </p:cNvPr>
          <p:cNvSpPr>
            <a:spLocks noGrp="1"/>
          </p:cNvSpPr>
          <p:nvPr>
            <p:ph idx="1"/>
          </p:nvPr>
        </p:nvSpPr>
        <p:spPr>
          <a:xfrm>
            <a:off x="430947" y="2352981"/>
            <a:ext cx="11602250" cy="4351338"/>
          </a:xfrm>
        </p:spPr>
        <p:txBody>
          <a:bodyPr/>
          <a:lstStyle/>
          <a:p>
            <a:pPr marL="0" indent="0">
              <a:buNone/>
            </a:pPr>
            <a:r>
              <a:rPr lang="en-US" dirty="0"/>
              <a:t>Please email it to:</a:t>
            </a:r>
          </a:p>
          <a:p>
            <a:pPr marL="0" indent="0">
              <a:buNone/>
            </a:pPr>
            <a:endParaRPr lang="en-US" dirty="0"/>
          </a:p>
          <a:p>
            <a:pPr marL="0" indent="0">
              <a:buNone/>
            </a:pPr>
            <a:r>
              <a:rPr lang="en-US" dirty="0"/>
              <a:t>Karen Engel (</a:t>
            </a:r>
            <a:r>
              <a:rPr lang="en-US" dirty="0">
                <a:hlinkClick r:id="rId2"/>
              </a:rPr>
              <a:t>engelk@smccd.edu</a:t>
            </a:r>
            <a:r>
              <a:rPr lang="en-US" dirty="0"/>
              <a:t>) or Linda Bertellotti (</a:t>
            </a:r>
            <a:r>
              <a:rPr lang="en-US" dirty="0">
                <a:hlinkClick r:id="rId3"/>
              </a:rPr>
              <a:t>bertellottil@smccd.edu</a:t>
            </a:r>
            <a:r>
              <a:rPr lang="en-US" dirty="0"/>
              <a:t>)</a:t>
            </a:r>
          </a:p>
          <a:p>
            <a:pPr marL="0" indent="0">
              <a:buNone/>
            </a:pPr>
            <a:endParaRPr lang="en-US" dirty="0"/>
          </a:p>
          <a:p>
            <a:pPr marL="0" indent="0">
              <a:buNone/>
            </a:pPr>
            <a:r>
              <a:rPr lang="en-US" dirty="0"/>
              <a:t>Thank you!</a:t>
            </a:r>
          </a:p>
        </p:txBody>
      </p:sp>
    </p:spTree>
    <p:extLst>
      <p:ext uri="{BB962C8B-B14F-4D97-AF65-F5344CB8AC3E}">
        <p14:creationId xmlns:p14="http://schemas.microsoft.com/office/powerpoint/2010/main" val="2873685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8" ma:contentTypeDescription="Create a new document." ma:contentTypeScope="" ma:versionID="d4bb8c2641764e3ca70261afe1b33a53">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9959290da7346403855fa006fec8fe7c"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2bc55ecc-363e-43e9-bfac-4ba2e86f45ee" xsi:nil="true"/>
  </documentManagement>
</p:properties>
</file>

<file path=customXml/itemProps1.xml><?xml version="1.0" encoding="utf-8"?>
<ds:datastoreItem xmlns:ds="http://schemas.openxmlformats.org/officeDocument/2006/customXml" ds:itemID="{2994AEDC-78BC-4AAD-A111-6DBEFA3676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9A8300-276E-4320-9B6B-E5FB4CDB9818}">
  <ds:schemaRefs>
    <ds:schemaRef ds:uri="http://schemas.microsoft.com/sharepoint/v3/contenttype/forms"/>
  </ds:schemaRefs>
</ds:datastoreItem>
</file>

<file path=customXml/itemProps3.xml><?xml version="1.0" encoding="utf-8"?>
<ds:datastoreItem xmlns:ds="http://schemas.openxmlformats.org/officeDocument/2006/customXml" ds:itemID="{24BAF11E-4C8F-46A5-BA0A-B8FEFFC25CF1}">
  <ds:schemaRefs>
    <ds:schemaRef ds:uri="2bc55ecc-363e-43e9-bfac-4ba2e86f45ee"/>
    <ds:schemaRef ds:uri="http://purl.org/dc/terms/"/>
    <ds:schemaRef ds:uri="http://schemas.microsoft.com/office/2006/documentManagement/types"/>
    <ds:schemaRef ds:uri="http://purl.org/dc/elements/1.1/"/>
    <ds:schemaRef ds:uri="http://www.w3.org/XML/1998/namespace"/>
    <ds:schemaRef ds:uri="http://schemas.microsoft.com/office/infopath/2007/PartnerControls"/>
    <ds:schemaRef ds:uri="http://schemas.openxmlformats.org/package/2006/metadata/core-properties"/>
    <ds:schemaRef ds:uri="bb5bbb0b-6c89-44d7-be61-0adfe653f983"/>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13558</TotalTime>
  <Words>716</Words>
  <Application>Microsoft Office PowerPoint</Application>
  <PresentationFormat>Widescreen</PresentationFormat>
  <Paragraphs>40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Franklin Gothic Book</vt:lpstr>
      <vt:lpstr>Office Theme</vt:lpstr>
      <vt:lpstr>PowerPoint Presentation</vt:lpstr>
      <vt:lpstr>This process is for new position requests only</vt:lpstr>
      <vt:lpstr>Provide information that could address the criteria the administration will consider in its evaluation of each proposal:</vt:lpstr>
      <vt:lpstr>Provide information that could address the criteria the administration will consider in its evaluation of each proposal:</vt:lpstr>
      <vt:lpstr>New Classified Position</vt:lpstr>
      <vt:lpstr>New Faculty Position</vt:lpstr>
      <vt:lpstr>Please be sure to submit your presentation before your presentation time so it can be posted to the PBC position request website:</vt:lpstr>
    </vt:vector>
  </TitlesOfParts>
  <Company>SMCCD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Rodriguez, Megan</dc:creator>
  <cp:lastModifiedBy>Engel, Karen</cp:lastModifiedBy>
  <cp:revision>182</cp:revision>
  <cp:lastPrinted>2016-06-13T15:20:29Z</cp:lastPrinted>
  <dcterms:created xsi:type="dcterms:W3CDTF">2015-08-26T22:52:00Z</dcterms:created>
  <dcterms:modified xsi:type="dcterms:W3CDTF">2024-10-30T23:19:25Z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