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rata" panose="020B0604020202020204" charset="0"/>
      <p:regular r:id="rId15"/>
    </p:embeddedFont>
    <p:embeddedFont>
      <p:font typeface="Raleway" pitchFamily="2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5" d="100"/>
          <a:sy n="55" d="100"/>
        </p:scale>
        <p:origin x="6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541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anadacollege.edu/ipc/reassignment-process.ph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anadacollege.edu/ipc/rrp_applications_fall2024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620456"/>
            <a:ext cx="12902327" cy="21487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540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Reassigned Time: Process, Decisions, &amp; Resources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864037" y="4262914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24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Overview for Planning &amp; Budget Committee (PBC) | March 5, 2025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864037" y="4935617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24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Presented by Dr. Chialin Hsieh, VPI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864037" y="5608320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20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For detailed process information, visit: </a:t>
            </a:r>
            <a:r>
              <a:rPr lang="en-US" sz="2000" u="sng" dirty="0">
                <a:solidFill>
                  <a:srgbClr val="EEE27D"/>
                </a:solidFill>
                <a:latin typeface="Raleway" pitchFamily="34" charset="0"/>
                <a:ea typeface="Raleway" pitchFamily="34" charset="-122"/>
                <a:cs typeface="Raleway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canadacollege.edu/ipc/reassignment-process.php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882882"/>
            <a:ext cx="11956852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Reassigned Time Workflow--2024-2025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6" y="2346083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24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Key process overview:</a:t>
            </a:r>
            <a:endParaRPr lang="en-US" sz="2400" b="1" dirty="0"/>
          </a:p>
        </p:txBody>
      </p:sp>
      <p:sp>
        <p:nvSpPr>
          <p:cNvPr id="4" name="Text 2"/>
          <p:cNvSpPr/>
          <p:nvPr/>
        </p:nvSpPr>
        <p:spPr>
          <a:xfrm>
            <a:off x="864037" y="3037759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100"/>
              </a:lnSpc>
              <a:buSzPct val="100000"/>
              <a:buFont typeface="+mj-lt"/>
              <a:buAutoNum type="arabicPeriod"/>
            </a:pPr>
            <a:r>
              <a:rPr lang="en-US" sz="24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Application Submission:</a:t>
            </a:r>
            <a:r>
              <a:rPr lang="en-US" sz="24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Oct–Nov 2024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864037" y="3519129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100"/>
              </a:lnSpc>
              <a:buSzPct val="100000"/>
              <a:buFont typeface="+mj-lt"/>
              <a:buAutoNum type="arabicPeriod" startAt="2"/>
            </a:pPr>
            <a:r>
              <a:rPr lang="en-US" sz="24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Review &amp; Feedback:</a:t>
            </a:r>
            <a:r>
              <a:rPr lang="en-US" sz="24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Nov–Dec 2024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864037" y="4000499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100"/>
              </a:lnSpc>
              <a:buSzPct val="100000"/>
              <a:buFont typeface="+mj-lt"/>
              <a:buAutoNum type="arabicPeriod" startAt="3"/>
            </a:pPr>
            <a:r>
              <a:rPr lang="en-US" sz="24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Final Decisions:</a:t>
            </a:r>
            <a:r>
              <a:rPr lang="en-US" sz="24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Dec 2024–Mar 2025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864037" y="4481868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100"/>
              </a:lnSpc>
              <a:buSzPct val="100000"/>
              <a:buFont typeface="+mj-lt"/>
              <a:buAutoNum type="arabicPeriod" startAt="4"/>
            </a:pPr>
            <a:r>
              <a:rPr lang="en-US" sz="24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Appeals/Out-of-Cycle Requests:</a:t>
            </a:r>
            <a:r>
              <a:rPr lang="en-US" sz="24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Jan 2025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864037" y="5284915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20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Deadline-Driven Process:</a:t>
            </a:r>
            <a:r>
              <a:rPr lang="en-US" sz="20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Faculty input → IPC review → VP approval.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155238"/>
            <a:ext cx="10261402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Key Dates for Reassignments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6" y="2628859"/>
            <a:ext cx="12902327" cy="8673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100"/>
              </a:lnSpc>
              <a:buSzPct val="100000"/>
              <a:buChar char="•"/>
            </a:pPr>
            <a:r>
              <a:rPr lang="en-US" sz="24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Critical Deadlines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864036" y="3110228"/>
            <a:ext cx="12902327" cy="8673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685800" lvl="1" indent="-342900">
              <a:lnSpc>
                <a:spcPts val="3100"/>
              </a:lnSpc>
              <a:buSzPct val="100000"/>
              <a:buChar char="•"/>
            </a:pPr>
            <a:r>
              <a:rPr lang="en-US" sz="24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October 15, 2024:</a:t>
            </a:r>
            <a:r>
              <a:rPr lang="en-US" sz="24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Applications open.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864036" y="3591598"/>
            <a:ext cx="12902327" cy="8673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685800" lvl="1" indent="-342900">
              <a:lnSpc>
                <a:spcPts val="3100"/>
              </a:lnSpc>
              <a:buSzPct val="100000"/>
              <a:buChar char="•"/>
            </a:pPr>
            <a:r>
              <a:rPr lang="en-US" sz="24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November 15, 2024:</a:t>
            </a:r>
            <a:r>
              <a:rPr lang="en-US" sz="24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Faculty submission deadline.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864036" y="4072968"/>
            <a:ext cx="12902327" cy="8673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685800" lvl="1" indent="-342900">
              <a:lnSpc>
                <a:spcPts val="3100"/>
              </a:lnSpc>
              <a:buSzPct val="100000"/>
              <a:buChar char="•"/>
            </a:pPr>
            <a:r>
              <a:rPr lang="en-US" sz="24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December 13, 2024:</a:t>
            </a:r>
            <a:r>
              <a:rPr lang="en-US" sz="24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VPI approval/denial of the positions.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864036" y="4554337"/>
            <a:ext cx="12902327" cy="8673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685800" lvl="1" indent="-342900">
              <a:lnSpc>
                <a:spcPts val="3100"/>
              </a:lnSpc>
              <a:buSzPct val="100000"/>
              <a:buChar char="•"/>
            </a:pPr>
            <a:r>
              <a:rPr lang="en-US" sz="24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March 3, 2025:</a:t>
            </a:r>
            <a:r>
              <a:rPr lang="en-US" sz="24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Final assignments determined.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864036" y="5035707"/>
            <a:ext cx="12902327" cy="8673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100"/>
              </a:lnSpc>
              <a:buSzPct val="100000"/>
              <a:buChar char="•"/>
            </a:pPr>
            <a:r>
              <a:rPr lang="en-US" sz="24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Key Note:</a:t>
            </a:r>
            <a:r>
              <a:rPr lang="en-US" sz="24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Out-of-cycle requests require IPC approval.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14983" y="640318"/>
            <a:ext cx="9361289" cy="727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en-US" sz="45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Decision for 2025 Reassignments</a:t>
            </a:r>
            <a:endParaRPr lang="en-US" sz="4550" dirty="0"/>
          </a:p>
        </p:txBody>
      </p:sp>
      <p:sp>
        <p:nvSpPr>
          <p:cNvPr id="3" name="Text 1"/>
          <p:cNvSpPr/>
          <p:nvPr/>
        </p:nvSpPr>
        <p:spPr>
          <a:xfrm>
            <a:off x="814983" y="1833682"/>
            <a:ext cx="13000434" cy="3725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800" u="sng" dirty="0">
                <a:solidFill>
                  <a:srgbClr val="EEE27D"/>
                </a:solidFill>
                <a:latin typeface="Raleway" pitchFamily="34" charset="0"/>
                <a:ea typeface="Raleway" pitchFamily="34" charset="-122"/>
                <a:cs typeface="Raleway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Reassigned Time Applications - Fall 2024 | Instructional Planning Council | Cañada College</a:t>
            </a:r>
            <a:endParaRPr lang="en-US" sz="18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983" y="2468166"/>
            <a:ext cx="12262366" cy="452211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14983" y="7252216"/>
            <a:ext cx="13000434" cy="3725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73775" y="529352"/>
            <a:ext cx="9490353" cy="6015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480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Reassigned Time Costs—Cañada College</a:t>
            </a:r>
            <a:endParaRPr lang="en-US" sz="4800" dirty="0"/>
          </a:p>
        </p:txBody>
      </p:sp>
      <p:sp>
        <p:nvSpPr>
          <p:cNvPr id="3" name="Text 1"/>
          <p:cNvSpPr/>
          <p:nvPr/>
        </p:nvSpPr>
        <p:spPr>
          <a:xfrm>
            <a:off x="673775" y="1515785"/>
            <a:ext cx="13282851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00"/>
              </a:lnSpc>
              <a:buSzPct val="100000"/>
            </a:pPr>
            <a:r>
              <a:rPr lang="en-US" sz="20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Financial Overview (2024-2025)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673775" y="2040374"/>
            <a:ext cx="13282851" cy="675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20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This table shows the reassigned time costs for Cañada College, including FTEF, total costs, 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20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and the percentage for each category.</a:t>
            </a:r>
            <a:endParaRPr lang="en-US" sz="20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95" y="2902625"/>
            <a:ext cx="10357723" cy="2186464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73775" y="4968002"/>
            <a:ext cx="13282851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673775" y="5492591"/>
            <a:ext cx="13282851" cy="2232184"/>
          </a:xfrm>
          <a:prstGeom prst="roundRect">
            <a:avLst>
              <a:gd name="adj" fmla="val 1294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681395" y="5500211"/>
            <a:ext cx="13267611" cy="55423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873800" y="5623322"/>
            <a:ext cx="6245185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Estimation of the FTEF Calculation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7511415" y="5623322"/>
            <a:ext cx="6245185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endParaRPr lang="en-US" sz="1500" dirty="0"/>
          </a:p>
        </p:txBody>
      </p:sp>
      <p:sp>
        <p:nvSpPr>
          <p:cNvPr id="11" name="Shape 8"/>
          <p:cNvSpPr/>
          <p:nvPr/>
        </p:nvSpPr>
        <p:spPr>
          <a:xfrm>
            <a:off x="681395" y="6054447"/>
            <a:ext cx="13267611" cy="55423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873800" y="6177558"/>
            <a:ext cx="6245185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Grade 3 Step 10: 1.0 FTEF</a:t>
            </a: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7511415" y="6177558"/>
            <a:ext cx="6245185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$60,850</a:t>
            </a:r>
            <a:endParaRPr lang="en-US" sz="1500" dirty="0"/>
          </a:p>
        </p:txBody>
      </p:sp>
      <p:sp>
        <p:nvSpPr>
          <p:cNvPr id="14" name="Shape 11"/>
          <p:cNvSpPr/>
          <p:nvPr/>
        </p:nvSpPr>
        <p:spPr>
          <a:xfrm>
            <a:off x="681395" y="6608683"/>
            <a:ext cx="13267611" cy="55423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873800" y="6731794"/>
            <a:ext cx="6245185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Grade 3 Step 10: 0.1 FTEF</a:t>
            </a:r>
            <a:endParaRPr lang="en-US" sz="1500" dirty="0"/>
          </a:p>
        </p:txBody>
      </p:sp>
      <p:sp>
        <p:nvSpPr>
          <p:cNvPr id="16" name="Text 13"/>
          <p:cNvSpPr/>
          <p:nvPr/>
        </p:nvSpPr>
        <p:spPr>
          <a:xfrm>
            <a:off x="7511415" y="6731794"/>
            <a:ext cx="6245185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00"/>
              </a:lnSpc>
              <a:buNone/>
            </a:pPr>
            <a:r>
              <a:rPr lang="en-US" sz="15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$6,085</a:t>
            </a:r>
            <a:endParaRPr lang="en-US" sz="1500" dirty="0"/>
          </a:p>
        </p:txBody>
      </p:sp>
      <p:sp>
        <p:nvSpPr>
          <p:cNvPr id="17" name="Shape 14"/>
          <p:cNvSpPr/>
          <p:nvPr/>
        </p:nvSpPr>
        <p:spPr>
          <a:xfrm>
            <a:off x="681395" y="7162919"/>
            <a:ext cx="13267611" cy="55423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873800" y="7286030"/>
            <a:ext cx="6245185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Grade 3 Step 10: 0.2 FTEF (3 units)</a:t>
            </a:r>
            <a:endParaRPr lang="en-US" sz="1500" dirty="0"/>
          </a:p>
        </p:txBody>
      </p:sp>
      <p:sp>
        <p:nvSpPr>
          <p:cNvPr id="19" name="Text 16"/>
          <p:cNvSpPr/>
          <p:nvPr/>
        </p:nvSpPr>
        <p:spPr>
          <a:xfrm>
            <a:off x="7511415" y="7286030"/>
            <a:ext cx="6245185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00"/>
              </a:lnSpc>
              <a:buNone/>
            </a:pPr>
            <a:r>
              <a:rPr lang="en-US" sz="15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$12,170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7699" y="648176"/>
            <a:ext cx="7191970" cy="5693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450"/>
              </a:lnSpc>
              <a:buNone/>
            </a:pPr>
            <a:r>
              <a:rPr lang="en-US" sz="480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Reassigned Time Costs—District</a:t>
            </a:r>
            <a:endParaRPr lang="en-US" sz="4800" dirty="0"/>
          </a:p>
        </p:txBody>
      </p:sp>
      <p:sp>
        <p:nvSpPr>
          <p:cNvPr id="3" name="Text 1"/>
          <p:cNvSpPr/>
          <p:nvPr/>
        </p:nvSpPr>
        <p:spPr>
          <a:xfrm>
            <a:off x="637699" y="1370952"/>
            <a:ext cx="13355002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  <a:buSzPct val="100000"/>
            </a:pPr>
            <a:r>
              <a:rPr lang="en-US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Financial Overview (2024-2025)</a:t>
            </a: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37699" y="1946195"/>
            <a:ext cx="8263233" cy="7073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This table shows the reassigned time costs for each college </a:t>
            </a:r>
          </a:p>
          <a:p>
            <a:pPr marL="0" indent="0">
              <a:lnSpc>
                <a:spcPts val="2250"/>
              </a:lnSpc>
              <a:buNone/>
            </a:pPr>
            <a:r>
              <a:rPr lang="en-US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in 2024-2025, including FTEF, total costs, the percentage of </a:t>
            </a:r>
          </a:p>
          <a:p>
            <a:pPr marL="0" indent="0">
              <a:lnSpc>
                <a:spcPts val="2250"/>
              </a:lnSpc>
              <a:buNone/>
            </a:pPr>
            <a:r>
              <a:rPr lang="en-US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district spending, and enrollment.</a:t>
            </a:r>
            <a:endParaRPr lang="en-US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99" y="2988996"/>
            <a:ext cx="6735604" cy="1331714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414" y="5105303"/>
            <a:ext cx="6735604" cy="261866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37699" y="4485932"/>
            <a:ext cx="4605633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Note:</a:t>
            </a:r>
            <a:r>
              <a:rPr lang="en-US" sz="14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FTEF = Full-Time Equivalent Faculty</a:t>
            </a:r>
            <a:endParaRPr lang="en-US" sz="1400" dirty="0"/>
          </a:p>
        </p:txBody>
      </p:sp>
      <p:sp>
        <p:nvSpPr>
          <p:cNvPr id="9" name="Text 2">
            <a:extLst>
              <a:ext uri="{FF2B5EF4-FFF2-40B4-BE49-F238E27FC236}">
                <a16:creationId xmlns:a16="http://schemas.microsoft.com/office/drawing/2014/main" id="{BD8CFA52-68DB-4A0B-B27F-49EB90CC2B45}"/>
              </a:ext>
            </a:extLst>
          </p:cNvPr>
          <p:cNvSpPr/>
          <p:nvPr/>
        </p:nvSpPr>
        <p:spPr>
          <a:xfrm>
            <a:off x="8135677" y="4360613"/>
            <a:ext cx="6494723" cy="663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  <a:buSzPct val="100000"/>
            </a:pPr>
            <a:r>
              <a:rPr lang="en-US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Pie chart comparing total expenses and total enrollment </a:t>
            </a:r>
          </a:p>
          <a:p>
            <a:pPr>
              <a:lnSpc>
                <a:spcPts val="2250"/>
              </a:lnSpc>
              <a:buSzPct val="100000"/>
            </a:pPr>
            <a:r>
              <a:rPr lang="en-US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across colleges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440662"/>
            <a:ext cx="5767626" cy="4627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480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Next Steps &amp; Recommendations</a:t>
            </a:r>
            <a:endParaRPr lang="en-US" sz="4800" dirty="0"/>
          </a:p>
        </p:txBody>
      </p:sp>
      <p:sp>
        <p:nvSpPr>
          <p:cNvPr id="3" name="Text 1"/>
          <p:cNvSpPr/>
          <p:nvPr/>
        </p:nvSpPr>
        <p:spPr>
          <a:xfrm>
            <a:off x="632543" y="2615088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685800" lvl="1" indent="-342900">
              <a:lnSpc>
                <a:spcPts val="3100"/>
              </a:lnSpc>
              <a:buSzPct val="100000"/>
              <a:buChar char="•"/>
            </a:pPr>
            <a:r>
              <a:rPr lang="en-US" sz="2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Potentially showcase reassigned time work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632543" y="3364772"/>
            <a:ext cx="13650616" cy="978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685800" lvl="1" indent="-342900">
              <a:lnSpc>
                <a:spcPts val="3100"/>
              </a:lnSpc>
              <a:buSzPct val="100000"/>
              <a:buChar char="•"/>
            </a:pPr>
            <a:r>
              <a:rPr lang="en-US" sz="2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Implement continuous oversight of new reassigned time positions to </a:t>
            </a:r>
          </a:p>
          <a:p>
            <a:pPr marL="342900" lvl="1">
              <a:lnSpc>
                <a:spcPts val="3100"/>
              </a:lnSpc>
              <a:buSzPct val="100000"/>
            </a:pPr>
            <a:r>
              <a:rPr lang="en-US" sz="2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   ensure fiscal sustainability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632542" y="4444524"/>
            <a:ext cx="12902327" cy="978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685800" lvl="1" indent="-342900">
              <a:lnSpc>
                <a:spcPts val="3100"/>
              </a:lnSpc>
              <a:buSzPct val="100000"/>
              <a:buChar char="•"/>
            </a:pPr>
            <a:r>
              <a:rPr lang="en-US" sz="2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Optimize renewal reassigned time positions through dynamic </a:t>
            </a:r>
          </a:p>
          <a:p>
            <a:pPr marL="342900" lvl="1">
              <a:lnSpc>
                <a:spcPts val="3100"/>
              </a:lnSpc>
              <a:buSzPct val="100000"/>
            </a:pPr>
            <a:r>
              <a:rPr lang="en-US" sz="2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   FTEF adjustments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864037" y="5213271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 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3102650"/>
            <a:ext cx="4622006" cy="4627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480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Questions and Discussion</a:t>
            </a:r>
            <a:endParaRPr lang="en-US" sz="4800" dirty="0"/>
          </a:p>
        </p:txBody>
      </p:sp>
      <p:sp>
        <p:nvSpPr>
          <p:cNvPr id="3" name="Text 1"/>
          <p:cNvSpPr/>
          <p:nvPr/>
        </p:nvSpPr>
        <p:spPr>
          <a:xfrm>
            <a:off x="864037" y="4059198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4037" y="4731901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 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340</Words>
  <Application>Microsoft Office PowerPoint</Application>
  <PresentationFormat>Custom</PresentationFormat>
  <Paragraphs>56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Raleway</vt:lpstr>
      <vt:lpstr>Prata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Hsieh, Chialin</cp:lastModifiedBy>
  <cp:revision>3</cp:revision>
  <dcterms:created xsi:type="dcterms:W3CDTF">2025-03-03T02:34:33Z</dcterms:created>
  <dcterms:modified xsi:type="dcterms:W3CDTF">2025-03-03T02:48:06Z</dcterms:modified>
</cp:coreProperties>
</file>