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3" autoAdjust="0"/>
    <p:restoredTop sz="94660"/>
  </p:normalViewPr>
  <p:slideViewPr>
    <p:cSldViewPr snapToGrid="0">
      <p:cViewPr varScale="1">
        <p:scale>
          <a:sx n="122" d="100"/>
          <a:sy n="122" d="100"/>
        </p:scale>
        <p:origin x="100" y="1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911E46-3A0D-4714-92F8-78E66203B32B}" type="datetimeFigureOut">
              <a:rPr lang="en-US" smtClean="0"/>
              <a:t>4/10/2019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A332D6-2734-4F6A-8F8F-FE493CE24C38}" type="slidenum">
              <a:rPr lang="en-US" smtClean="0"/>
              <a:t>‹#›</a:t>
            </a:fld>
            <a:endParaRPr lang="en-US"/>
          </a:p>
        </p:txBody>
      </p:sp>
    </p:spTree>
    <p:extLst>
      <p:ext uri="{BB962C8B-B14F-4D97-AF65-F5344CB8AC3E}">
        <p14:creationId xmlns:p14="http://schemas.microsoft.com/office/powerpoint/2010/main" val="1547153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smtClean="0"/>
          </a:p>
          <a:p>
            <a:pPr marL="0" indent="0">
              <a:buNone/>
            </a:pPr>
            <a:r>
              <a:rPr lang="en-US" dirty="0" smtClean="0"/>
              <a:t>What are your college’s major institutional priorities? </a:t>
            </a:r>
            <a:r>
              <a:rPr lang="en-US" i="1" dirty="0" smtClean="0"/>
              <a:t>Please include brief descriptions of key student support programs or initiatives that your college is already implementing (e.g., goals, outcomes, staffing, size). </a:t>
            </a:r>
            <a:endParaRPr lang="en-US" dirty="0" smtClean="0"/>
          </a:p>
          <a:p>
            <a:endParaRPr lang="en-US" dirty="0"/>
          </a:p>
        </p:txBody>
      </p:sp>
      <p:sp>
        <p:nvSpPr>
          <p:cNvPr id="4" name="Slide Number Placeholder 3"/>
          <p:cNvSpPr>
            <a:spLocks noGrp="1"/>
          </p:cNvSpPr>
          <p:nvPr>
            <p:ph type="sldNum" sz="quarter" idx="10"/>
          </p:nvPr>
        </p:nvSpPr>
        <p:spPr/>
        <p:txBody>
          <a:bodyPr/>
          <a:lstStyle/>
          <a:p>
            <a:fld id="{D2A332D6-2734-4F6A-8F8F-FE493CE24C38}" type="slidenum">
              <a:rPr lang="en-US" smtClean="0"/>
              <a:t>4</a:t>
            </a:fld>
            <a:endParaRPr lang="en-US"/>
          </a:p>
        </p:txBody>
      </p:sp>
    </p:spTree>
    <p:extLst>
      <p:ext uri="{BB962C8B-B14F-4D97-AF65-F5344CB8AC3E}">
        <p14:creationId xmlns:p14="http://schemas.microsoft.com/office/powerpoint/2010/main" val="3724850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4/10/2019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2385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4/10/2019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6269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4/10/2019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6785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smtClean="0"/>
              <a:pPr/>
              <a:t>4/10/2019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69213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4/10/2019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06340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4/10/2019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8640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4/10/2019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4330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4/10/2019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0387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4/10/2019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92211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4/10/2019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8239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4/10/2019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75345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4/10/2019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9726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4/10/2019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9586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smtClean="0"/>
              <a:pPr/>
              <a:t>4/10/2019</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43881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smtClean="0"/>
              <a:pPr/>
              <a:t>4/10/2019</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2082274"/>
      </p:ext>
    </p:extLst>
  </p:cSld>
  <p:clrMap bg1="dk1" tx1="lt1" bg2="dk2" tx2="lt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0001" y="81281"/>
            <a:ext cx="10572000" cy="4338918"/>
          </a:xfrm>
        </p:spPr>
        <p:txBody>
          <a:bodyPr/>
          <a:lstStyle/>
          <a:p>
            <a:r>
              <a:rPr lang="en-US" dirty="0" smtClean="0"/>
              <a:t/>
            </a:r>
            <a:br>
              <a:rPr lang="en-US" dirty="0" smtClean="0"/>
            </a:br>
            <a:r>
              <a:rPr lang="en-US" sz="3200" dirty="0" smtClean="0"/>
              <a:t>Marisol </a:t>
            </a:r>
            <a:r>
              <a:rPr lang="en-US" sz="3200" dirty="0" smtClean="0"/>
              <a:t>Quevedo</a:t>
            </a:r>
            <a:endParaRPr lang="en-US" sz="3200" dirty="0"/>
          </a:p>
        </p:txBody>
      </p:sp>
      <p:sp>
        <p:nvSpPr>
          <p:cNvPr id="3" name="Subtitle 2"/>
          <p:cNvSpPr>
            <a:spLocks noGrp="1"/>
          </p:cNvSpPr>
          <p:nvPr>
            <p:ph type="subTitle" idx="1"/>
          </p:nvPr>
        </p:nvSpPr>
        <p:spPr>
          <a:xfrm>
            <a:off x="810001" y="5280846"/>
            <a:ext cx="10572000" cy="1069153"/>
          </a:xfrm>
        </p:spPr>
        <p:txBody>
          <a:bodyPr>
            <a:normAutofit/>
          </a:bodyPr>
          <a:lstStyle/>
          <a:p>
            <a:r>
              <a:rPr lang="en-US" dirty="0"/>
              <a:t>CUNY ASAP National Replication Institute</a:t>
            </a:r>
          </a:p>
          <a:p>
            <a:r>
              <a:rPr lang="en-US" dirty="0"/>
              <a:t>April 15</a:t>
            </a:r>
            <a:r>
              <a:rPr lang="en-US" baseline="30000" dirty="0"/>
              <a:t>th</a:t>
            </a:r>
            <a:r>
              <a:rPr lang="en-US" dirty="0"/>
              <a:t>, 2019</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71469" y="6207760"/>
            <a:ext cx="5090143" cy="57780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0001" y="1334327"/>
            <a:ext cx="9671911" cy="2035159"/>
          </a:xfrm>
          <a:prstGeom prst="rect">
            <a:avLst/>
          </a:prstGeom>
        </p:spPr>
      </p:pic>
    </p:spTree>
    <p:extLst>
      <p:ext uri="{BB962C8B-B14F-4D97-AF65-F5344CB8AC3E}">
        <p14:creationId xmlns:p14="http://schemas.microsoft.com/office/powerpoint/2010/main" val="4206678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a:t>
            </a:r>
          </a:p>
        </p:txBody>
      </p:sp>
      <p:sp>
        <p:nvSpPr>
          <p:cNvPr id="3" name="Content Placeholder 2"/>
          <p:cNvSpPr>
            <a:spLocks noGrp="1"/>
          </p:cNvSpPr>
          <p:nvPr>
            <p:ph idx="1"/>
          </p:nvPr>
        </p:nvSpPr>
        <p:spPr>
          <a:xfrm>
            <a:off x="117671" y="1781173"/>
            <a:ext cx="11858355" cy="5298896"/>
          </a:xfrm>
        </p:spPr>
        <p:txBody>
          <a:bodyPr>
            <a:normAutofit fontScale="92500" lnSpcReduction="10000"/>
          </a:bodyPr>
          <a:lstStyle/>
          <a:p>
            <a:pPr marL="0" indent="0">
              <a:buNone/>
            </a:pPr>
            <a:r>
              <a:rPr lang="en-US" dirty="0"/>
              <a:t>Current enrollment</a:t>
            </a:r>
          </a:p>
          <a:p>
            <a:pPr marL="0" indent="0">
              <a:buNone/>
            </a:pPr>
            <a:r>
              <a:rPr lang="en-US" dirty="0"/>
              <a:t>	a. </a:t>
            </a:r>
            <a:r>
              <a:rPr lang="en-US" dirty="0" smtClean="0"/>
              <a:t>Fall 2018 enrollment of first-time, full-time </a:t>
            </a:r>
            <a:r>
              <a:rPr lang="en-US" dirty="0"/>
              <a:t>s</a:t>
            </a:r>
            <a:r>
              <a:rPr lang="en-US" dirty="0" smtClean="0"/>
              <a:t>tudents:  </a:t>
            </a:r>
            <a:endParaRPr lang="en-US" dirty="0"/>
          </a:p>
          <a:p>
            <a:pPr marL="0" indent="0">
              <a:buNone/>
            </a:pPr>
            <a:r>
              <a:rPr lang="en-US" dirty="0"/>
              <a:t>	b. Graduation </a:t>
            </a:r>
            <a:r>
              <a:rPr lang="en-US" dirty="0" smtClean="0"/>
              <a:t>Rate</a:t>
            </a:r>
          </a:p>
          <a:p>
            <a:pPr marL="0" indent="0">
              <a:buNone/>
            </a:pPr>
            <a:endParaRPr lang="en-US" dirty="0"/>
          </a:p>
          <a:p>
            <a:pPr marL="0" indent="0">
              <a:buNone/>
            </a:pPr>
            <a:endParaRPr lang="en-US" dirty="0"/>
          </a:p>
          <a:p>
            <a:pPr marL="0" indent="0">
              <a:buNone/>
            </a:pPr>
            <a:endParaRPr lang="en-US" dirty="0" smtClean="0"/>
          </a:p>
          <a:p>
            <a:pPr marL="0" indent="0">
              <a:buNone/>
            </a:pPr>
            <a:r>
              <a:rPr lang="en-US" dirty="0" smtClean="0"/>
              <a:t>Target </a:t>
            </a:r>
            <a:r>
              <a:rPr lang="en-US" dirty="0"/>
              <a:t>Population</a:t>
            </a:r>
          </a:p>
          <a:p>
            <a:pPr lvl="0"/>
            <a:r>
              <a:rPr lang="en-US" dirty="0" smtClean="0"/>
              <a:t>First-time; full-time; non-international; degree, certificate or transfer-seeking students</a:t>
            </a:r>
            <a:endParaRPr lang="en-US" dirty="0" smtClean="0"/>
          </a:p>
          <a:p>
            <a:pPr lvl="0"/>
            <a:r>
              <a:rPr lang="en-US" dirty="0" smtClean="0"/>
              <a:t>Students </a:t>
            </a:r>
            <a:r>
              <a:rPr lang="en-US" dirty="0"/>
              <a:t>must complete FAFSA or CA Dream Act application </a:t>
            </a:r>
          </a:p>
          <a:p>
            <a:pPr lvl="0"/>
            <a:r>
              <a:rPr lang="en-US" dirty="0" smtClean="0"/>
              <a:t>With </a:t>
            </a:r>
            <a:r>
              <a:rPr lang="en-US" dirty="0"/>
              <a:t>the implementation of AB705 all students will be placed in transfer level Math and English courses</a:t>
            </a:r>
          </a:p>
          <a:p>
            <a:pPr lvl="0"/>
            <a:r>
              <a:rPr lang="en-US" dirty="0"/>
              <a:t>Currently there are no restrictions on students with </a:t>
            </a:r>
            <a:r>
              <a:rPr lang="en-US" dirty="0" smtClean="0"/>
              <a:t>major/certificate </a:t>
            </a:r>
            <a:r>
              <a:rPr lang="en-US" dirty="0"/>
              <a:t>goal- </a:t>
            </a:r>
            <a:r>
              <a:rPr lang="en-US" dirty="0" smtClean="0"/>
              <a:t>any </a:t>
            </a:r>
            <a:r>
              <a:rPr lang="en-US" dirty="0"/>
              <a:t>major or certificate goal is eligible </a:t>
            </a:r>
          </a:p>
          <a:p>
            <a:pPr marL="0" indent="0">
              <a:buNone/>
            </a:pPr>
            <a:r>
              <a:rPr lang="en-US" dirty="0"/>
              <a:t>	b. </a:t>
            </a:r>
            <a:r>
              <a:rPr lang="en-US" dirty="0" smtClean="0"/>
              <a:t>12-15 units each </a:t>
            </a:r>
            <a:r>
              <a:rPr lang="en-US" dirty="0"/>
              <a:t>semester </a:t>
            </a:r>
            <a:r>
              <a:rPr lang="en-US" dirty="0" smtClean="0"/>
              <a:t>(with a goal of 30 units completed by the end of the first year) </a:t>
            </a:r>
            <a:endParaRPr lang="en-US" dirty="0" smtClean="0"/>
          </a:p>
          <a:p>
            <a:pPr marL="0" indent="0">
              <a:buNone/>
            </a:pPr>
            <a:r>
              <a:rPr lang="en-US" dirty="0"/>
              <a:t>	c. </a:t>
            </a:r>
            <a:r>
              <a:rPr lang="en-US" dirty="0" smtClean="0"/>
              <a:t> 55% of students graduating within three </a:t>
            </a:r>
            <a:r>
              <a:rPr lang="en-US" dirty="0"/>
              <a:t>years</a:t>
            </a:r>
          </a:p>
          <a:p>
            <a:pPr marL="0" indent="0">
              <a:buNone/>
            </a:pPr>
            <a:endParaRPr lang="en-US" dirty="0"/>
          </a:p>
        </p:txBody>
      </p:sp>
      <p:pic>
        <p:nvPicPr>
          <p:cNvPr id="4" name="Picture 3"/>
          <p:cNvPicPr>
            <a:picLocks noChangeAspect="1"/>
          </p:cNvPicPr>
          <p:nvPr/>
        </p:nvPicPr>
        <p:blipFill>
          <a:blip r:embed="rId2"/>
          <a:stretch>
            <a:fillRect/>
          </a:stretch>
        </p:blipFill>
        <p:spPr>
          <a:xfrm>
            <a:off x="6948999" y="6207710"/>
            <a:ext cx="5090601" cy="57917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965408214"/>
              </p:ext>
            </p:extLst>
          </p:nvPr>
        </p:nvGraphicFramePr>
        <p:xfrm>
          <a:off x="6259280" y="1980392"/>
          <a:ext cx="4917729" cy="747109"/>
        </p:xfrm>
        <a:graphic>
          <a:graphicData uri="http://schemas.openxmlformats.org/drawingml/2006/table">
            <a:tbl>
              <a:tblPr firstRow="1" bandRow="1">
                <a:tableStyleId>{9D7B26C5-4107-4FEC-AEDC-1716B250A1EF}</a:tableStyleId>
              </a:tblPr>
              <a:tblGrid>
                <a:gridCol w="1639243">
                  <a:extLst>
                    <a:ext uri="{9D8B030D-6E8A-4147-A177-3AD203B41FA5}">
                      <a16:colId xmlns:a16="http://schemas.microsoft.com/office/drawing/2014/main" val="1625221133"/>
                    </a:ext>
                  </a:extLst>
                </a:gridCol>
                <a:gridCol w="1639243">
                  <a:extLst>
                    <a:ext uri="{9D8B030D-6E8A-4147-A177-3AD203B41FA5}">
                      <a16:colId xmlns:a16="http://schemas.microsoft.com/office/drawing/2014/main" val="1286600202"/>
                    </a:ext>
                  </a:extLst>
                </a:gridCol>
                <a:gridCol w="1639243">
                  <a:extLst>
                    <a:ext uri="{9D8B030D-6E8A-4147-A177-3AD203B41FA5}">
                      <a16:colId xmlns:a16="http://schemas.microsoft.com/office/drawing/2014/main" val="2467789334"/>
                    </a:ext>
                  </a:extLst>
                </a:gridCol>
              </a:tblGrid>
              <a:tr h="472789">
                <a:tc>
                  <a:txBody>
                    <a:bodyPr/>
                    <a:lstStyle/>
                    <a:p>
                      <a:pPr algn="ctr"/>
                      <a:r>
                        <a:rPr lang="en-US" sz="1200" dirty="0" smtClean="0"/>
                        <a:t>Fall 2018 Enrollment</a:t>
                      </a:r>
                    </a:p>
                    <a:p>
                      <a:pPr algn="ctr"/>
                      <a:r>
                        <a:rPr lang="en-US" sz="1200" dirty="0" smtClean="0"/>
                        <a:t>College-wide</a:t>
                      </a:r>
                      <a:endParaRPr lang="en-US" sz="1200" dirty="0"/>
                    </a:p>
                  </a:txBody>
                  <a:tcPr/>
                </a:tc>
                <a:tc>
                  <a:txBody>
                    <a:bodyPr/>
                    <a:lstStyle/>
                    <a:p>
                      <a:pPr algn="ctr"/>
                      <a:endParaRPr lang="en-US" sz="1200" dirty="0" smtClean="0"/>
                    </a:p>
                    <a:p>
                      <a:pPr algn="ctr"/>
                      <a:r>
                        <a:rPr lang="en-US" sz="1200" dirty="0" smtClean="0"/>
                        <a:t>Target</a:t>
                      </a:r>
                      <a:r>
                        <a:rPr lang="en-US" sz="1200" baseline="0" dirty="0" smtClean="0"/>
                        <a:t> Population</a:t>
                      </a:r>
                      <a:endParaRPr lang="en-US" sz="1200" dirty="0"/>
                    </a:p>
                  </a:txBody>
                  <a:tcPr/>
                </a:tc>
                <a:tc>
                  <a:txBody>
                    <a:bodyPr/>
                    <a:lstStyle/>
                    <a:p>
                      <a:pPr algn="ctr"/>
                      <a:r>
                        <a:rPr lang="en-US" sz="1200" dirty="0" smtClean="0"/>
                        <a:t>% in target population</a:t>
                      </a:r>
                    </a:p>
                  </a:txBody>
                  <a:tcPr/>
                </a:tc>
                <a:extLst>
                  <a:ext uri="{0D108BD9-81ED-4DB2-BD59-A6C34878D82A}">
                    <a16:rowId xmlns:a16="http://schemas.microsoft.com/office/drawing/2014/main" val="3341047799"/>
                  </a:ext>
                </a:extLst>
              </a:tr>
              <a:tr h="273917">
                <a:tc>
                  <a:txBody>
                    <a:bodyPr/>
                    <a:lstStyle/>
                    <a:p>
                      <a:pPr algn="ctr"/>
                      <a:r>
                        <a:rPr lang="en-US" sz="1200" dirty="0" smtClean="0"/>
                        <a:t>952</a:t>
                      </a:r>
                      <a:endParaRPr lang="en-US" sz="1200" dirty="0"/>
                    </a:p>
                  </a:txBody>
                  <a:tcPr/>
                </a:tc>
                <a:tc>
                  <a:txBody>
                    <a:bodyPr/>
                    <a:lstStyle/>
                    <a:p>
                      <a:pPr algn="ctr"/>
                      <a:r>
                        <a:rPr lang="en-US" sz="1200" dirty="0" smtClean="0"/>
                        <a:t>313</a:t>
                      </a:r>
                      <a:endParaRPr lang="en-US" sz="1200" dirty="0"/>
                    </a:p>
                  </a:txBody>
                  <a:tcPr/>
                </a:tc>
                <a:tc>
                  <a:txBody>
                    <a:bodyPr/>
                    <a:lstStyle/>
                    <a:p>
                      <a:pPr algn="ctr"/>
                      <a:r>
                        <a:rPr lang="en-US" sz="1200" dirty="0" smtClean="0"/>
                        <a:t>33%</a:t>
                      </a:r>
                      <a:endParaRPr lang="en-US" sz="1200" dirty="0"/>
                    </a:p>
                  </a:txBody>
                  <a:tcPr/>
                </a:tc>
                <a:extLst>
                  <a:ext uri="{0D108BD9-81ED-4DB2-BD59-A6C34878D82A}">
                    <a16:rowId xmlns:a16="http://schemas.microsoft.com/office/drawing/2014/main" val="3217876406"/>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0808257"/>
              </p:ext>
            </p:extLst>
          </p:nvPr>
        </p:nvGraphicFramePr>
        <p:xfrm>
          <a:off x="957037" y="2926720"/>
          <a:ext cx="10277923" cy="977901"/>
        </p:xfrm>
        <a:graphic>
          <a:graphicData uri="http://schemas.openxmlformats.org/drawingml/2006/table">
            <a:tbl>
              <a:tblPr bandRow="1">
                <a:tableStyleId>{9D7B26C5-4107-4FEC-AEDC-1716B250A1EF}</a:tableStyleId>
              </a:tblPr>
              <a:tblGrid>
                <a:gridCol w="1281296">
                  <a:extLst>
                    <a:ext uri="{9D8B030D-6E8A-4147-A177-3AD203B41FA5}">
                      <a16:colId xmlns:a16="http://schemas.microsoft.com/office/drawing/2014/main" val="2397136465"/>
                    </a:ext>
                  </a:extLst>
                </a:gridCol>
                <a:gridCol w="1336405">
                  <a:extLst>
                    <a:ext uri="{9D8B030D-6E8A-4147-A177-3AD203B41FA5}">
                      <a16:colId xmlns:a16="http://schemas.microsoft.com/office/drawing/2014/main" val="3959148466"/>
                    </a:ext>
                  </a:extLst>
                </a:gridCol>
                <a:gridCol w="923084">
                  <a:extLst>
                    <a:ext uri="{9D8B030D-6E8A-4147-A177-3AD203B41FA5}">
                      <a16:colId xmlns:a16="http://schemas.microsoft.com/office/drawing/2014/main" val="2151261410"/>
                    </a:ext>
                  </a:extLst>
                </a:gridCol>
                <a:gridCol w="991971">
                  <a:extLst>
                    <a:ext uri="{9D8B030D-6E8A-4147-A177-3AD203B41FA5}">
                      <a16:colId xmlns:a16="http://schemas.microsoft.com/office/drawing/2014/main" val="3106991052"/>
                    </a:ext>
                  </a:extLst>
                </a:gridCol>
                <a:gridCol w="812865">
                  <a:extLst>
                    <a:ext uri="{9D8B030D-6E8A-4147-A177-3AD203B41FA5}">
                      <a16:colId xmlns:a16="http://schemas.microsoft.com/office/drawing/2014/main" val="1930816231"/>
                    </a:ext>
                  </a:extLst>
                </a:gridCol>
                <a:gridCol w="895530">
                  <a:extLst>
                    <a:ext uri="{9D8B030D-6E8A-4147-A177-3AD203B41FA5}">
                      <a16:colId xmlns:a16="http://schemas.microsoft.com/office/drawing/2014/main" val="337872610"/>
                    </a:ext>
                  </a:extLst>
                </a:gridCol>
                <a:gridCol w="854198">
                  <a:extLst>
                    <a:ext uri="{9D8B030D-6E8A-4147-A177-3AD203B41FA5}">
                      <a16:colId xmlns:a16="http://schemas.microsoft.com/office/drawing/2014/main" val="3367590641"/>
                    </a:ext>
                  </a:extLst>
                </a:gridCol>
                <a:gridCol w="881752">
                  <a:extLst>
                    <a:ext uri="{9D8B030D-6E8A-4147-A177-3AD203B41FA5}">
                      <a16:colId xmlns:a16="http://schemas.microsoft.com/office/drawing/2014/main" val="1089806874"/>
                    </a:ext>
                  </a:extLst>
                </a:gridCol>
                <a:gridCol w="661314">
                  <a:extLst>
                    <a:ext uri="{9D8B030D-6E8A-4147-A177-3AD203B41FA5}">
                      <a16:colId xmlns:a16="http://schemas.microsoft.com/office/drawing/2014/main" val="3372582643"/>
                    </a:ext>
                  </a:extLst>
                </a:gridCol>
                <a:gridCol w="1133524">
                  <a:extLst>
                    <a:ext uri="{9D8B030D-6E8A-4147-A177-3AD203B41FA5}">
                      <a16:colId xmlns:a16="http://schemas.microsoft.com/office/drawing/2014/main" val="3085164256"/>
                    </a:ext>
                  </a:extLst>
                </a:gridCol>
                <a:gridCol w="505984">
                  <a:extLst>
                    <a:ext uri="{9D8B030D-6E8A-4147-A177-3AD203B41FA5}">
                      <a16:colId xmlns:a16="http://schemas.microsoft.com/office/drawing/2014/main" val="3543001493"/>
                    </a:ext>
                  </a:extLst>
                </a:gridCol>
              </a:tblGrid>
              <a:tr h="690881">
                <a:tc>
                  <a:txBody>
                    <a:bodyPr/>
                    <a:lstStyle/>
                    <a:p>
                      <a:pPr algn="ctr" fontAlgn="b"/>
                      <a:r>
                        <a:rPr lang="en-US" sz="1100" u="none" strike="noStrike">
                          <a:effectLst/>
                        </a:rPr>
                        <a:t>Target Population Cohort</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900" u="none" strike="noStrike">
                          <a:effectLst/>
                        </a:rPr>
                        <a:t>3-Year</a:t>
                      </a:r>
                      <a:br>
                        <a:rPr lang="en-US" sz="900" u="none" strike="noStrike">
                          <a:effectLst/>
                        </a:rPr>
                      </a:br>
                      <a:r>
                        <a:rPr lang="en-US" sz="900" u="none" strike="noStrike">
                          <a:effectLst/>
                        </a:rPr>
                        <a:t>Completion</a:t>
                      </a:r>
                      <a:br>
                        <a:rPr lang="en-US" sz="900" u="none" strike="noStrike">
                          <a:effectLst/>
                        </a:rPr>
                      </a:br>
                      <a:r>
                        <a:rPr lang="en-US" sz="900" u="none" strike="noStrike">
                          <a:effectLst/>
                        </a:rPr>
                        <a:t>Deadline</a:t>
                      </a:r>
                      <a:endParaRPr lang="en-US" sz="900" b="1" i="0" u="none" strike="noStrike">
                        <a:solidFill>
                          <a:srgbClr val="FFFFFF"/>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Number of</a:t>
                      </a:r>
                      <a:br>
                        <a:rPr lang="en-US" sz="900" u="none" strike="noStrike">
                          <a:effectLst/>
                        </a:rPr>
                      </a:br>
                      <a:r>
                        <a:rPr lang="en-US" sz="900" u="none" strike="noStrike">
                          <a:effectLst/>
                        </a:rPr>
                        <a:t>Students in</a:t>
                      </a:r>
                      <a:br>
                        <a:rPr lang="en-US" sz="900" u="none" strike="noStrike">
                          <a:effectLst/>
                        </a:rPr>
                      </a:br>
                      <a:r>
                        <a:rPr lang="en-US" sz="900" u="none" strike="noStrike">
                          <a:effectLst/>
                        </a:rPr>
                        <a:t>Cohort</a:t>
                      </a:r>
                      <a:endParaRPr lang="en-US" sz="900" b="1" i="0" u="none" strike="noStrike">
                        <a:solidFill>
                          <a:srgbClr val="FFFFFF"/>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Completed</a:t>
                      </a:r>
                      <a:br>
                        <a:rPr lang="en-US" sz="900" u="none" strike="noStrike">
                          <a:effectLst/>
                        </a:rPr>
                      </a:br>
                      <a:r>
                        <a:rPr lang="en-US" sz="900" u="none" strike="noStrike">
                          <a:effectLst/>
                        </a:rPr>
                        <a:t>CERTIFICATE</a:t>
                      </a:r>
                      <a:br>
                        <a:rPr lang="en-US" sz="900" u="none" strike="noStrike">
                          <a:effectLst/>
                        </a:rPr>
                      </a:br>
                      <a:r>
                        <a:rPr lang="en-US" sz="900" u="none" strike="noStrike">
                          <a:effectLst/>
                        </a:rPr>
                        <a:t>Within 3 Years</a:t>
                      </a:r>
                      <a:endParaRPr lang="en-US" sz="900" b="1" i="0" u="none" strike="noStrike">
                        <a:solidFill>
                          <a:srgbClr val="FFFFFF"/>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a:t>
                      </a:r>
                      <a:endParaRPr lang="en-US" sz="900" b="1" i="0" u="none" strike="noStrike">
                        <a:solidFill>
                          <a:srgbClr val="FFFFFF"/>
                        </a:solidFill>
                        <a:effectLst/>
                        <a:latin typeface="Arial" panose="020B0604020202020204" pitchFamily="34" charset="0"/>
                      </a:endParaRPr>
                    </a:p>
                  </a:txBody>
                  <a:tcPr marL="6350" marR="6350" marT="6350" marB="0" anchor="b"/>
                </a:tc>
                <a:tc>
                  <a:txBody>
                    <a:bodyPr/>
                    <a:lstStyle/>
                    <a:p>
                      <a:pPr algn="ctr" fontAlgn="b"/>
                      <a:r>
                        <a:rPr lang="en-US" sz="900" u="none" strike="noStrike" dirty="0">
                          <a:effectLst/>
                        </a:rPr>
                        <a:t>Completed</a:t>
                      </a:r>
                      <a:br>
                        <a:rPr lang="en-US" sz="900" u="none" strike="noStrike" dirty="0">
                          <a:effectLst/>
                        </a:rPr>
                      </a:br>
                      <a:r>
                        <a:rPr lang="en-US" sz="900" u="none" strike="noStrike" dirty="0">
                          <a:effectLst/>
                        </a:rPr>
                        <a:t>ASSOCIATE</a:t>
                      </a:r>
                      <a:br>
                        <a:rPr lang="en-US" sz="900" u="none" strike="noStrike" dirty="0">
                          <a:effectLst/>
                        </a:rPr>
                      </a:br>
                      <a:r>
                        <a:rPr lang="en-US" sz="900" u="none" strike="noStrike" dirty="0">
                          <a:effectLst/>
                        </a:rPr>
                        <a:t>Within 3 Years</a:t>
                      </a:r>
                      <a:endParaRPr lang="en-US" sz="900" b="1" i="0" u="none" strike="noStrike" dirty="0">
                        <a:solidFill>
                          <a:srgbClr val="FFFFFF"/>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a:t>
                      </a:r>
                      <a:endParaRPr lang="en-US" sz="900" b="1" i="0" u="none" strike="noStrike">
                        <a:solidFill>
                          <a:srgbClr val="FFFFFF"/>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Completed</a:t>
                      </a:r>
                      <a:br>
                        <a:rPr lang="en-US" sz="900" u="none" strike="noStrike">
                          <a:effectLst/>
                        </a:rPr>
                      </a:br>
                      <a:r>
                        <a:rPr lang="en-US" sz="900" u="none" strike="noStrike">
                          <a:effectLst/>
                        </a:rPr>
                        <a:t>ASSOCIATE-</a:t>
                      </a:r>
                      <a:br>
                        <a:rPr lang="en-US" sz="900" u="none" strike="noStrike">
                          <a:effectLst/>
                        </a:rPr>
                      </a:br>
                      <a:r>
                        <a:rPr lang="en-US" sz="900" u="none" strike="noStrike">
                          <a:effectLst/>
                        </a:rPr>
                        <a:t>TRANSFER</a:t>
                      </a:r>
                      <a:br>
                        <a:rPr lang="en-US" sz="900" u="none" strike="noStrike">
                          <a:effectLst/>
                        </a:rPr>
                      </a:br>
                      <a:r>
                        <a:rPr lang="en-US" sz="900" u="none" strike="noStrike">
                          <a:effectLst/>
                        </a:rPr>
                        <a:t>Within 3 Years</a:t>
                      </a:r>
                      <a:endParaRPr lang="en-US" sz="900" b="1" i="0" u="none" strike="noStrike">
                        <a:solidFill>
                          <a:srgbClr val="FFFFFF"/>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a:t>
                      </a:r>
                      <a:endParaRPr lang="en-US" sz="900" b="1" i="0" u="none" strike="noStrike">
                        <a:solidFill>
                          <a:srgbClr val="FFFFFF"/>
                        </a:solidFill>
                        <a:effectLst/>
                        <a:latin typeface="Arial" panose="020B0604020202020204" pitchFamily="34" charset="0"/>
                      </a:endParaRPr>
                    </a:p>
                  </a:txBody>
                  <a:tcPr marL="6350" marR="6350" marT="6350" marB="0" anchor="b"/>
                </a:tc>
                <a:tc>
                  <a:txBody>
                    <a:bodyPr/>
                    <a:lstStyle/>
                    <a:p>
                      <a:pPr algn="ctr" fontAlgn="b"/>
                      <a:r>
                        <a:rPr lang="en-US" sz="900" u="none" strike="noStrike" dirty="0">
                          <a:effectLst/>
                        </a:rPr>
                        <a:t>Completed</a:t>
                      </a:r>
                      <a:br>
                        <a:rPr lang="en-US" sz="900" u="none" strike="noStrike" dirty="0">
                          <a:effectLst/>
                        </a:rPr>
                      </a:br>
                      <a:r>
                        <a:rPr lang="en-US" sz="900" u="none" strike="noStrike" dirty="0">
                          <a:effectLst/>
                        </a:rPr>
                        <a:t>ANY AWARD</a:t>
                      </a:r>
                      <a:br>
                        <a:rPr lang="en-US" sz="900" u="none" strike="noStrike" dirty="0">
                          <a:effectLst/>
                        </a:rPr>
                      </a:br>
                      <a:r>
                        <a:rPr lang="en-US" sz="900" u="none" strike="noStrike" dirty="0">
                          <a:effectLst/>
                        </a:rPr>
                        <a:t>(CERT or ASSOC)</a:t>
                      </a:r>
                      <a:br>
                        <a:rPr lang="en-US" sz="900" u="none" strike="noStrike" dirty="0">
                          <a:effectLst/>
                        </a:rPr>
                      </a:br>
                      <a:r>
                        <a:rPr lang="en-US" sz="900" u="none" strike="noStrike" dirty="0">
                          <a:effectLst/>
                        </a:rPr>
                        <a:t>Within 3 Years</a:t>
                      </a:r>
                      <a:endParaRPr lang="en-US" sz="900" b="1" i="0" u="none" strike="noStrike" dirty="0">
                        <a:solidFill>
                          <a:srgbClr val="FFFFFF"/>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a:t>
                      </a:r>
                      <a:endParaRPr lang="en-US" sz="900" b="1" i="0" u="none" strike="noStrike">
                        <a:solidFill>
                          <a:srgbClr val="FFFFFF"/>
                        </a:solidFill>
                        <a:effectLst/>
                        <a:latin typeface="Arial" panose="020B0604020202020204" pitchFamily="34" charset="0"/>
                      </a:endParaRPr>
                    </a:p>
                  </a:txBody>
                  <a:tcPr marL="6350" marR="6350" marT="6350" marB="0" anchor="b"/>
                </a:tc>
                <a:extLst>
                  <a:ext uri="{0D108BD9-81ED-4DB2-BD59-A6C34878D82A}">
                    <a16:rowId xmlns:a16="http://schemas.microsoft.com/office/drawing/2014/main" val="3675596614"/>
                  </a:ext>
                </a:extLst>
              </a:tr>
              <a:tr h="143111">
                <a:tc>
                  <a:txBody>
                    <a:bodyPr/>
                    <a:lstStyle/>
                    <a:p>
                      <a:pPr algn="l" fontAlgn="b"/>
                      <a:r>
                        <a:rPr lang="en-US" sz="900" u="none" strike="noStrike">
                          <a:effectLst/>
                        </a:rPr>
                        <a:t>Fall 2015</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l" fontAlgn="b"/>
                      <a:r>
                        <a:rPr lang="en-US" sz="900" u="none" strike="noStrike">
                          <a:effectLst/>
                        </a:rPr>
                        <a:t>Summer 2018</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291</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35</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12.0%</a:t>
                      </a:r>
                      <a:endParaRPr lang="en-US" sz="900" b="1"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22</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7.6%</a:t>
                      </a:r>
                      <a:endParaRPr lang="en-US" sz="900" b="1"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41</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14.1%</a:t>
                      </a:r>
                      <a:endParaRPr lang="en-US" sz="900" b="1"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64</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22.0%</a:t>
                      </a:r>
                      <a:endParaRPr lang="en-US" sz="900" b="1" i="0" u="none" strike="noStrike">
                        <a:solidFill>
                          <a:srgbClr val="333333"/>
                        </a:solidFill>
                        <a:effectLst/>
                        <a:latin typeface="Arial" panose="020B0604020202020204" pitchFamily="34" charset="0"/>
                      </a:endParaRPr>
                    </a:p>
                  </a:txBody>
                  <a:tcPr marL="6350" marR="6350" marT="6350" marB="0" anchor="b"/>
                </a:tc>
                <a:extLst>
                  <a:ext uri="{0D108BD9-81ED-4DB2-BD59-A6C34878D82A}">
                    <a16:rowId xmlns:a16="http://schemas.microsoft.com/office/drawing/2014/main" val="1800670494"/>
                  </a:ext>
                </a:extLst>
              </a:tr>
              <a:tr h="143111">
                <a:tc>
                  <a:txBody>
                    <a:bodyPr/>
                    <a:lstStyle/>
                    <a:p>
                      <a:pPr algn="l" fontAlgn="b"/>
                      <a:r>
                        <a:rPr lang="en-US" sz="900" u="none" strike="noStrike">
                          <a:effectLst/>
                        </a:rPr>
                        <a:t>Spring 2016</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l" fontAlgn="b"/>
                      <a:r>
                        <a:rPr lang="en-US" sz="900" u="none" strike="noStrike">
                          <a:effectLst/>
                        </a:rPr>
                        <a:t>Fall 2018</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29</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1</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3.4%</a:t>
                      </a:r>
                      <a:endParaRPr lang="en-US" sz="900" b="1"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1</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3.4%</a:t>
                      </a:r>
                      <a:endParaRPr lang="en-US" sz="900" b="1"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1</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3.4%</a:t>
                      </a:r>
                      <a:endParaRPr lang="en-US" sz="900" b="1"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a:effectLst/>
                        </a:rPr>
                        <a:t>1</a:t>
                      </a:r>
                      <a:endParaRPr lang="en-US" sz="900" b="0" i="0" u="none" strike="noStrike">
                        <a:solidFill>
                          <a:srgbClr val="333333"/>
                        </a:solidFill>
                        <a:effectLst/>
                        <a:latin typeface="Arial" panose="020B0604020202020204" pitchFamily="34" charset="0"/>
                      </a:endParaRPr>
                    </a:p>
                  </a:txBody>
                  <a:tcPr marL="6350" marR="6350" marT="6350" marB="0" anchor="b"/>
                </a:tc>
                <a:tc>
                  <a:txBody>
                    <a:bodyPr/>
                    <a:lstStyle/>
                    <a:p>
                      <a:pPr algn="ctr" fontAlgn="b"/>
                      <a:r>
                        <a:rPr lang="en-US" sz="900" u="none" strike="noStrike" dirty="0">
                          <a:effectLst/>
                        </a:rPr>
                        <a:t>3.4%</a:t>
                      </a:r>
                      <a:endParaRPr lang="en-US" sz="900" b="1" i="0" u="none" strike="noStrike" dirty="0">
                        <a:solidFill>
                          <a:srgbClr val="333333"/>
                        </a:solidFill>
                        <a:effectLst/>
                        <a:latin typeface="Arial" panose="020B0604020202020204" pitchFamily="34" charset="0"/>
                      </a:endParaRPr>
                    </a:p>
                  </a:txBody>
                  <a:tcPr marL="6350" marR="6350" marT="6350" marB="0" anchor="b"/>
                </a:tc>
                <a:extLst>
                  <a:ext uri="{0D108BD9-81ED-4DB2-BD59-A6C34878D82A}">
                    <a16:rowId xmlns:a16="http://schemas.microsoft.com/office/drawing/2014/main" val="1952247036"/>
                  </a:ext>
                </a:extLst>
              </a:tr>
            </a:tbl>
          </a:graphicData>
        </a:graphic>
      </p:graphicFrame>
    </p:spTree>
    <p:extLst>
      <p:ext uri="{BB962C8B-B14F-4D97-AF65-F5344CB8AC3E}">
        <p14:creationId xmlns:p14="http://schemas.microsoft.com/office/powerpoint/2010/main" val="39212214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Priorities</a:t>
            </a:r>
          </a:p>
        </p:txBody>
      </p:sp>
      <p:sp>
        <p:nvSpPr>
          <p:cNvPr id="3" name="Content Placeholder 2"/>
          <p:cNvSpPr>
            <a:spLocks noGrp="1"/>
          </p:cNvSpPr>
          <p:nvPr>
            <p:ph type="body" idx="1"/>
          </p:nvPr>
        </p:nvSpPr>
        <p:spPr>
          <a:xfrm>
            <a:off x="417617" y="2188038"/>
            <a:ext cx="5189857" cy="576262"/>
          </a:xfrm>
        </p:spPr>
        <p:txBody>
          <a:bodyPr>
            <a:normAutofit/>
          </a:bodyPr>
          <a:lstStyle/>
          <a:p>
            <a:pPr marL="0" indent="0">
              <a:buNone/>
            </a:pPr>
            <a:r>
              <a:rPr lang="en-US" dirty="0" smtClean="0"/>
              <a:t>Goals</a:t>
            </a:r>
            <a:endParaRPr lang="en-US" dirty="0"/>
          </a:p>
        </p:txBody>
      </p:sp>
      <p:sp>
        <p:nvSpPr>
          <p:cNvPr id="5" name="Content Placeholder 4"/>
          <p:cNvSpPr>
            <a:spLocks noGrp="1"/>
          </p:cNvSpPr>
          <p:nvPr>
            <p:ph sz="half" idx="2"/>
          </p:nvPr>
        </p:nvSpPr>
        <p:spPr>
          <a:xfrm>
            <a:off x="490770" y="2764300"/>
            <a:ext cx="5189856" cy="3605149"/>
          </a:xfrm>
        </p:spPr>
        <p:txBody>
          <a:bodyPr>
            <a:normAutofit fontScale="85000" lnSpcReduction="10000"/>
          </a:bodyPr>
          <a:lstStyle/>
          <a:p>
            <a:r>
              <a:rPr lang="en-US" dirty="0" smtClean="0"/>
              <a:t>Increase </a:t>
            </a:r>
            <a:r>
              <a:rPr lang="en-US" dirty="0"/>
              <a:t>the number of students who </a:t>
            </a:r>
            <a:r>
              <a:rPr lang="en-US" dirty="0" smtClean="0"/>
              <a:t>complete </a:t>
            </a:r>
            <a:r>
              <a:rPr lang="en-US" dirty="0"/>
              <a:t>associates degrees, credentials, certificates, or specific </a:t>
            </a:r>
            <a:r>
              <a:rPr lang="en-US" dirty="0" smtClean="0"/>
              <a:t>job skill sets by 20% by 2021-22. </a:t>
            </a:r>
            <a:r>
              <a:rPr lang="en-US" dirty="0"/>
              <a:t>	</a:t>
            </a:r>
          </a:p>
          <a:p>
            <a:r>
              <a:rPr lang="en-US" dirty="0" smtClean="0"/>
              <a:t>Increase </a:t>
            </a:r>
            <a:r>
              <a:rPr lang="en-US" dirty="0"/>
              <a:t>the # of students </a:t>
            </a:r>
            <a:r>
              <a:rPr lang="en-US" dirty="0" smtClean="0"/>
              <a:t>transferring </a:t>
            </a:r>
            <a:r>
              <a:rPr lang="en-US" dirty="0"/>
              <a:t>to a UC or </a:t>
            </a:r>
            <a:r>
              <a:rPr lang="en-US" dirty="0" smtClean="0"/>
              <a:t>CSU by 30% by 2021-22.</a:t>
            </a:r>
            <a:endParaRPr lang="en-US" dirty="0"/>
          </a:p>
          <a:p>
            <a:r>
              <a:rPr lang="en-US" dirty="0" smtClean="0"/>
              <a:t>Decrease </a:t>
            </a:r>
            <a:r>
              <a:rPr lang="en-US" dirty="0"/>
              <a:t>the average # of units accumulated by students earning </a:t>
            </a:r>
            <a:r>
              <a:rPr lang="en-US" dirty="0" smtClean="0"/>
              <a:t>associate degrees from 93 to 85 by 2021-22. </a:t>
            </a:r>
            <a:endParaRPr lang="en-US" dirty="0"/>
          </a:p>
          <a:p>
            <a:r>
              <a:rPr lang="en-US" dirty="0" smtClean="0"/>
              <a:t>Increase </a:t>
            </a:r>
            <a:r>
              <a:rPr lang="en-US" dirty="0"/>
              <a:t>the % of </a:t>
            </a:r>
            <a:r>
              <a:rPr lang="en-US" dirty="0" smtClean="0"/>
              <a:t>exiting CTE </a:t>
            </a:r>
            <a:r>
              <a:rPr lang="en-US" dirty="0"/>
              <a:t>students who report being employed in their field of </a:t>
            </a:r>
            <a:r>
              <a:rPr lang="en-US" dirty="0" smtClean="0"/>
              <a:t>study from 65% to 72% by 2021-22. </a:t>
            </a:r>
            <a:r>
              <a:rPr lang="en-US" dirty="0"/>
              <a:t>	</a:t>
            </a:r>
          </a:p>
          <a:p>
            <a:r>
              <a:rPr lang="en-US" dirty="0" smtClean="0"/>
              <a:t>Reduce </a:t>
            </a:r>
            <a:r>
              <a:rPr lang="en-US" dirty="0"/>
              <a:t>Equity Gaps </a:t>
            </a:r>
            <a:r>
              <a:rPr lang="en-US" dirty="0" smtClean="0"/>
              <a:t>across all of the above measures by 40% by 2021-22 and fully close them for good by 2026-27</a:t>
            </a:r>
            <a:endParaRPr lang="en-US" dirty="0"/>
          </a:p>
          <a:p>
            <a:endParaRPr lang="en-US" dirty="0"/>
          </a:p>
        </p:txBody>
      </p:sp>
      <p:sp>
        <p:nvSpPr>
          <p:cNvPr id="6" name="Text Placeholder 5"/>
          <p:cNvSpPr>
            <a:spLocks noGrp="1"/>
          </p:cNvSpPr>
          <p:nvPr>
            <p:ph type="body" sz="quarter" idx="3"/>
          </p:nvPr>
        </p:nvSpPr>
        <p:spPr/>
        <p:txBody>
          <a:bodyPr/>
          <a:lstStyle/>
          <a:p>
            <a:r>
              <a:rPr lang="en-US" dirty="0" smtClean="0"/>
              <a:t>Current College Initiatives </a:t>
            </a:r>
            <a:endParaRPr lang="en-US" dirty="0"/>
          </a:p>
        </p:txBody>
      </p:sp>
      <p:sp>
        <p:nvSpPr>
          <p:cNvPr id="7" name="Content Placeholder 6"/>
          <p:cNvSpPr>
            <a:spLocks noGrp="1"/>
          </p:cNvSpPr>
          <p:nvPr>
            <p:ph sz="quarter" idx="4"/>
          </p:nvPr>
        </p:nvSpPr>
        <p:spPr/>
        <p:txBody>
          <a:bodyPr>
            <a:normAutofit lnSpcReduction="10000"/>
          </a:bodyPr>
          <a:lstStyle/>
          <a:p>
            <a:pPr marL="0" indent="0">
              <a:buNone/>
            </a:pPr>
            <a:r>
              <a:rPr lang="en-US" dirty="0" smtClean="0"/>
              <a:t>Initiatives being implemented: </a:t>
            </a:r>
            <a:endParaRPr lang="en-US" dirty="0"/>
          </a:p>
          <a:p>
            <a:r>
              <a:rPr lang="en-US" dirty="0"/>
              <a:t>Promise Scholars Program </a:t>
            </a:r>
          </a:p>
          <a:p>
            <a:r>
              <a:rPr lang="en-US" dirty="0"/>
              <a:t>Guided Pathways </a:t>
            </a:r>
          </a:p>
          <a:p>
            <a:r>
              <a:rPr lang="en-US" dirty="0" smtClean="0"/>
              <a:t>Student Equity &amp; Achievement Program</a:t>
            </a:r>
            <a:endParaRPr lang="en-US" dirty="0"/>
          </a:p>
          <a:p>
            <a:r>
              <a:rPr lang="en-US" dirty="0"/>
              <a:t>AB 705 </a:t>
            </a:r>
            <a:r>
              <a:rPr lang="en-US" dirty="0" smtClean="0"/>
              <a:t>(improve rates of transfer-level math and English completion in 1</a:t>
            </a:r>
            <a:r>
              <a:rPr lang="en-US" baseline="30000" dirty="0" smtClean="0"/>
              <a:t>st</a:t>
            </a:r>
            <a:r>
              <a:rPr lang="en-US" dirty="0" smtClean="0"/>
              <a:t> year)</a:t>
            </a:r>
            <a:endParaRPr lang="en-US" dirty="0"/>
          </a:p>
          <a:p>
            <a:r>
              <a:rPr lang="en-US" dirty="0"/>
              <a:t>Strong Workforce </a:t>
            </a:r>
            <a:r>
              <a:rPr lang="en-US" dirty="0" smtClean="0"/>
              <a:t>Program</a:t>
            </a:r>
            <a:endParaRPr lang="en-US" dirty="0"/>
          </a:p>
          <a:p>
            <a:r>
              <a:rPr lang="en-US" dirty="0" smtClean="0"/>
              <a:t>Strategic Enrollment Management Plan</a:t>
            </a:r>
            <a:endParaRPr lang="en-US" dirty="0"/>
          </a:p>
          <a:p>
            <a:endParaRPr lang="en-US" dirty="0"/>
          </a:p>
        </p:txBody>
      </p:sp>
      <p:pic>
        <p:nvPicPr>
          <p:cNvPr id="4" name="Picture 3"/>
          <p:cNvPicPr>
            <a:picLocks noChangeAspect="1"/>
          </p:cNvPicPr>
          <p:nvPr/>
        </p:nvPicPr>
        <p:blipFill>
          <a:blip r:embed="rId2"/>
          <a:stretch>
            <a:fillRect/>
          </a:stretch>
        </p:blipFill>
        <p:spPr>
          <a:xfrm>
            <a:off x="6974619" y="6278830"/>
            <a:ext cx="5090601" cy="579170"/>
          </a:xfrm>
          <a:prstGeom prst="rect">
            <a:avLst/>
          </a:prstGeom>
        </p:spPr>
      </p:pic>
    </p:spTree>
    <p:extLst>
      <p:ext uri="{BB962C8B-B14F-4D97-AF65-F5344CB8AC3E}">
        <p14:creationId xmlns:p14="http://schemas.microsoft.com/office/powerpoint/2010/main" val="17987585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ASAP Now? </a:t>
            </a:r>
          </a:p>
        </p:txBody>
      </p:sp>
      <p:sp>
        <p:nvSpPr>
          <p:cNvPr id="3" name="Content Placeholder 2"/>
          <p:cNvSpPr>
            <a:spLocks noGrp="1"/>
          </p:cNvSpPr>
          <p:nvPr>
            <p:ph idx="1"/>
          </p:nvPr>
        </p:nvSpPr>
        <p:spPr>
          <a:xfrm>
            <a:off x="818712" y="2304550"/>
            <a:ext cx="10554574" cy="3903210"/>
          </a:xfrm>
        </p:spPr>
        <p:txBody>
          <a:bodyPr>
            <a:normAutofit fontScale="70000" lnSpcReduction="20000"/>
          </a:bodyPr>
          <a:lstStyle/>
          <a:p>
            <a:pPr marL="0" indent="0">
              <a:buNone/>
            </a:pPr>
            <a:endParaRPr lang="en-US" i="1" dirty="0"/>
          </a:p>
          <a:p>
            <a:pPr marL="0" indent="0">
              <a:buNone/>
            </a:pPr>
            <a:r>
              <a:rPr lang="en-US" i="1" dirty="0"/>
              <a:t>How will the priorities outlined above align with and/or support the replication of the ASAP model? </a:t>
            </a:r>
          </a:p>
          <a:p>
            <a:pPr marL="0" indent="0">
              <a:buNone/>
            </a:pPr>
            <a:r>
              <a:rPr lang="en-US" dirty="0"/>
              <a:t>Cañada College has multiple </a:t>
            </a:r>
            <a:r>
              <a:rPr lang="en-US" dirty="0" smtClean="0"/>
              <a:t>ongoing initiatives</a:t>
            </a:r>
            <a:r>
              <a:rPr lang="en-US" dirty="0"/>
              <a:t>, AB </a:t>
            </a:r>
            <a:r>
              <a:rPr lang="en-US" dirty="0" smtClean="0"/>
              <a:t>705, </a:t>
            </a:r>
            <a:r>
              <a:rPr lang="en-US" dirty="0"/>
              <a:t>AB 288 (dual enrollment), Guided Pathways and AB </a:t>
            </a:r>
            <a:r>
              <a:rPr lang="en-US" dirty="0" smtClean="0"/>
              <a:t>19 that </a:t>
            </a:r>
            <a:r>
              <a:rPr lang="en-US" dirty="0"/>
              <a:t>are all in support of student success. In evaluating our persistence and completion data our research shows that as an institution we need to provide more comprehensive supports for our first-time students. We are in need of a specific program that combines student services and instruction so that we see an increase in graduation/completion rates for our students. The replication of ASAP allows us to expand programming to more students and in a strategic way that impacts how we support success campus wide. </a:t>
            </a:r>
          </a:p>
          <a:p>
            <a:pPr marL="0" indent="0">
              <a:buNone/>
            </a:pPr>
            <a:r>
              <a:rPr lang="en-US" i="1" dirty="0"/>
              <a:t>What work has already been done to support the replication effort? </a:t>
            </a:r>
          </a:p>
          <a:p>
            <a:r>
              <a:rPr lang="en-US" dirty="0" smtClean="0"/>
              <a:t>Soft launch of a Promise Scholarship Program 17/18 AY </a:t>
            </a:r>
          </a:p>
          <a:p>
            <a:r>
              <a:rPr lang="en-US" dirty="0" smtClean="0"/>
              <a:t>Launch of the Promise Scholars Program 18/19 AY </a:t>
            </a:r>
          </a:p>
          <a:p>
            <a:pPr lvl="1"/>
            <a:r>
              <a:rPr lang="en-US" dirty="0" smtClean="0"/>
              <a:t>Staffing includes: 1 Program Supervisor, 1 Program Services Coordinator, 1 Program Recruiter, 1 FT Counselor and 1 adjunct </a:t>
            </a:r>
            <a:r>
              <a:rPr lang="en-US" dirty="0"/>
              <a:t>C</a:t>
            </a:r>
            <a:r>
              <a:rPr lang="en-US" dirty="0" smtClean="0"/>
              <a:t>ounselor</a:t>
            </a:r>
            <a:endParaRPr lang="en-US" dirty="0"/>
          </a:p>
          <a:p>
            <a:pPr marL="0" indent="0">
              <a:buNone/>
            </a:pPr>
            <a:r>
              <a:rPr lang="en-US" i="1" dirty="0"/>
              <a:t>What are the barriers to implementation? </a:t>
            </a:r>
            <a:endParaRPr lang="en-US" i="1" dirty="0" smtClean="0"/>
          </a:p>
          <a:p>
            <a:r>
              <a:rPr lang="en-US" dirty="0" smtClean="0"/>
              <a:t>Data </a:t>
            </a:r>
            <a:r>
              <a:rPr lang="en-US" dirty="0" smtClean="0"/>
              <a:t>systems (lack of integration between Degree Works, SARS, and Banner)</a:t>
            </a:r>
          </a:p>
          <a:p>
            <a:r>
              <a:rPr lang="en-US" dirty="0" smtClean="0"/>
              <a:t>Student-Counselor Ratio</a:t>
            </a:r>
          </a:p>
          <a:p>
            <a:r>
              <a:rPr lang="en-US" dirty="0"/>
              <a:t>S</a:t>
            </a:r>
            <a:r>
              <a:rPr lang="en-US" dirty="0" smtClean="0"/>
              <a:t>tudents selecting degree programs that may not be complete-able within two years</a:t>
            </a:r>
            <a:endParaRPr lang="en-US" dirty="0"/>
          </a:p>
          <a:p>
            <a:pPr marL="0" indent="0">
              <a:buNone/>
            </a:pPr>
            <a:endParaRPr lang="en-US" dirty="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71469" y="6207760"/>
            <a:ext cx="5090143" cy="577800"/>
          </a:xfrm>
          <a:prstGeom prst="rect">
            <a:avLst/>
          </a:prstGeom>
        </p:spPr>
      </p:pic>
    </p:spTree>
    <p:extLst>
      <p:ext uri="{BB962C8B-B14F-4D97-AF65-F5344CB8AC3E}">
        <p14:creationId xmlns:p14="http://schemas.microsoft.com/office/powerpoint/2010/main" val="39177972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7AF46513-5B0D-4B03-9323-32F3F0BFC9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397</TotalTime>
  <Words>396</Words>
  <Application>Microsoft Office PowerPoint</Application>
  <PresentationFormat>Widescreen</PresentationFormat>
  <Paragraphs>88</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Century Gothic</vt:lpstr>
      <vt:lpstr>Wingdings 2</vt:lpstr>
      <vt:lpstr>Quotable</vt:lpstr>
      <vt:lpstr> Marisol Quevedo</vt:lpstr>
      <vt:lpstr>Overview </vt:lpstr>
      <vt:lpstr>Institutional Priorities</vt:lpstr>
      <vt:lpstr>Why ASAP Now? </vt:lpstr>
    </vt:vector>
  </TitlesOfParts>
  <Company>The City University of  New York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dc:title>
  <dc:creator>cis</dc:creator>
  <cp:lastModifiedBy>Engel, Karen</cp:lastModifiedBy>
  <cp:revision>25</cp:revision>
  <dcterms:created xsi:type="dcterms:W3CDTF">2019-03-28T10:14:18Z</dcterms:created>
  <dcterms:modified xsi:type="dcterms:W3CDTF">2019-04-10T20:57:50Z</dcterms:modified>
</cp:coreProperties>
</file>