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7" r:id="rId4"/>
    <p:sldId id="274" r:id="rId5"/>
    <p:sldId id="281" r:id="rId6"/>
    <p:sldId id="275" r:id="rId7"/>
    <p:sldId id="262" r:id="rId8"/>
    <p:sldId id="259" r:id="rId9"/>
    <p:sldId id="268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83" r:id="rId19"/>
    <p:sldId id="28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9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2" y="7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5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9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76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93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3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5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23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43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15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6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8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D36BA-83FA-476A-8F50-2E4F56DDEACA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92329-9EF8-416A-A75E-7CED13DA5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48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Planning and Goal-Setting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5100" dirty="0" smtClean="0"/>
              <a:t>Planning &amp; Budgeting Council</a:t>
            </a:r>
          </a:p>
          <a:p>
            <a:endParaRPr lang="en-US" sz="5100" dirty="0"/>
          </a:p>
          <a:p>
            <a:r>
              <a:rPr lang="en-US" dirty="0" smtClean="0"/>
              <a:t>March 20, 2019</a:t>
            </a:r>
          </a:p>
          <a:p>
            <a:endParaRPr lang="en-US" dirty="0"/>
          </a:p>
          <a:p>
            <a:r>
              <a:rPr lang="en-US" dirty="0" smtClean="0"/>
              <a:t>Office of Planning, Research &amp; Institutional Effectiveness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435" y="711153"/>
            <a:ext cx="3125130" cy="140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51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9618978" y="1369678"/>
            <a:ext cx="819" cy="4779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-215850"/>
            <a:ext cx="10515600" cy="1325563"/>
          </a:xfrm>
        </p:spPr>
        <p:txBody>
          <a:bodyPr/>
          <a:lstStyle/>
          <a:p>
            <a:r>
              <a:rPr lang="en-US" dirty="0" smtClean="0"/>
              <a:t>Cañada College </a:t>
            </a:r>
            <a:r>
              <a:rPr lang="en-US" dirty="0"/>
              <a:t>P</a:t>
            </a:r>
            <a:r>
              <a:rPr lang="en-US" dirty="0" smtClean="0"/>
              <a:t>lanning Calendar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0166" y="2413703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9574" y="2413702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" y="582959"/>
            <a:ext cx="11826240" cy="1058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Year:      2017        2018         2019         2020         2021         2022         2023        2024       2025      2026      2027       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1150883" y="3154683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>
          <a:xfrm>
            <a:off x="2173671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9" name="Oval 8"/>
          <p:cNvSpPr/>
          <p:nvPr/>
        </p:nvSpPr>
        <p:spPr>
          <a:xfrm>
            <a:off x="3196459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4226145" y="3153198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255831" y="315319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3" name="Oval 12"/>
          <p:cNvSpPr/>
          <p:nvPr/>
        </p:nvSpPr>
        <p:spPr>
          <a:xfrm>
            <a:off x="6403452" y="314154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7426240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8449028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9478714" y="3140056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10508400" y="3140057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36259" y="1378425"/>
            <a:ext cx="0" cy="4157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7816" y="1800778"/>
            <a:ext cx="11180038" cy="4189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ACCJC Annual, Mid-term, and ISER Report Cycle</a:t>
            </a:r>
            <a:endParaRPr lang="en-US" sz="2000" dirty="0"/>
          </a:p>
        </p:txBody>
      </p:sp>
      <p:sp>
        <p:nvSpPr>
          <p:cNvPr id="30" name="Oval 29"/>
          <p:cNvSpPr/>
          <p:nvPr/>
        </p:nvSpPr>
        <p:spPr>
          <a:xfrm>
            <a:off x="5968835" y="1301194"/>
            <a:ext cx="1424428" cy="5776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Mid-Term Report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692078" y="1378425"/>
            <a:ext cx="1052" cy="40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699760" y="1388975"/>
            <a:ext cx="3680" cy="4275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362996" y="1393493"/>
            <a:ext cx="0" cy="4174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60562" y="1369678"/>
            <a:ext cx="0" cy="4244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707426" y="1380774"/>
            <a:ext cx="0" cy="430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73879" y="1374317"/>
            <a:ext cx="0" cy="4422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773891" y="1279757"/>
            <a:ext cx="1396264" cy="57761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857501" y="1301196"/>
            <a:ext cx="1402604" cy="57761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2019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4" idx="2"/>
            <a:endCxn id="7" idx="0"/>
          </p:cNvCxnSpPr>
          <p:nvPr/>
        </p:nvCxnSpPr>
        <p:spPr>
          <a:xfrm rot="5400000">
            <a:off x="2386588" y="2112269"/>
            <a:ext cx="192965" cy="1891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" idx="2"/>
            <a:endCxn id="8" idx="0"/>
          </p:cNvCxnSpPr>
          <p:nvPr/>
        </p:nvCxnSpPr>
        <p:spPr>
          <a:xfrm rot="5400000">
            <a:off x="2898723" y="2622922"/>
            <a:ext cx="191483" cy="86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" idx="2"/>
            <a:endCxn id="9" idx="0"/>
          </p:cNvCxnSpPr>
          <p:nvPr/>
        </p:nvCxnSpPr>
        <p:spPr>
          <a:xfrm rot="16200000" flipH="1">
            <a:off x="3410116" y="2980602"/>
            <a:ext cx="191483" cy="15371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" idx="2"/>
            <a:endCxn id="10" idx="0"/>
          </p:cNvCxnSpPr>
          <p:nvPr/>
        </p:nvCxnSpPr>
        <p:spPr>
          <a:xfrm rot="16200000" flipH="1">
            <a:off x="3924960" y="2465758"/>
            <a:ext cx="191480" cy="11833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" idx="2"/>
            <a:endCxn id="11" idx="0"/>
          </p:cNvCxnSpPr>
          <p:nvPr/>
        </p:nvCxnSpPr>
        <p:spPr>
          <a:xfrm rot="16200000" flipH="1">
            <a:off x="4439803" y="1950915"/>
            <a:ext cx="191481" cy="22130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2"/>
            <a:endCxn id="13" idx="0"/>
          </p:cNvCxnSpPr>
          <p:nvPr/>
        </p:nvCxnSpPr>
        <p:spPr>
          <a:xfrm rot="5400000">
            <a:off x="7639146" y="2112278"/>
            <a:ext cx="179824" cy="1878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5" idx="2"/>
            <a:endCxn id="14" idx="0"/>
          </p:cNvCxnSpPr>
          <p:nvPr/>
        </p:nvCxnSpPr>
        <p:spPr>
          <a:xfrm rot="5400000">
            <a:off x="8151281" y="2622931"/>
            <a:ext cx="178342" cy="8559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5" idx="2"/>
            <a:endCxn id="15" idx="0"/>
          </p:cNvCxnSpPr>
          <p:nvPr/>
        </p:nvCxnSpPr>
        <p:spPr>
          <a:xfrm rot="16200000" flipH="1">
            <a:off x="8662675" y="2967451"/>
            <a:ext cx="178342" cy="1668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5" idx="2"/>
            <a:endCxn id="16" idx="0"/>
          </p:cNvCxnSpPr>
          <p:nvPr/>
        </p:nvCxnSpPr>
        <p:spPr>
          <a:xfrm rot="16200000" flipH="1">
            <a:off x="9177520" y="2452606"/>
            <a:ext cx="178339" cy="11965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" idx="2"/>
            <a:endCxn id="17" idx="0"/>
          </p:cNvCxnSpPr>
          <p:nvPr/>
        </p:nvCxnSpPr>
        <p:spPr>
          <a:xfrm rot="16200000" flipH="1">
            <a:off x="9692362" y="1937764"/>
            <a:ext cx="178340" cy="2226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218084"/>
              </p:ext>
            </p:extLst>
          </p:nvPr>
        </p:nvGraphicFramePr>
        <p:xfrm>
          <a:off x="0" y="3920622"/>
          <a:ext cx="11331626" cy="294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21">
                  <a:extLst>
                    <a:ext uri="{9D8B030D-6E8A-4147-A177-3AD203B41FA5}">
                      <a16:colId xmlns:a16="http://schemas.microsoft.com/office/drawing/2014/main" val="4102030919"/>
                    </a:ext>
                  </a:extLst>
                </a:gridCol>
                <a:gridCol w="1011075">
                  <a:extLst>
                    <a:ext uri="{9D8B030D-6E8A-4147-A177-3AD203B41FA5}">
                      <a16:colId xmlns:a16="http://schemas.microsoft.com/office/drawing/2014/main" val="3200799458"/>
                    </a:ext>
                  </a:extLst>
                </a:gridCol>
                <a:gridCol w="1034959">
                  <a:extLst>
                    <a:ext uri="{9D8B030D-6E8A-4147-A177-3AD203B41FA5}">
                      <a16:colId xmlns:a16="http://schemas.microsoft.com/office/drawing/2014/main" val="1233098554"/>
                    </a:ext>
                  </a:extLst>
                </a:gridCol>
                <a:gridCol w="1026998">
                  <a:extLst>
                    <a:ext uri="{9D8B030D-6E8A-4147-A177-3AD203B41FA5}">
                      <a16:colId xmlns:a16="http://schemas.microsoft.com/office/drawing/2014/main" val="2459711695"/>
                    </a:ext>
                  </a:extLst>
                </a:gridCol>
                <a:gridCol w="1058843">
                  <a:extLst>
                    <a:ext uri="{9D8B030D-6E8A-4147-A177-3AD203B41FA5}">
                      <a16:colId xmlns:a16="http://schemas.microsoft.com/office/drawing/2014/main" val="3775785075"/>
                    </a:ext>
                  </a:extLst>
                </a:gridCol>
                <a:gridCol w="1089835">
                  <a:extLst>
                    <a:ext uri="{9D8B030D-6E8A-4147-A177-3AD203B41FA5}">
                      <a16:colId xmlns:a16="http://schemas.microsoft.com/office/drawing/2014/main" val="746298859"/>
                    </a:ext>
                  </a:extLst>
                </a:gridCol>
                <a:gridCol w="1001110">
                  <a:extLst>
                    <a:ext uri="{9D8B030D-6E8A-4147-A177-3AD203B41FA5}">
                      <a16:colId xmlns:a16="http://schemas.microsoft.com/office/drawing/2014/main" val="1594942394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113742121"/>
                    </a:ext>
                  </a:extLst>
                </a:gridCol>
                <a:gridCol w="1060541">
                  <a:extLst>
                    <a:ext uri="{9D8B030D-6E8A-4147-A177-3AD203B41FA5}">
                      <a16:colId xmlns:a16="http://schemas.microsoft.com/office/drawing/2014/main" val="1002701557"/>
                    </a:ext>
                  </a:extLst>
                </a:gridCol>
                <a:gridCol w="945620">
                  <a:extLst>
                    <a:ext uri="{9D8B030D-6E8A-4147-A177-3AD203B41FA5}">
                      <a16:colId xmlns:a16="http://schemas.microsoft.com/office/drawing/2014/main" val="2176197299"/>
                    </a:ext>
                  </a:extLst>
                </a:gridCol>
              </a:tblGrid>
              <a:tr h="25821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Distance Education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79538"/>
                  </a:ext>
                </a:extLst>
              </a:tr>
              <a:tr h="26312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Facilities</a:t>
                      </a:r>
                      <a:r>
                        <a:rPr lang="en-US" sz="1400" baseline="0" dirty="0" smtClean="0"/>
                        <a:t> Master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49545"/>
                  </a:ext>
                </a:extLst>
              </a:tr>
              <a:tr h="27590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Guided Pathways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01479"/>
                  </a:ext>
                </a:extLst>
              </a:tr>
              <a:tr h="2857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Professional Learning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5547"/>
                  </a:ext>
                </a:extLst>
              </a:tr>
              <a:tr h="25909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Research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01632"/>
                  </a:ext>
                </a:extLst>
              </a:tr>
              <a:tr h="2403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Strategic</a:t>
                      </a:r>
                      <a:r>
                        <a:rPr lang="en-US" sz="1400" baseline="0" dirty="0" smtClean="0"/>
                        <a:t> Enrollment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70380"/>
                  </a:ext>
                </a:extLst>
              </a:tr>
              <a:tr h="25313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Strong Workforce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13409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 Equity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Plan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8692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Sustainability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16784"/>
                  </a:ext>
                </a:extLst>
              </a:tr>
              <a:tr h="27082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Technology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37220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455383" y="45736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454026" y="576260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455383" y="514577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505857" y="403746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510793" y="456216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506101" y="60472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3505857" y="517400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3505857" y="57774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554930" y="45669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4529353" y="517048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607884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4533118" y="577099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539780" y="665621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614688" y="57626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97665" y="517666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597665" y="487557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59454" y="605925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597665" y="45716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580297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585308" y="637015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504528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4539780" y="428004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659454" y="517040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722138" y="401973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711287" y="5165762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741584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9803095" y="516842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10827813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769552" y="634517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11287" y="660583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746531" y="548682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738046" y="483750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9804612" y="429670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9800738" y="604722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9795563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819574" y="663184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3746" y="487143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453746" y="634968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098" y="3920622"/>
            <a:ext cx="269433" cy="26943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2086" y="4204357"/>
            <a:ext cx="269433" cy="269433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11367307" y="455149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8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9618978" y="1369678"/>
            <a:ext cx="819" cy="4779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-215850"/>
            <a:ext cx="10515600" cy="1325563"/>
          </a:xfrm>
        </p:spPr>
        <p:txBody>
          <a:bodyPr/>
          <a:lstStyle/>
          <a:p>
            <a:r>
              <a:rPr lang="en-US" dirty="0" smtClean="0"/>
              <a:t>Cañada College </a:t>
            </a:r>
            <a:r>
              <a:rPr lang="en-US" dirty="0"/>
              <a:t>P</a:t>
            </a:r>
            <a:r>
              <a:rPr lang="en-US" dirty="0" smtClean="0"/>
              <a:t>lanning Calendar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0166" y="2413703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9574" y="2413702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" y="582959"/>
            <a:ext cx="11826240" cy="1058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Year:      2017        2018         2019         2020         2021         2022         2023        2024       2025      2026      2027       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1150883" y="3154683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>
          <a:xfrm>
            <a:off x="2173671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9" name="Oval 8"/>
          <p:cNvSpPr/>
          <p:nvPr/>
        </p:nvSpPr>
        <p:spPr>
          <a:xfrm>
            <a:off x="3196459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4226145" y="3153198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255831" y="315319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3" name="Oval 12"/>
          <p:cNvSpPr/>
          <p:nvPr/>
        </p:nvSpPr>
        <p:spPr>
          <a:xfrm>
            <a:off x="6403452" y="314154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7426240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8449028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9478714" y="3140056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10508400" y="3140057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36259" y="1378425"/>
            <a:ext cx="0" cy="4157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7816" y="1800778"/>
            <a:ext cx="11180038" cy="4189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ACCJC Annual, Mid-term, and ISER Report Cycle</a:t>
            </a:r>
            <a:endParaRPr lang="en-US" sz="2000" dirty="0"/>
          </a:p>
        </p:txBody>
      </p:sp>
      <p:sp>
        <p:nvSpPr>
          <p:cNvPr id="30" name="Oval 29"/>
          <p:cNvSpPr/>
          <p:nvPr/>
        </p:nvSpPr>
        <p:spPr>
          <a:xfrm>
            <a:off x="5968835" y="1301194"/>
            <a:ext cx="1424428" cy="5776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Mid-Term Report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692078" y="1378425"/>
            <a:ext cx="1052" cy="40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699760" y="1388975"/>
            <a:ext cx="3680" cy="4275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362996" y="1393493"/>
            <a:ext cx="0" cy="4174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60562" y="1369678"/>
            <a:ext cx="0" cy="4244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707426" y="1380774"/>
            <a:ext cx="0" cy="430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73879" y="1374317"/>
            <a:ext cx="0" cy="4422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773891" y="1279757"/>
            <a:ext cx="1396264" cy="57761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857501" y="1301196"/>
            <a:ext cx="1402604" cy="57761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2019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4" idx="2"/>
            <a:endCxn id="7" idx="0"/>
          </p:cNvCxnSpPr>
          <p:nvPr/>
        </p:nvCxnSpPr>
        <p:spPr>
          <a:xfrm rot="5400000">
            <a:off x="2386588" y="2112269"/>
            <a:ext cx="192965" cy="1891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" idx="2"/>
            <a:endCxn id="8" idx="0"/>
          </p:cNvCxnSpPr>
          <p:nvPr/>
        </p:nvCxnSpPr>
        <p:spPr>
          <a:xfrm rot="5400000">
            <a:off x="2898723" y="2622922"/>
            <a:ext cx="191483" cy="86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" idx="2"/>
            <a:endCxn id="9" idx="0"/>
          </p:cNvCxnSpPr>
          <p:nvPr/>
        </p:nvCxnSpPr>
        <p:spPr>
          <a:xfrm rot="16200000" flipH="1">
            <a:off x="3410116" y="2980602"/>
            <a:ext cx="191483" cy="15371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" idx="2"/>
            <a:endCxn id="10" idx="0"/>
          </p:cNvCxnSpPr>
          <p:nvPr/>
        </p:nvCxnSpPr>
        <p:spPr>
          <a:xfrm rot="16200000" flipH="1">
            <a:off x="3924960" y="2465758"/>
            <a:ext cx="191480" cy="11833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" idx="2"/>
            <a:endCxn id="11" idx="0"/>
          </p:cNvCxnSpPr>
          <p:nvPr/>
        </p:nvCxnSpPr>
        <p:spPr>
          <a:xfrm rot="16200000" flipH="1">
            <a:off x="4439803" y="1950915"/>
            <a:ext cx="191481" cy="22130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2"/>
            <a:endCxn id="13" idx="0"/>
          </p:cNvCxnSpPr>
          <p:nvPr/>
        </p:nvCxnSpPr>
        <p:spPr>
          <a:xfrm rot="5400000">
            <a:off x="7639146" y="2112278"/>
            <a:ext cx="179824" cy="1878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5" idx="2"/>
            <a:endCxn id="14" idx="0"/>
          </p:cNvCxnSpPr>
          <p:nvPr/>
        </p:nvCxnSpPr>
        <p:spPr>
          <a:xfrm rot="5400000">
            <a:off x="8151281" y="2622931"/>
            <a:ext cx="178342" cy="8559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5" idx="2"/>
            <a:endCxn id="15" idx="0"/>
          </p:cNvCxnSpPr>
          <p:nvPr/>
        </p:nvCxnSpPr>
        <p:spPr>
          <a:xfrm rot="16200000" flipH="1">
            <a:off x="8662675" y="2967451"/>
            <a:ext cx="178342" cy="1668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5" idx="2"/>
            <a:endCxn id="16" idx="0"/>
          </p:cNvCxnSpPr>
          <p:nvPr/>
        </p:nvCxnSpPr>
        <p:spPr>
          <a:xfrm rot="16200000" flipH="1">
            <a:off x="9177520" y="2452606"/>
            <a:ext cx="178339" cy="11965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" idx="2"/>
            <a:endCxn id="17" idx="0"/>
          </p:cNvCxnSpPr>
          <p:nvPr/>
        </p:nvCxnSpPr>
        <p:spPr>
          <a:xfrm rot="16200000" flipH="1">
            <a:off x="9692362" y="1937764"/>
            <a:ext cx="178340" cy="2226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806710"/>
              </p:ext>
            </p:extLst>
          </p:nvPr>
        </p:nvGraphicFramePr>
        <p:xfrm>
          <a:off x="0" y="3920622"/>
          <a:ext cx="11331626" cy="294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21">
                  <a:extLst>
                    <a:ext uri="{9D8B030D-6E8A-4147-A177-3AD203B41FA5}">
                      <a16:colId xmlns:a16="http://schemas.microsoft.com/office/drawing/2014/main" val="4102030919"/>
                    </a:ext>
                  </a:extLst>
                </a:gridCol>
                <a:gridCol w="1011075">
                  <a:extLst>
                    <a:ext uri="{9D8B030D-6E8A-4147-A177-3AD203B41FA5}">
                      <a16:colId xmlns:a16="http://schemas.microsoft.com/office/drawing/2014/main" val="3200799458"/>
                    </a:ext>
                  </a:extLst>
                </a:gridCol>
                <a:gridCol w="1034959">
                  <a:extLst>
                    <a:ext uri="{9D8B030D-6E8A-4147-A177-3AD203B41FA5}">
                      <a16:colId xmlns:a16="http://schemas.microsoft.com/office/drawing/2014/main" val="1233098554"/>
                    </a:ext>
                  </a:extLst>
                </a:gridCol>
                <a:gridCol w="1026998">
                  <a:extLst>
                    <a:ext uri="{9D8B030D-6E8A-4147-A177-3AD203B41FA5}">
                      <a16:colId xmlns:a16="http://schemas.microsoft.com/office/drawing/2014/main" val="2459711695"/>
                    </a:ext>
                  </a:extLst>
                </a:gridCol>
                <a:gridCol w="1058843">
                  <a:extLst>
                    <a:ext uri="{9D8B030D-6E8A-4147-A177-3AD203B41FA5}">
                      <a16:colId xmlns:a16="http://schemas.microsoft.com/office/drawing/2014/main" val="3775785075"/>
                    </a:ext>
                  </a:extLst>
                </a:gridCol>
                <a:gridCol w="1089835">
                  <a:extLst>
                    <a:ext uri="{9D8B030D-6E8A-4147-A177-3AD203B41FA5}">
                      <a16:colId xmlns:a16="http://schemas.microsoft.com/office/drawing/2014/main" val="746298859"/>
                    </a:ext>
                  </a:extLst>
                </a:gridCol>
                <a:gridCol w="1001110">
                  <a:extLst>
                    <a:ext uri="{9D8B030D-6E8A-4147-A177-3AD203B41FA5}">
                      <a16:colId xmlns:a16="http://schemas.microsoft.com/office/drawing/2014/main" val="1594942394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113742121"/>
                    </a:ext>
                  </a:extLst>
                </a:gridCol>
                <a:gridCol w="1060541">
                  <a:extLst>
                    <a:ext uri="{9D8B030D-6E8A-4147-A177-3AD203B41FA5}">
                      <a16:colId xmlns:a16="http://schemas.microsoft.com/office/drawing/2014/main" val="1002701557"/>
                    </a:ext>
                  </a:extLst>
                </a:gridCol>
                <a:gridCol w="945620">
                  <a:extLst>
                    <a:ext uri="{9D8B030D-6E8A-4147-A177-3AD203B41FA5}">
                      <a16:colId xmlns:a16="http://schemas.microsoft.com/office/drawing/2014/main" val="2176197299"/>
                    </a:ext>
                  </a:extLst>
                </a:gridCol>
              </a:tblGrid>
              <a:tr h="25821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Distance Education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79538"/>
                  </a:ext>
                </a:extLst>
              </a:tr>
              <a:tr h="26312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Facilities</a:t>
                      </a:r>
                      <a:r>
                        <a:rPr lang="en-US" sz="1400" baseline="0" dirty="0" smtClean="0"/>
                        <a:t> Master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49545"/>
                  </a:ext>
                </a:extLst>
              </a:tr>
              <a:tr h="27590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Guided Pathways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01479"/>
                  </a:ext>
                </a:extLst>
              </a:tr>
              <a:tr h="2857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Professional Learning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5547"/>
                  </a:ext>
                </a:extLst>
              </a:tr>
              <a:tr h="25909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Research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01632"/>
                  </a:ext>
                </a:extLst>
              </a:tr>
              <a:tr h="2403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Strategic</a:t>
                      </a:r>
                      <a:r>
                        <a:rPr lang="en-US" sz="1400" baseline="0" dirty="0" smtClean="0"/>
                        <a:t> Enrollment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70380"/>
                  </a:ext>
                </a:extLst>
              </a:tr>
              <a:tr h="25313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Strong Workforce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13409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 Equity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Plan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8692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Sustainability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16784"/>
                  </a:ext>
                </a:extLst>
              </a:tr>
              <a:tr h="27082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Technology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37220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455383" y="45736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454026" y="576260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455383" y="514577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505857" y="403746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510793" y="456216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506101" y="60472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3505857" y="517400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3505857" y="57774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554930" y="45669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4529353" y="517048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607884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4533118" y="577099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539780" y="665621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614688" y="57626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97665" y="517666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597665" y="487557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59454" y="605925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597665" y="45716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580297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585308" y="637015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504528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4539780" y="428004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659454" y="517040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722138" y="401973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711287" y="5165762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741584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9803095" y="516842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10827813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769552" y="634517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11287" y="660583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746531" y="548682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738046" y="483750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9804612" y="429670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9800738" y="604722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9795563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819574" y="663184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3746" y="487143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453746" y="634968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098" y="3920622"/>
            <a:ext cx="269433" cy="26943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2086" y="4204357"/>
            <a:ext cx="269433" cy="269433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2996" y="4775940"/>
            <a:ext cx="269433" cy="269433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11367307" y="455149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3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9618978" y="1369678"/>
            <a:ext cx="819" cy="4779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-215850"/>
            <a:ext cx="10515600" cy="1325563"/>
          </a:xfrm>
        </p:spPr>
        <p:txBody>
          <a:bodyPr/>
          <a:lstStyle/>
          <a:p>
            <a:r>
              <a:rPr lang="en-US" dirty="0" smtClean="0"/>
              <a:t>Cañada College </a:t>
            </a:r>
            <a:r>
              <a:rPr lang="en-US" dirty="0"/>
              <a:t>P</a:t>
            </a:r>
            <a:r>
              <a:rPr lang="en-US" dirty="0" smtClean="0"/>
              <a:t>lanning Calendar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0166" y="2413703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9574" y="2413702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" y="582959"/>
            <a:ext cx="11826240" cy="1058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Year:      2017        2018         2019         2020         2021         2022         2023        2024       2025      2026      2027       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1150883" y="3154683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>
          <a:xfrm>
            <a:off x="2173671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9" name="Oval 8"/>
          <p:cNvSpPr/>
          <p:nvPr/>
        </p:nvSpPr>
        <p:spPr>
          <a:xfrm>
            <a:off x="3196459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4226145" y="3153198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255831" y="315319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3" name="Oval 12"/>
          <p:cNvSpPr/>
          <p:nvPr/>
        </p:nvSpPr>
        <p:spPr>
          <a:xfrm>
            <a:off x="6403452" y="314154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7426240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8449028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9478714" y="3140056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10508400" y="3140057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36259" y="1378425"/>
            <a:ext cx="0" cy="4157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7816" y="1800778"/>
            <a:ext cx="11180038" cy="4189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ACCJC Annual, Mid-term, and ISER Report Cycle</a:t>
            </a:r>
            <a:endParaRPr lang="en-US" sz="2000" dirty="0"/>
          </a:p>
        </p:txBody>
      </p:sp>
      <p:sp>
        <p:nvSpPr>
          <p:cNvPr id="30" name="Oval 29"/>
          <p:cNvSpPr/>
          <p:nvPr/>
        </p:nvSpPr>
        <p:spPr>
          <a:xfrm>
            <a:off x="5968835" y="1301194"/>
            <a:ext cx="1424428" cy="5776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Mid-Term Report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692078" y="1378425"/>
            <a:ext cx="1052" cy="40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699760" y="1388975"/>
            <a:ext cx="3680" cy="4275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362996" y="1393493"/>
            <a:ext cx="0" cy="4174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60562" y="1369678"/>
            <a:ext cx="0" cy="4244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707426" y="1380774"/>
            <a:ext cx="0" cy="430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73879" y="1374317"/>
            <a:ext cx="0" cy="4422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773891" y="1279757"/>
            <a:ext cx="1396264" cy="57761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857501" y="1301196"/>
            <a:ext cx="1402604" cy="57761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2019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4" idx="2"/>
            <a:endCxn id="7" idx="0"/>
          </p:cNvCxnSpPr>
          <p:nvPr/>
        </p:nvCxnSpPr>
        <p:spPr>
          <a:xfrm rot="5400000">
            <a:off x="2386588" y="2112269"/>
            <a:ext cx="192965" cy="1891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" idx="2"/>
            <a:endCxn id="8" idx="0"/>
          </p:cNvCxnSpPr>
          <p:nvPr/>
        </p:nvCxnSpPr>
        <p:spPr>
          <a:xfrm rot="5400000">
            <a:off x="2898723" y="2622922"/>
            <a:ext cx="191483" cy="86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" idx="2"/>
            <a:endCxn id="9" idx="0"/>
          </p:cNvCxnSpPr>
          <p:nvPr/>
        </p:nvCxnSpPr>
        <p:spPr>
          <a:xfrm rot="16200000" flipH="1">
            <a:off x="3410116" y="2980602"/>
            <a:ext cx="191483" cy="15371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" idx="2"/>
            <a:endCxn id="10" idx="0"/>
          </p:cNvCxnSpPr>
          <p:nvPr/>
        </p:nvCxnSpPr>
        <p:spPr>
          <a:xfrm rot="16200000" flipH="1">
            <a:off x="3924960" y="2465758"/>
            <a:ext cx="191480" cy="11833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" idx="2"/>
            <a:endCxn id="11" idx="0"/>
          </p:cNvCxnSpPr>
          <p:nvPr/>
        </p:nvCxnSpPr>
        <p:spPr>
          <a:xfrm rot="16200000" flipH="1">
            <a:off x="4439803" y="1950915"/>
            <a:ext cx="191481" cy="22130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2"/>
            <a:endCxn id="13" idx="0"/>
          </p:cNvCxnSpPr>
          <p:nvPr/>
        </p:nvCxnSpPr>
        <p:spPr>
          <a:xfrm rot="5400000">
            <a:off x="7639146" y="2112278"/>
            <a:ext cx="179824" cy="1878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5" idx="2"/>
            <a:endCxn id="14" idx="0"/>
          </p:cNvCxnSpPr>
          <p:nvPr/>
        </p:nvCxnSpPr>
        <p:spPr>
          <a:xfrm rot="5400000">
            <a:off x="8151281" y="2622931"/>
            <a:ext cx="178342" cy="8559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5" idx="2"/>
            <a:endCxn id="15" idx="0"/>
          </p:cNvCxnSpPr>
          <p:nvPr/>
        </p:nvCxnSpPr>
        <p:spPr>
          <a:xfrm rot="16200000" flipH="1">
            <a:off x="8662675" y="2967451"/>
            <a:ext cx="178342" cy="1668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5" idx="2"/>
            <a:endCxn id="16" idx="0"/>
          </p:cNvCxnSpPr>
          <p:nvPr/>
        </p:nvCxnSpPr>
        <p:spPr>
          <a:xfrm rot="16200000" flipH="1">
            <a:off x="9177520" y="2452606"/>
            <a:ext cx="178339" cy="11965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" idx="2"/>
            <a:endCxn id="17" idx="0"/>
          </p:cNvCxnSpPr>
          <p:nvPr/>
        </p:nvCxnSpPr>
        <p:spPr>
          <a:xfrm rot="16200000" flipH="1">
            <a:off x="9692362" y="1937764"/>
            <a:ext cx="178340" cy="2226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071488"/>
              </p:ext>
            </p:extLst>
          </p:nvPr>
        </p:nvGraphicFramePr>
        <p:xfrm>
          <a:off x="0" y="3920622"/>
          <a:ext cx="11331626" cy="294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21">
                  <a:extLst>
                    <a:ext uri="{9D8B030D-6E8A-4147-A177-3AD203B41FA5}">
                      <a16:colId xmlns:a16="http://schemas.microsoft.com/office/drawing/2014/main" val="4102030919"/>
                    </a:ext>
                  </a:extLst>
                </a:gridCol>
                <a:gridCol w="1011075">
                  <a:extLst>
                    <a:ext uri="{9D8B030D-6E8A-4147-A177-3AD203B41FA5}">
                      <a16:colId xmlns:a16="http://schemas.microsoft.com/office/drawing/2014/main" val="3200799458"/>
                    </a:ext>
                  </a:extLst>
                </a:gridCol>
                <a:gridCol w="1034959">
                  <a:extLst>
                    <a:ext uri="{9D8B030D-6E8A-4147-A177-3AD203B41FA5}">
                      <a16:colId xmlns:a16="http://schemas.microsoft.com/office/drawing/2014/main" val="1233098554"/>
                    </a:ext>
                  </a:extLst>
                </a:gridCol>
                <a:gridCol w="1026998">
                  <a:extLst>
                    <a:ext uri="{9D8B030D-6E8A-4147-A177-3AD203B41FA5}">
                      <a16:colId xmlns:a16="http://schemas.microsoft.com/office/drawing/2014/main" val="2459711695"/>
                    </a:ext>
                  </a:extLst>
                </a:gridCol>
                <a:gridCol w="1058843">
                  <a:extLst>
                    <a:ext uri="{9D8B030D-6E8A-4147-A177-3AD203B41FA5}">
                      <a16:colId xmlns:a16="http://schemas.microsoft.com/office/drawing/2014/main" val="3775785075"/>
                    </a:ext>
                  </a:extLst>
                </a:gridCol>
                <a:gridCol w="1089835">
                  <a:extLst>
                    <a:ext uri="{9D8B030D-6E8A-4147-A177-3AD203B41FA5}">
                      <a16:colId xmlns:a16="http://schemas.microsoft.com/office/drawing/2014/main" val="746298859"/>
                    </a:ext>
                  </a:extLst>
                </a:gridCol>
                <a:gridCol w="1001110">
                  <a:extLst>
                    <a:ext uri="{9D8B030D-6E8A-4147-A177-3AD203B41FA5}">
                      <a16:colId xmlns:a16="http://schemas.microsoft.com/office/drawing/2014/main" val="1594942394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113742121"/>
                    </a:ext>
                  </a:extLst>
                </a:gridCol>
                <a:gridCol w="1060541">
                  <a:extLst>
                    <a:ext uri="{9D8B030D-6E8A-4147-A177-3AD203B41FA5}">
                      <a16:colId xmlns:a16="http://schemas.microsoft.com/office/drawing/2014/main" val="1002701557"/>
                    </a:ext>
                  </a:extLst>
                </a:gridCol>
                <a:gridCol w="945620">
                  <a:extLst>
                    <a:ext uri="{9D8B030D-6E8A-4147-A177-3AD203B41FA5}">
                      <a16:colId xmlns:a16="http://schemas.microsoft.com/office/drawing/2014/main" val="2176197299"/>
                    </a:ext>
                  </a:extLst>
                </a:gridCol>
              </a:tblGrid>
              <a:tr h="25821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Distance Education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79538"/>
                  </a:ext>
                </a:extLst>
              </a:tr>
              <a:tr h="26312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Facilities</a:t>
                      </a:r>
                      <a:r>
                        <a:rPr lang="en-US" sz="1400" baseline="0" dirty="0" smtClean="0"/>
                        <a:t> Master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49545"/>
                  </a:ext>
                </a:extLst>
              </a:tr>
              <a:tr h="27590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Guided Pathways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01479"/>
                  </a:ext>
                </a:extLst>
              </a:tr>
              <a:tr h="2857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Professional Learning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5547"/>
                  </a:ext>
                </a:extLst>
              </a:tr>
              <a:tr h="25909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Research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01632"/>
                  </a:ext>
                </a:extLst>
              </a:tr>
              <a:tr h="2403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Strategic</a:t>
                      </a:r>
                      <a:r>
                        <a:rPr lang="en-US" sz="1400" baseline="0" dirty="0" smtClean="0"/>
                        <a:t> Enrollment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70380"/>
                  </a:ext>
                </a:extLst>
              </a:tr>
              <a:tr h="25313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Strong Workforce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13409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 Equity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Plan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8692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Sustainability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16784"/>
                  </a:ext>
                </a:extLst>
              </a:tr>
              <a:tr h="27082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Technology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37220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455383" y="45736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454026" y="576260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455383" y="514577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505857" y="403746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510793" y="456216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506101" y="60472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3505857" y="517400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3505857" y="57774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554930" y="45669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4529353" y="517048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607884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4533118" y="577099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539780" y="665621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614688" y="57626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97665" y="517666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597665" y="487557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59454" y="605925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597665" y="45716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580297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585308" y="637015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504528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4539780" y="428004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659454" y="517040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722138" y="401973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711287" y="5165762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741584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9803095" y="516842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10827813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769552" y="634517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11287" y="660583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746531" y="548682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738046" y="483750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9804612" y="429670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9800738" y="604722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9795563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819574" y="663184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3746" y="487143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453746" y="634968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098" y="3920622"/>
            <a:ext cx="269433" cy="26943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2086" y="4204357"/>
            <a:ext cx="269433" cy="269433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2996" y="4775940"/>
            <a:ext cx="269433" cy="269433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11367307" y="455149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11383137" y="5148302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0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9618978" y="1369678"/>
            <a:ext cx="819" cy="4779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-215850"/>
            <a:ext cx="10515600" cy="1325563"/>
          </a:xfrm>
        </p:spPr>
        <p:txBody>
          <a:bodyPr/>
          <a:lstStyle/>
          <a:p>
            <a:r>
              <a:rPr lang="en-US" dirty="0" smtClean="0"/>
              <a:t>Cañada College </a:t>
            </a:r>
            <a:r>
              <a:rPr lang="en-US" dirty="0"/>
              <a:t>P</a:t>
            </a:r>
            <a:r>
              <a:rPr lang="en-US" dirty="0" smtClean="0"/>
              <a:t>lanning Calendar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0166" y="2413703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9574" y="2413702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" y="582959"/>
            <a:ext cx="11826240" cy="1058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Year:      2017        2018         2019         2020         2021         2022         2023        2024       2025      2026      2027       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1150883" y="3154683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>
          <a:xfrm>
            <a:off x="2173671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9" name="Oval 8"/>
          <p:cNvSpPr/>
          <p:nvPr/>
        </p:nvSpPr>
        <p:spPr>
          <a:xfrm>
            <a:off x="3196459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4226145" y="3153198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255831" y="315319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3" name="Oval 12"/>
          <p:cNvSpPr/>
          <p:nvPr/>
        </p:nvSpPr>
        <p:spPr>
          <a:xfrm>
            <a:off x="6403452" y="314154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7426240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8449028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9478714" y="3140056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10508400" y="3140057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36259" y="1378425"/>
            <a:ext cx="0" cy="4157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7816" y="1800778"/>
            <a:ext cx="11180038" cy="4189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ACCJC Annual, Mid-term, and ISER Report Cycle</a:t>
            </a:r>
            <a:endParaRPr lang="en-US" sz="2000" dirty="0"/>
          </a:p>
        </p:txBody>
      </p:sp>
      <p:sp>
        <p:nvSpPr>
          <p:cNvPr id="30" name="Oval 29"/>
          <p:cNvSpPr/>
          <p:nvPr/>
        </p:nvSpPr>
        <p:spPr>
          <a:xfrm>
            <a:off x="5968835" y="1301194"/>
            <a:ext cx="1424428" cy="5776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Mid-Term Report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692078" y="1378425"/>
            <a:ext cx="1052" cy="40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699760" y="1388975"/>
            <a:ext cx="3680" cy="4275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362996" y="1393493"/>
            <a:ext cx="0" cy="4174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60562" y="1369678"/>
            <a:ext cx="0" cy="4244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707426" y="1380774"/>
            <a:ext cx="0" cy="430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73879" y="1374317"/>
            <a:ext cx="0" cy="4422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773891" y="1279757"/>
            <a:ext cx="1396264" cy="57761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857501" y="1301196"/>
            <a:ext cx="1402604" cy="57761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2019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4" idx="2"/>
            <a:endCxn id="7" idx="0"/>
          </p:cNvCxnSpPr>
          <p:nvPr/>
        </p:nvCxnSpPr>
        <p:spPr>
          <a:xfrm rot="5400000">
            <a:off x="2386588" y="2112269"/>
            <a:ext cx="192965" cy="1891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" idx="2"/>
            <a:endCxn id="8" idx="0"/>
          </p:cNvCxnSpPr>
          <p:nvPr/>
        </p:nvCxnSpPr>
        <p:spPr>
          <a:xfrm rot="5400000">
            <a:off x="2898723" y="2622922"/>
            <a:ext cx="191483" cy="86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" idx="2"/>
            <a:endCxn id="9" idx="0"/>
          </p:cNvCxnSpPr>
          <p:nvPr/>
        </p:nvCxnSpPr>
        <p:spPr>
          <a:xfrm rot="16200000" flipH="1">
            <a:off x="3410116" y="2980602"/>
            <a:ext cx="191483" cy="15371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" idx="2"/>
            <a:endCxn id="10" idx="0"/>
          </p:cNvCxnSpPr>
          <p:nvPr/>
        </p:nvCxnSpPr>
        <p:spPr>
          <a:xfrm rot="16200000" flipH="1">
            <a:off x="3924960" y="2465758"/>
            <a:ext cx="191480" cy="11833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" idx="2"/>
            <a:endCxn id="11" idx="0"/>
          </p:cNvCxnSpPr>
          <p:nvPr/>
        </p:nvCxnSpPr>
        <p:spPr>
          <a:xfrm rot="16200000" flipH="1">
            <a:off x="4439803" y="1950915"/>
            <a:ext cx="191481" cy="22130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2"/>
            <a:endCxn id="13" idx="0"/>
          </p:cNvCxnSpPr>
          <p:nvPr/>
        </p:nvCxnSpPr>
        <p:spPr>
          <a:xfrm rot="5400000">
            <a:off x="7639146" y="2112278"/>
            <a:ext cx="179824" cy="1878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5" idx="2"/>
            <a:endCxn id="14" idx="0"/>
          </p:cNvCxnSpPr>
          <p:nvPr/>
        </p:nvCxnSpPr>
        <p:spPr>
          <a:xfrm rot="5400000">
            <a:off x="8151281" y="2622931"/>
            <a:ext cx="178342" cy="8559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5" idx="2"/>
            <a:endCxn id="15" idx="0"/>
          </p:cNvCxnSpPr>
          <p:nvPr/>
        </p:nvCxnSpPr>
        <p:spPr>
          <a:xfrm rot="16200000" flipH="1">
            <a:off x="8662675" y="2967451"/>
            <a:ext cx="178342" cy="1668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5" idx="2"/>
            <a:endCxn id="16" idx="0"/>
          </p:cNvCxnSpPr>
          <p:nvPr/>
        </p:nvCxnSpPr>
        <p:spPr>
          <a:xfrm rot="16200000" flipH="1">
            <a:off x="9177520" y="2452606"/>
            <a:ext cx="178339" cy="11965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" idx="2"/>
            <a:endCxn id="17" idx="0"/>
          </p:cNvCxnSpPr>
          <p:nvPr/>
        </p:nvCxnSpPr>
        <p:spPr>
          <a:xfrm rot="16200000" flipH="1">
            <a:off x="9692362" y="1937764"/>
            <a:ext cx="178340" cy="2226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332733"/>
              </p:ext>
            </p:extLst>
          </p:nvPr>
        </p:nvGraphicFramePr>
        <p:xfrm>
          <a:off x="0" y="3920622"/>
          <a:ext cx="11331626" cy="294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21">
                  <a:extLst>
                    <a:ext uri="{9D8B030D-6E8A-4147-A177-3AD203B41FA5}">
                      <a16:colId xmlns:a16="http://schemas.microsoft.com/office/drawing/2014/main" val="4102030919"/>
                    </a:ext>
                  </a:extLst>
                </a:gridCol>
                <a:gridCol w="1011075">
                  <a:extLst>
                    <a:ext uri="{9D8B030D-6E8A-4147-A177-3AD203B41FA5}">
                      <a16:colId xmlns:a16="http://schemas.microsoft.com/office/drawing/2014/main" val="3200799458"/>
                    </a:ext>
                  </a:extLst>
                </a:gridCol>
                <a:gridCol w="1034959">
                  <a:extLst>
                    <a:ext uri="{9D8B030D-6E8A-4147-A177-3AD203B41FA5}">
                      <a16:colId xmlns:a16="http://schemas.microsoft.com/office/drawing/2014/main" val="1233098554"/>
                    </a:ext>
                  </a:extLst>
                </a:gridCol>
                <a:gridCol w="1026998">
                  <a:extLst>
                    <a:ext uri="{9D8B030D-6E8A-4147-A177-3AD203B41FA5}">
                      <a16:colId xmlns:a16="http://schemas.microsoft.com/office/drawing/2014/main" val="2459711695"/>
                    </a:ext>
                  </a:extLst>
                </a:gridCol>
                <a:gridCol w="1058843">
                  <a:extLst>
                    <a:ext uri="{9D8B030D-6E8A-4147-A177-3AD203B41FA5}">
                      <a16:colId xmlns:a16="http://schemas.microsoft.com/office/drawing/2014/main" val="3775785075"/>
                    </a:ext>
                  </a:extLst>
                </a:gridCol>
                <a:gridCol w="1089835">
                  <a:extLst>
                    <a:ext uri="{9D8B030D-6E8A-4147-A177-3AD203B41FA5}">
                      <a16:colId xmlns:a16="http://schemas.microsoft.com/office/drawing/2014/main" val="746298859"/>
                    </a:ext>
                  </a:extLst>
                </a:gridCol>
                <a:gridCol w="1001110">
                  <a:extLst>
                    <a:ext uri="{9D8B030D-6E8A-4147-A177-3AD203B41FA5}">
                      <a16:colId xmlns:a16="http://schemas.microsoft.com/office/drawing/2014/main" val="1594942394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113742121"/>
                    </a:ext>
                  </a:extLst>
                </a:gridCol>
                <a:gridCol w="1060541">
                  <a:extLst>
                    <a:ext uri="{9D8B030D-6E8A-4147-A177-3AD203B41FA5}">
                      <a16:colId xmlns:a16="http://schemas.microsoft.com/office/drawing/2014/main" val="1002701557"/>
                    </a:ext>
                  </a:extLst>
                </a:gridCol>
                <a:gridCol w="945620">
                  <a:extLst>
                    <a:ext uri="{9D8B030D-6E8A-4147-A177-3AD203B41FA5}">
                      <a16:colId xmlns:a16="http://schemas.microsoft.com/office/drawing/2014/main" val="2176197299"/>
                    </a:ext>
                  </a:extLst>
                </a:gridCol>
              </a:tblGrid>
              <a:tr h="25821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Distance Education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79538"/>
                  </a:ext>
                </a:extLst>
              </a:tr>
              <a:tr h="26312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Facilities</a:t>
                      </a:r>
                      <a:r>
                        <a:rPr lang="en-US" sz="1400" baseline="0" dirty="0" smtClean="0"/>
                        <a:t> Master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49545"/>
                  </a:ext>
                </a:extLst>
              </a:tr>
              <a:tr h="27590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Guided Pathways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01479"/>
                  </a:ext>
                </a:extLst>
              </a:tr>
              <a:tr h="2857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Professional Learning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5547"/>
                  </a:ext>
                </a:extLst>
              </a:tr>
              <a:tr h="25909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Research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01632"/>
                  </a:ext>
                </a:extLst>
              </a:tr>
              <a:tr h="2403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Strategic</a:t>
                      </a:r>
                      <a:r>
                        <a:rPr lang="en-US" sz="1400" baseline="0" dirty="0" smtClean="0"/>
                        <a:t> Enrollment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70380"/>
                  </a:ext>
                </a:extLst>
              </a:tr>
              <a:tr h="25313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Strong Workforce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13409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 Equity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Plan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8692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Sustainability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16784"/>
                  </a:ext>
                </a:extLst>
              </a:tr>
              <a:tr h="27082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Technology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37220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455383" y="45736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454026" y="576260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455383" y="514577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505857" y="403746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510793" y="456216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506101" y="60472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3505857" y="517400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3505857" y="57774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554930" y="45669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4529353" y="517048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607884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4533118" y="577099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539780" y="665621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614688" y="57626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97665" y="517666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597665" y="487557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59454" y="605925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597665" y="45716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580297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585308" y="637015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504528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4539780" y="428004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659454" y="517040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722138" y="401973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711287" y="5165762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741584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9803095" y="516842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10827813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769552" y="634517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11287" y="660583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746531" y="548682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738046" y="483750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9804612" y="429670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9800738" y="604722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9795563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819574" y="663184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3746" y="487143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453746" y="634968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098" y="3920622"/>
            <a:ext cx="269433" cy="26943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2086" y="4204357"/>
            <a:ext cx="269433" cy="269433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2996" y="4775940"/>
            <a:ext cx="269433" cy="269433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11367307" y="455149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11383137" y="5148302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11388442" y="543518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0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9618978" y="1369678"/>
            <a:ext cx="819" cy="4779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-215850"/>
            <a:ext cx="10515600" cy="1325563"/>
          </a:xfrm>
        </p:spPr>
        <p:txBody>
          <a:bodyPr/>
          <a:lstStyle/>
          <a:p>
            <a:r>
              <a:rPr lang="en-US" dirty="0" smtClean="0"/>
              <a:t>Cañada College </a:t>
            </a:r>
            <a:r>
              <a:rPr lang="en-US" dirty="0"/>
              <a:t>P</a:t>
            </a:r>
            <a:r>
              <a:rPr lang="en-US" dirty="0" smtClean="0"/>
              <a:t>lanning Calendar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0166" y="2413703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9574" y="2413702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" y="582959"/>
            <a:ext cx="11826240" cy="1058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Year:      2017        2018         2019         2020         2021         2022         2023        2024       2025      2026      2027       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1150883" y="3154683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>
          <a:xfrm>
            <a:off x="2173671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9" name="Oval 8"/>
          <p:cNvSpPr/>
          <p:nvPr/>
        </p:nvSpPr>
        <p:spPr>
          <a:xfrm>
            <a:off x="3196459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4226145" y="3153198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255831" y="315319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3" name="Oval 12"/>
          <p:cNvSpPr/>
          <p:nvPr/>
        </p:nvSpPr>
        <p:spPr>
          <a:xfrm>
            <a:off x="6403452" y="314154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7426240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8449028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9478714" y="3140056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10508400" y="3140057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36259" y="1378425"/>
            <a:ext cx="0" cy="4157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7816" y="1800778"/>
            <a:ext cx="11180038" cy="4189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ACCJC Annual, Mid-term, and ISER Report Cycle</a:t>
            </a:r>
            <a:endParaRPr lang="en-US" sz="2000" dirty="0"/>
          </a:p>
        </p:txBody>
      </p:sp>
      <p:sp>
        <p:nvSpPr>
          <p:cNvPr id="30" name="Oval 29"/>
          <p:cNvSpPr/>
          <p:nvPr/>
        </p:nvSpPr>
        <p:spPr>
          <a:xfrm>
            <a:off x="5968835" y="1301194"/>
            <a:ext cx="1424428" cy="5776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Mid-Term Report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692078" y="1378425"/>
            <a:ext cx="1052" cy="40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699760" y="1388975"/>
            <a:ext cx="3680" cy="4275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362996" y="1393493"/>
            <a:ext cx="0" cy="4174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60562" y="1369678"/>
            <a:ext cx="0" cy="4244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707426" y="1380774"/>
            <a:ext cx="0" cy="430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73879" y="1374317"/>
            <a:ext cx="0" cy="4422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773891" y="1279757"/>
            <a:ext cx="1396264" cy="57761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857501" y="1301196"/>
            <a:ext cx="1402604" cy="57761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2019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4" idx="2"/>
            <a:endCxn id="7" idx="0"/>
          </p:cNvCxnSpPr>
          <p:nvPr/>
        </p:nvCxnSpPr>
        <p:spPr>
          <a:xfrm rot="5400000">
            <a:off x="2386588" y="2112269"/>
            <a:ext cx="192965" cy="1891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" idx="2"/>
            <a:endCxn id="8" idx="0"/>
          </p:cNvCxnSpPr>
          <p:nvPr/>
        </p:nvCxnSpPr>
        <p:spPr>
          <a:xfrm rot="5400000">
            <a:off x="2898723" y="2622922"/>
            <a:ext cx="191483" cy="86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" idx="2"/>
            <a:endCxn id="9" idx="0"/>
          </p:cNvCxnSpPr>
          <p:nvPr/>
        </p:nvCxnSpPr>
        <p:spPr>
          <a:xfrm rot="16200000" flipH="1">
            <a:off x="3410116" y="2980602"/>
            <a:ext cx="191483" cy="15371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" idx="2"/>
            <a:endCxn id="10" idx="0"/>
          </p:cNvCxnSpPr>
          <p:nvPr/>
        </p:nvCxnSpPr>
        <p:spPr>
          <a:xfrm rot="16200000" flipH="1">
            <a:off x="3924960" y="2465758"/>
            <a:ext cx="191480" cy="11833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" idx="2"/>
            <a:endCxn id="11" idx="0"/>
          </p:cNvCxnSpPr>
          <p:nvPr/>
        </p:nvCxnSpPr>
        <p:spPr>
          <a:xfrm rot="16200000" flipH="1">
            <a:off x="4439803" y="1950915"/>
            <a:ext cx="191481" cy="22130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2"/>
            <a:endCxn id="13" idx="0"/>
          </p:cNvCxnSpPr>
          <p:nvPr/>
        </p:nvCxnSpPr>
        <p:spPr>
          <a:xfrm rot="5400000">
            <a:off x="7639146" y="2112278"/>
            <a:ext cx="179824" cy="1878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5" idx="2"/>
            <a:endCxn id="14" idx="0"/>
          </p:cNvCxnSpPr>
          <p:nvPr/>
        </p:nvCxnSpPr>
        <p:spPr>
          <a:xfrm rot="5400000">
            <a:off x="8151281" y="2622931"/>
            <a:ext cx="178342" cy="8559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5" idx="2"/>
            <a:endCxn id="15" idx="0"/>
          </p:cNvCxnSpPr>
          <p:nvPr/>
        </p:nvCxnSpPr>
        <p:spPr>
          <a:xfrm rot="16200000" flipH="1">
            <a:off x="8662675" y="2967451"/>
            <a:ext cx="178342" cy="1668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5" idx="2"/>
            <a:endCxn id="16" idx="0"/>
          </p:cNvCxnSpPr>
          <p:nvPr/>
        </p:nvCxnSpPr>
        <p:spPr>
          <a:xfrm rot="16200000" flipH="1">
            <a:off x="9177520" y="2452606"/>
            <a:ext cx="178339" cy="11965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" idx="2"/>
            <a:endCxn id="17" idx="0"/>
          </p:cNvCxnSpPr>
          <p:nvPr/>
        </p:nvCxnSpPr>
        <p:spPr>
          <a:xfrm rot="16200000" flipH="1">
            <a:off x="9692362" y="1937764"/>
            <a:ext cx="178340" cy="2226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69366"/>
              </p:ext>
            </p:extLst>
          </p:nvPr>
        </p:nvGraphicFramePr>
        <p:xfrm>
          <a:off x="0" y="3920622"/>
          <a:ext cx="11331626" cy="294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21">
                  <a:extLst>
                    <a:ext uri="{9D8B030D-6E8A-4147-A177-3AD203B41FA5}">
                      <a16:colId xmlns:a16="http://schemas.microsoft.com/office/drawing/2014/main" val="4102030919"/>
                    </a:ext>
                  </a:extLst>
                </a:gridCol>
                <a:gridCol w="1011075">
                  <a:extLst>
                    <a:ext uri="{9D8B030D-6E8A-4147-A177-3AD203B41FA5}">
                      <a16:colId xmlns:a16="http://schemas.microsoft.com/office/drawing/2014/main" val="3200799458"/>
                    </a:ext>
                  </a:extLst>
                </a:gridCol>
                <a:gridCol w="1034959">
                  <a:extLst>
                    <a:ext uri="{9D8B030D-6E8A-4147-A177-3AD203B41FA5}">
                      <a16:colId xmlns:a16="http://schemas.microsoft.com/office/drawing/2014/main" val="1233098554"/>
                    </a:ext>
                  </a:extLst>
                </a:gridCol>
                <a:gridCol w="1026998">
                  <a:extLst>
                    <a:ext uri="{9D8B030D-6E8A-4147-A177-3AD203B41FA5}">
                      <a16:colId xmlns:a16="http://schemas.microsoft.com/office/drawing/2014/main" val="2459711695"/>
                    </a:ext>
                  </a:extLst>
                </a:gridCol>
                <a:gridCol w="1058843">
                  <a:extLst>
                    <a:ext uri="{9D8B030D-6E8A-4147-A177-3AD203B41FA5}">
                      <a16:colId xmlns:a16="http://schemas.microsoft.com/office/drawing/2014/main" val="3775785075"/>
                    </a:ext>
                  </a:extLst>
                </a:gridCol>
                <a:gridCol w="1089835">
                  <a:extLst>
                    <a:ext uri="{9D8B030D-6E8A-4147-A177-3AD203B41FA5}">
                      <a16:colId xmlns:a16="http://schemas.microsoft.com/office/drawing/2014/main" val="746298859"/>
                    </a:ext>
                  </a:extLst>
                </a:gridCol>
                <a:gridCol w="1001110">
                  <a:extLst>
                    <a:ext uri="{9D8B030D-6E8A-4147-A177-3AD203B41FA5}">
                      <a16:colId xmlns:a16="http://schemas.microsoft.com/office/drawing/2014/main" val="1594942394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113742121"/>
                    </a:ext>
                  </a:extLst>
                </a:gridCol>
                <a:gridCol w="1060541">
                  <a:extLst>
                    <a:ext uri="{9D8B030D-6E8A-4147-A177-3AD203B41FA5}">
                      <a16:colId xmlns:a16="http://schemas.microsoft.com/office/drawing/2014/main" val="1002701557"/>
                    </a:ext>
                  </a:extLst>
                </a:gridCol>
                <a:gridCol w="945620">
                  <a:extLst>
                    <a:ext uri="{9D8B030D-6E8A-4147-A177-3AD203B41FA5}">
                      <a16:colId xmlns:a16="http://schemas.microsoft.com/office/drawing/2014/main" val="2176197299"/>
                    </a:ext>
                  </a:extLst>
                </a:gridCol>
              </a:tblGrid>
              <a:tr h="25821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Distance Education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79538"/>
                  </a:ext>
                </a:extLst>
              </a:tr>
              <a:tr h="26312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Facilities</a:t>
                      </a:r>
                      <a:r>
                        <a:rPr lang="en-US" sz="1400" baseline="0" dirty="0" smtClean="0"/>
                        <a:t> Master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49545"/>
                  </a:ext>
                </a:extLst>
              </a:tr>
              <a:tr h="27590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Guided Pathways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01479"/>
                  </a:ext>
                </a:extLst>
              </a:tr>
              <a:tr h="2857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Professional Learning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5547"/>
                  </a:ext>
                </a:extLst>
              </a:tr>
              <a:tr h="25909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Research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01632"/>
                  </a:ext>
                </a:extLst>
              </a:tr>
              <a:tr h="2403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Strategic</a:t>
                      </a:r>
                      <a:r>
                        <a:rPr lang="en-US" sz="1400" baseline="0" dirty="0" smtClean="0"/>
                        <a:t> Enrollment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70380"/>
                  </a:ext>
                </a:extLst>
              </a:tr>
              <a:tr h="25313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Strong Workforce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13409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 Equity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Plan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8692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Sustainability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16784"/>
                  </a:ext>
                </a:extLst>
              </a:tr>
              <a:tr h="27082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Technology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37220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455383" y="45736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454026" y="576260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455383" y="514577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505857" y="403746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510793" y="456216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506101" y="60472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3505857" y="517400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3505857" y="57774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554930" y="45669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4529353" y="517048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607884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4533118" y="577099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539780" y="665621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614688" y="57626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97665" y="517666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597665" y="487557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59454" y="605925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597665" y="45716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580297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585308" y="637015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504528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4539780" y="428004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659454" y="517040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722138" y="401973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711287" y="5165762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741584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9803095" y="516842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10827813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769552" y="634517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11287" y="660583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746531" y="548682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738046" y="483750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9804612" y="429670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9800738" y="604722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9795563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819574" y="663184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3746" y="487143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453746" y="634968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098" y="3920622"/>
            <a:ext cx="269433" cy="26943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2086" y="4204357"/>
            <a:ext cx="269433" cy="269433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2996" y="4775940"/>
            <a:ext cx="269433" cy="269433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11367307" y="455149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11383137" y="5148302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11388442" y="543518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11388548" y="5741817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8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9618978" y="1369678"/>
            <a:ext cx="819" cy="4779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-215850"/>
            <a:ext cx="10515600" cy="1325563"/>
          </a:xfrm>
        </p:spPr>
        <p:txBody>
          <a:bodyPr/>
          <a:lstStyle/>
          <a:p>
            <a:r>
              <a:rPr lang="en-US" dirty="0" smtClean="0"/>
              <a:t>Cañada College </a:t>
            </a:r>
            <a:r>
              <a:rPr lang="en-US" dirty="0"/>
              <a:t>P</a:t>
            </a:r>
            <a:r>
              <a:rPr lang="en-US" dirty="0" smtClean="0"/>
              <a:t>lanning Calendar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0166" y="2413703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9574" y="2413702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" y="582959"/>
            <a:ext cx="11826240" cy="1058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Year:      2017        2018         2019         2020         2021         2022         2023        2024       2025      2026      2027       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1150883" y="3154683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>
          <a:xfrm>
            <a:off x="2173671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9" name="Oval 8"/>
          <p:cNvSpPr/>
          <p:nvPr/>
        </p:nvSpPr>
        <p:spPr>
          <a:xfrm>
            <a:off x="3196459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4226145" y="3153198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255831" y="315319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3" name="Oval 12"/>
          <p:cNvSpPr/>
          <p:nvPr/>
        </p:nvSpPr>
        <p:spPr>
          <a:xfrm>
            <a:off x="6403452" y="314154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7426240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8449028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9478714" y="3140056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10508400" y="3140057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36259" y="1378425"/>
            <a:ext cx="0" cy="4157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7816" y="1800778"/>
            <a:ext cx="11180038" cy="4189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ACCJC Annual, Mid-term, and ISER Report Cycle</a:t>
            </a:r>
            <a:endParaRPr lang="en-US" sz="2000" dirty="0"/>
          </a:p>
        </p:txBody>
      </p:sp>
      <p:sp>
        <p:nvSpPr>
          <p:cNvPr id="30" name="Oval 29"/>
          <p:cNvSpPr/>
          <p:nvPr/>
        </p:nvSpPr>
        <p:spPr>
          <a:xfrm>
            <a:off x="5968835" y="1301194"/>
            <a:ext cx="1424428" cy="5776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Mid-Term Report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692078" y="1378425"/>
            <a:ext cx="1052" cy="40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699760" y="1388975"/>
            <a:ext cx="3680" cy="4275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362996" y="1393493"/>
            <a:ext cx="0" cy="4174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60562" y="1369678"/>
            <a:ext cx="0" cy="4244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707426" y="1380774"/>
            <a:ext cx="0" cy="430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73879" y="1374317"/>
            <a:ext cx="0" cy="4422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773891" y="1279757"/>
            <a:ext cx="1396264" cy="57761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857501" y="1301196"/>
            <a:ext cx="1402604" cy="57761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2019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4" idx="2"/>
            <a:endCxn id="7" idx="0"/>
          </p:cNvCxnSpPr>
          <p:nvPr/>
        </p:nvCxnSpPr>
        <p:spPr>
          <a:xfrm rot="5400000">
            <a:off x="2386588" y="2112269"/>
            <a:ext cx="192965" cy="1891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" idx="2"/>
            <a:endCxn id="8" idx="0"/>
          </p:cNvCxnSpPr>
          <p:nvPr/>
        </p:nvCxnSpPr>
        <p:spPr>
          <a:xfrm rot="5400000">
            <a:off x="2898723" y="2622922"/>
            <a:ext cx="191483" cy="86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" idx="2"/>
            <a:endCxn id="9" idx="0"/>
          </p:cNvCxnSpPr>
          <p:nvPr/>
        </p:nvCxnSpPr>
        <p:spPr>
          <a:xfrm rot="16200000" flipH="1">
            <a:off x="3410116" y="2980602"/>
            <a:ext cx="191483" cy="15371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" idx="2"/>
            <a:endCxn id="10" idx="0"/>
          </p:cNvCxnSpPr>
          <p:nvPr/>
        </p:nvCxnSpPr>
        <p:spPr>
          <a:xfrm rot="16200000" flipH="1">
            <a:off x="3924960" y="2465758"/>
            <a:ext cx="191480" cy="11833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" idx="2"/>
            <a:endCxn id="11" idx="0"/>
          </p:cNvCxnSpPr>
          <p:nvPr/>
        </p:nvCxnSpPr>
        <p:spPr>
          <a:xfrm rot="16200000" flipH="1">
            <a:off x="4439803" y="1950915"/>
            <a:ext cx="191481" cy="22130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2"/>
            <a:endCxn id="13" idx="0"/>
          </p:cNvCxnSpPr>
          <p:nvPr/>
        </p:nvCxnSpPr>
        <p:spPr>
          <a:xfrm rot="5400000">
            <a:off x="7639146" y="2112278"/>
            <a:ext cx="179824" cy="1878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5" idx="2"/>
            <a:endCxn id="14" idx="0"/>
          </p:cNvCxnSpPr>
          <p:nvPr/>
        </p:nvCxnSpPr>
        <p:spPr>
          <a:xfrm rot="5400000">
            <a:off x="8151281" y="2622931"/>
            <a:ext cx="178342" cy="8559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5" idx="2"/>
            <a:endCxn id="15" idx="0"/>
          </p:cNvCxnSpPr>
          <p:nvPr/>
        </p:nvCxnSpPr>
        <p:spPr>
          <a:xfrm rot="16200000" flipH="1">
            <a:off x="8662675" y="2967451"/>
            <a:ext cx="178342" cy="1668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5" idx="2"/>
            <a:endCxn id="16" idx="0"/>
          </p:cNvCxnSpPr>
          <p:nvPr/>
        </p:nvCxnSpPr>
        <p:spPr>
          <a:xfrm rot="16200000" flipH="1">
            <a:off x="9177520" y="2452606"/>
            <a:ext cx="178339" cy="11965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" idx="2"/>
            <a:endCxn id="17" idx="0"/>
          </p:cNvCxnSpPr>
          <p:nvPr/>
        </p:nvCxnSpPr>
        <p:spPr>
          <a:xfrm rot="16200000" flipH="1">
            <a:off x="9692362" y="1937764"/>
            <a:ext cx="178340" cy="2226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925114"/>
              </p:ext>
            </p:extLst>
          </p:nvPr>
        </p:nvGraphicFramePr>
        <p:xfrm>
          <a:off x="0" y="3920622"/>
          <a:ext cx="11331626" cy="294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21">
                  <a:extLst>
                    <a:ext uri="{9D8B030D-6E8A-4147-A177-3AD203B41FA5}">
                      <a16:colId xmlns:a16="http://schemas.microsoft.com/office/drawing/2014/main" val="4102030919"/>
                    </a:ext>
                  </a:extLst>
                </a:gridCol>
                <a:gridCol w="1011075">
                  <a:extLst>
                    <a:ext uri="{9D8B030D-6E8A-4147-A177-3AD203B41FA5}">
                      <a16:colId xmlns:a16="http://schemas.microsoft.com/office/drawing/2014/main" val="3200799458"/>
                    </a:ext>
                  </a:extLst>
                </a:gridCol>
                <a:gridCol w="1034959">
                  <a:extLst>
                    <a:ext uri="{9D8B030D-6E8A-4147-A177-3AD203B41FA5}">
                      <a16:colId xmlns:a16="http://schemas.microsoft.com/office/drawing/2014/main" val="1233098554"/>
                    </a:ext>
                  </a:extLst>
                </a:gridCol>
                <a:gridCol w="1026998">
                  <a:extLst>
                    <a:ext uri="{9D8B030D-6E8A-4147-A177-3AD203B41FA5}">
                      <a16:colId xmlns:a16="http://schemas.microsoft.com/office/drawing/2014/main" val="2459711695"/>
                    </a:ext>
                  </a:extLst>
                </a:gridCol>
                <a:gridCol w="1058843">
                  <a:extLst>
                    <a:ext uri="{9D8B030D-6E8A-4147-A177-3AD203B41FA5}">
                      <a16:colId xmlns:a16="http://schemas.microsoft.com/office/drawing/2014/main" val="3775785075"/>
                    </a:ext>
                  </a:extLst>
                </a:gridCol>
                <a:gridCol w="1089835">
                  <a:extLst>
                    <a:ext uri="{9D8B030D-6E8A-4147-A177-3AD203B41FA5}">
                      <a16:colId xmlns:a16="http://schemas.microsoft.com/office/drawing/2014/main" val="746298859"/>
                    </a:ext>
                  </a:extLst>
                </a:gridCol>
                <a:gridCol w="1001110">
                  <a:extLst>
                    <a:ext uri="{9D8B030D-6E8A-4147-A177-3AD203B41FA5}">
                      <a16:colId xmlns:a16="http://schemas.microsoft.com/office/drawing/2014/main" val="1594942394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113742121"/>
                    </a:ext>
                  </a:extLst>
                </a:gridCol>
                <a:gridCol w="1060541">
                  <a:extLst>
                    <a:ext uri="{9D8B030D-6E8A-4147-A177-3AD203B41FA5}">
                      <a16:colId xmlns:a16="http://schemas.microsoft.com/office/drawing/2014/main" val="1002701557"/>
                    </a:ext>
                  </a:extLst>
                </a:gridCol>
                <a:gridCol w="945620">
                  <a:extLst>
                    <a:ext uri="{9D8B030D-6E8A-4147-A177-3AD203B41FA5}">
                      <a16:colId xmlns:a16="http://schemas.microsoft.com/office/drawing/2014/main" val="2176197299"/>
                    </a:ext>
                  </a:extLst>
                </a:gridCol>
              </a:tblGrid>
              <a:tr h="25821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Distance Education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79538"/>
                  </a:ext>
                </a:extLst>
              </a:tr>
              <a:tr h="26312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Facilities</a:t>
                      </a:r>
                      <a:r>
                        <a:rPr lang="en-US" sz="1400" baseline="0" dirty="0" smtClean="0"/>
                        <a:t> Master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49545"/>
                  </a:ext>
                </a:extLst>
              </a:tr>
              <a:tr h="27590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Guided Pathways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01479"/>
                  </a:ext>
                </a:extLst>
              </a:tr>
              <a:tr h="2857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Professional Learning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5547"/>
                  </a:ext>
                </a:extLst>
              </a:tr>
              <a:tr h="25909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Research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01632"/>
                  </a:ext>
                </a:extLst>
              </a:tr>
              <a:tr h="2403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Strategic</a:t>
                      </a:r>
                      <a:r>
                        <a:rPr lang="en-US" sz="1400" baseline="0" dirty="0" smtClean="0"/>
                        <a:t> Enrollment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70380"/>
                  </a:ext>
                </a:extLst>
              </a:tr>
              <a:tr h="25313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Strong Workforce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13409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 Equity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Plan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8692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Sustainability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16784"/>
                  </a:ext>
                </a:extLst>
              </a:tr>
              <a:tr h="27082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Technology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37220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455383" y="45736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454026" y="576260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455383" y="514577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505857" y="403746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510793" y="456216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506101" y="60472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3505857" y="517400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3505857" y="57774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554930" y="45669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4529353" y="517048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607884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4533118" y="577099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539780" y="665621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614688" y="57626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97665" y="517666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597665" y="487557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59454" y="605925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597665" y="45716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580297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585308" y="637015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504528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4539780" y="428004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659454" y="517040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722138" y="401973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711287" y="5165762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741584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9803095" y="516842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10827813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769552" y="634517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11287" y="660583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746531" y="548682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738046" y="483750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9804612" y="429670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9800738" y="604722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9795563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819574" y="663184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3746" y="487143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453746" y="634968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098" y="3920622"/>
            <a:ext cx="269433" cy="26943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2086" y="4204357"/>
            <a:ext cx="269433" cy="269433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2996" y="4775940"/>
            <a:ext cx="269433" cy="269433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11367307" y="455149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11383137" y="5148302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11388442" y="543518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11388548" y="5741817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11388951" y="6026558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8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9618978" y="1369678"/>
            <a:ext cx="819" cy="4779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-215850"/>
            <a:ext cx="10515600" cy="1325563"/>
          </a:xfrm>
        </p:spPr>
        <p:txBody>
          <a:bodyPr/>
          <a:lstStyle/>
          <a:p>
            <a:r>
              <a:rPr lang="en-US" dirty="0" smtClean="0"/>
              <a:t>Cañada College </a:t>
            </a:r>
            <a:r>
              <a:rPr lang="en-US" dirty="0"/>
              <a:t>P</a:t>
            </a:r>
            <a:r>
              <a:rPr lang="en-US" dirty="0" smtClean="0"/>
              <a:t>lanning Calendar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0166" y="2413703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9574" y="2413702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" y="582959"/>
            <a:ext cx="11826240" cy="1058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Year:      2017        2018         2019         2020         2021         2022         2023        2024       2025      2026      2027       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1150883" y="3154683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>
          <a:xfrm>
            <a:off x="2173671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9" name="Oval 8"/>
          <p:cNvSpPr/>
          <p:nvPr/>
        </p:nvSpPr>
        <p:spPr>
          <a:xfrm>
            <a:off x="3196459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4226145" y="3153198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255831" y="315319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3" name="Oval 12"/>
          <p:cNvSpPr/>
          <p:nvPr/>
        </p:nvSpPr>
        <p:spPr>
          <a:xfrm>
            <a:off x="6403452" y="314154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7426240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8449028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9478714" y="3140056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10508400" y="3140057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36259" y="1378425"/>
            <a:ext cx="0" cy="4157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7816" y="1800778"/>
            <a:ext cx="11180038" cy="4189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ACCJC Annual, Mid-term, and ISER Report Cycle</a:t>
            </a:r>
            <a:endParaRPr lang="en-US" sz="2000" dirty="0"/>
          </a:p>
        </p:txBody>
      </p:sp>
      <p:sp>
        <p:nvSpPr>
          <p:cNvPr id="30" name="Oval 29"/>
          <p:cNvSpPr/>
          <p:nvPr/>
        </p:nvSpPr>
        <p:spPr>
          <a:xfrm>
            <a:off x="5968835" y="1301194"/>
            <a:ext cx="1424428" cy="5776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Mid-Term Report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692078" y="1378425"/>
            <a:ext cx="1052" cy="40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699760" y="1388975"/>
            <a:ext cx="3680" cy="4275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362996" y="1393493"/>
            <a:ext cx="0" cy="4174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60562" y="1369678"/>
            <a:ext cx="0" cy="4244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707426" y="1380774"/>
            <a:ext cx="0" cy="430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73879" y="1374317"/>
            <a:ext cx="0" cy="4422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773891" y="1279757"/>
            <a:ext cx="1396264" cy="57761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857501" y="1301196"/>
            <a:ext cx="1402604" cy="57761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2019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4" idx="2"/>
            <a:endCxn id="7" idx="0"/>
          </p:cNvCxnSpPr>
          <p:nvPr/>
        </p:nvCxnSpPr>
        <p:spPr>
          <a:xfrm rot="5400000">
            <a:off x="2386588" y="2112269"/>
            <a:ext cx="192965" cy="1891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" idx="2"/>
            <a:endCxn id="8" idx="0"/>
          </p:cNvCxnSpPr>
          <p:nvPr/>
        </p:nvCxnSpPr>
        <p:spPr>
          <a:xfrm rot="5400000">
            <a:off x="2898723" y="2622922"/>
            <a:ext cx="191483" cy="86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" idx="2"/>
            <a:endCxn id="9" idx="0"/>
          </p:cNvCxnSpPr>
          <p:nvPr/>
        </p:nvCxnSpPr>
        <p:spPr>
          <a:xfrm rot="16200000" flipH="1">
            <a:off x="3410116" y="2980602"/>
            <a:ext cx="191483" cy="15371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" idx="2"/>
            <a:endCxn id="10" idx="0"/>
          </p:cNvCxnSpPr>
          <p:nvPr/>
        </p:nvCxnSpPr>
        <p:spPr>
          <a:xfrm rot="16200000" flipH="1">
            <a:off x="3924960" y="2465758"/>
            <a:ext cx="191480" cy="11833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" idx="2"/>
            <a:endCxn id="11" idx="0"/>
          </p:cNvCxnSpPr>
          <p:nvPr/>
        </p:nvCxnSpPr>
        <p:spPr>
          <a:xfrm rot="16200000" flipH="1">
            <a:off x="4439803" y="1950915"/>
            <a:ext cx="191481" cy="22130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2"/>
            <a:endCxn id="13" idx="0"/>
          </p:cNvCxnSpPr>
          <p:nvPr/>
        </p:nvCxnSpPr>
        <p:spPr>
          <a:xfrm rot="5400000">
            <a:off x="7639146" y="2112278"/>
            <a:ext cx="179824" cy="1878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5" idx="2"/>
            <a:endCxn id="14" idx="0"/>
          </p:cNvCxnSpPr>
          <p:nvPr/>
        </p:nvCxnSpPr>
        <p:spPr>
          <a:xfrm rot="5400000">
            <a:off x="8151281" y="2622931"/>
            <a:ext cx="178342" cy="8559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5" idx="2"/>
            <a:endCxn id="15" idx="0"/>
          </p:cNvCxnSpPr>
          <p:nvPr/>
        </p:nvCxnSpPr>
        <p:spPr>
          <a:xfrm rot="16200000" flipH="1">
            <a:off x="8662675" y="2967451"/>
            <a:ext cx="178342" cy="1668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5" idx="2"/>
            <a:endCxn id="16" idx="0"/>
          </p:cNvCxnSpPr>
          <p:nvPr/>
        </p:nvCxnSpPr>
        <p:spPr>
          <a:xfrm rot="16200000" flipH="1">
            <a:off x="9177520" y="2452606"/>
            <a:ext cx="178339" cy="11965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" idx="2"/>
            <a:endCxn id="17" idx="0"/>
          </p:cNvCxnSpPr>
          <p:nvPr/>
        </p:nvCxnSpPr>
        <p:spPr>
          <a:xfrm rot="16200000" flipH="1">
            <a:off x="9692362" y="1937764"/>
            <a:ext cx="178340" cy="2226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4031"/>
              </p:ext>
            </p:extLst>
          </p:nvPr>
        </p:nvGraphicFramePr>
        <p:xfrm>
          <a:off x="0" y="3920622"/>
          <a:ext cx="11331626" cy="294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21">
                  <a:extLst>
                    <a:ext uri="{9D8B030D-6E8A-4147-A177-3AD203B41FA5}">
                      <a16:colId xmlns:a16="http://schemas.microsoft.com/office/drawing/2014/main" val="4102030919"/>
                    </a:ext>
                  </a:extLst>
                </a:gridCol>
                <a:gridCol w="1011075">
                  <a:extLst>
                    <a:ext uri="{9D8B030D-6E8A-4147-A177-3AD203B41FA5}">
                      <a16:colId xmlns:a16="http://schemas.microsoft.com/office/drawing/2014/main" val="3200799458"/>
                    </a:ext>
                  </a:extLst>
                </a:gridCol>
                <a:gridCol w="1034959">
                  <a:extLst>
                    <a:ext uri="{9D8B030D-6E8A-4147-A177-3AD203B41FA5}">
                      <a16:colId xmlns:a16="http://schemas.microsoft.com/office/drawing/2014/main" val="1233098554"/>
                    </a:ext>
                  </a:extLst>
                </a:gridCol>
                <a:gridCol w="1026998">
                  <a:extLst>
                    <a:ext uri="{9D8B030D-6E8A-4147-A177-3AD203B41FA5}">
                      <a16:colId xmlns:a16="http://schemas.microsoft.com/office/drawing/2014/main" val="2459711695"/>
                    </a:ext>
                  </a:extLst>
                </a:gridCol>
                <a:gridCol w="1058843">
                  <a:extLst>
                    <a:ext uri="{9D8B030D-6E8A-4147-A177-3AD203B41FA5}">
                      <a16:colId xmlns:a16="http://schemas.microsoft.com/office/drawing/2014/main" val="3775785075"/>
                    </a:ext>
                  </a:extLst>
                </a:gridCol>
                <a:gridCol w="1089835">
                  <a:extLst>
                    <a:ext uri="{9D8B030D-6E8A-4147-A177-3AD203B41FA5}">
                      <a16:colId xmlns:a16="http://schemas.microsoft.com/office/drawing/2014/main" val="746298859"/>
                    </a:ext>
                  </a:extLst>
                </a:gridCol>
                <a:gridCol w="1001110">
                  <a:extLst>
                    <a:ext uri="{9D8B030D-6E8A-4147-A177-3AD203B41FA5}">
                      <a16:colId xmlns:a16="http://schemas.microsoft.com/office/drawing/2014/main" val="1594942394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113742121"/>
                    </a:ext>
                  </a:extLst>
                </a:gridCol>
                <a:gridCol w="1060541">
                  <a:extLst>
                    <a:ext uri="{9D8B030D-6E8A-4147-A177-3AD203B41FA5}">
                      <a16:colId xmlns:a16="http://schemas.microsoft.com/office/drawing/2014/main" val="1002701557"/>
                    </a:ext>
                  </a:extLst>
                </a:gridCol>
                <a:gridCol w="945620">
                  <a:extLst>
                    <a:ext uri="{9D8B030D-6E8A-4147-A177-3AD203B41FA5}">
                      <a16:colId xmlns:a16="http://schemas.microsoft.com/office/drawing/2014/main" val="2176197299"/>
                    </a:ext>
                  </a:extLst>
                </a:gridCol>
              </a:tblGrid>
              <a:tr h="25821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Distance Education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79538"/>
                  </a:ext>
                </a:extLst>
              </a:tr>
              <a:tr h="26312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Facilities</a:t>
                      </a:r>
                      <a:r>
                        <a:rPr lang="en-US" sz="1400" baseline="0" dirty="0" smtClean="0"/>
                        <a:t> Master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49545"/>
                  </a:ext>
                </a:extLst>
              </a:tr>
              <a:tr h="27590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Guided Pathways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01479"/>
                  </a:ext>
                </a:extLst>
              </a:tr>
              <a:tr h="2857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Professional Learning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5547"/>
                  </a:ext>
                </a:extLst>
              </a:tr>
              <a:tr h="25909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Research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01632"/>
                  </a:ext>
                </a:extLst>
              </a:tr>
              <a:tr h="2403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Strategic</a:t>
                      </a:r>
                      <a:r>
                        <a:rPr lang="en-US" sz="1400" baseline="0" dirty="0" smtClean="0"/>
                        <a:t> Enrollment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70380"/>
                  </a:ext>
                </a:extLst>
              </a:tr>
              <a:tr h="25313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Strong Workforce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13409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 Equity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Plan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8692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Sustainability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16784"/>
                  </a:ext>
                </a:extLst>
              </a:tr>
              <a:tr h="27082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Technology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37220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455383" y="45736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454026" y="576260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455383" y="514577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505857" y="403746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510793" y="456216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506101" y="60472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3505857" y="517400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3505857" y="57774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554930" y="45669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4529353" y="517048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607884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4533118" y="577099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539780" y="665621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614688" y="57626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97665" y="517666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597665" y="487557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59454" y="605925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597665" y="45716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580297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585308" y="637015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504528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4539780" y="428004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659454" y="517040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722138" y="401973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711287" y="5165762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741584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9803095" y="516842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10827813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769552" y="634517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11287" y="660583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746531" y="548682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738046" y="483750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9804612" y="429670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9800738" y="604722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9795563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819574" y="663184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3746" y="487143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453746" y="634968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098" y="3920622"/>
            <a:ext cx="269433" cy="26943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2086" y="4204357"/>
            <a:ext cx="269433" cy="269433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2996" y="4775940"/>
            <a:ext cx="269433" cy="269433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3137" y="6241474"/>
            <a:ext cx="269433" cy="269433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11367307" y="455149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11383137" y="5148302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11388442" y="543518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11388548" y="5741817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11388951" y="6026558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2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9618978" y="1369678"/>
            <a:ext cx="819" cy="4779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-215850"/>
            <a:ext cx="10515600" cy="1325563"/>
          </a:xfrm>
        </p:spPr>
        <p:txBody>
          <a:bodyPr/>
          <a:lstStyle/>
          <a:p>
            <a:r>
              <a:rPr lang="en-US" dirty="0" smtClean="0"/>
              <a:t>Cañada College </a:t>
            </a:r>
            <a:r>
              <a:rPr lang="en-US" dirty="0"/>
              <a:t>P</a:t>
            </a:r>
            <a:r>
              <a:rPr lang="en-US" dirty="0" smtClean="0"/>
              <a:t>lanning Calendar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0166" y="2413703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9574" y="2413702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" y="582959"/>
            <a:ext cx="11826240" cy="1058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Year:      2017        2018         2019         2020         2021         2022         2023        2024       2025      2026      2027       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1150883" y="3154683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>
          <a:xfrm>
            <a:off x="2173671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9" name="Oval 8"/>
          <p:cNvSpPr/>
          <p:nvPr/>
        </p:nvSpPr>
        <p:spPr>
          <a:xfrm>
            <a:off x="3196459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4226145" y="3153198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255831" y="315319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3" name="Oval 12"/>
          <p:cNvSpPr/>
          <p:nvPr/>
        </p:nvSpPr>
        <p:spPr>
          <a:xfrm>
            <a:off x="6403452" y="314154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7426240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8449028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9478714" y="3140056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10508400" y="3140057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36259" y="1378425"/>
            <a:ext cx="0" cy="4157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7816" y="1800778"/>
            <a:ext cx="11180038" cy="4189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ACCJC Annual, Mid-term, and ISER Report Cycle</a:t>
            </a:r>
            <a:endParaRPr lang="en-US" sz="2000" dirty="0"/>
          </a:p>
        </p:txBody>
      </p:sp>
      <p:sp>
        <p:nvSpPr>
          <p:cNvPr id="30" name="Oval 29"/>
          <p:cNvSpPr/>
          <p:nvPr/>
        </p:nvSpPr>
        <p:spPr>
          <a:xfrm>
            <a:off x="5968835" y="1301194"/>
            <a:ext cx="1424428" cy="5776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Mid-Term Report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692078" y="1378425"/>
            <a:ext cx="1052" cy="40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699760" y="1388975"/>
            <a:ext cx="3680" cy="4275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362996" y="1393493"/>
            <a:ext cx="0" cy="4174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60562" y="1369678"/>
            <a:ext cx="0" cy="4244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707426" y="1380774"/>
            <a:ext cx="0" cy="430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73879" y="1374317"/>
            <a:ext cx="0" cy="4422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773891" y="1279757"/>
            <a:ext cx="1396264" cy="57761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857501" y="1301196"/>
            <a:ext cx="1402604" cy="57761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2019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4" idx="2"/>
            <a:endCxn id="7" idx="0"/>
          </p:cNvCxnSpPr>
          <p:nvPr/>
        </p:nvCxnSpPr>
        <p:spPr>
          <a:xfrm rot="5400000">
            <a:off x="2386588" y="2112269"/>
            <a:ext cx="192965" cy="1891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" idx="2"/>
            <a:endCxn id="8" idx="0"/>
          </p:cNvCxnSpPr>
          <p:nvPr/>
        </p:nvCxnSpPr>
        <p:spPr>
          <a:xfrm rot="5400000">
            <a:off x="2898723" y="2622922"/>
            <a:ext cx="191483" cy="86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" idx="2"/>
            <a:endCxn id="9" idx="0"/>
          </p:cNvCxnSpPr>
          <p:nvPr/>
        </p:nvCxnSpPr>
        <p:spPr>
          <a:xfrm rot="16200000" flipH="1">
            <a:off x="3410116" y="2980602"/>
            <a:ext cx="191483" cy="15371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" idx="2"/>
            <a:endCxn id="10" idx="0"/>
          </p:cNvCxnSpPr>
          <p:nvPr/>
        </p:nvCxnSpPr>
        <p:spPr>
          <a:xfrm rot="16200000" flipH="1">
            <a:off x="3924960" y="2465758"/>
            <a:ext cx="191480" cy="11833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" idx="2"/>
            <a:endCxn id="11" idx="0"/>
          </p:cNvCxnSpPr>
          <p:nvPr/>
        </p:nvCxnSpPr>
        <p:spPr>
          <a:xfrm rot="16200000" flipH="1">
            <a:off x="4439803" y="1950915"/>
            <a:ext cx="191481" cy="22130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2"/>
            <a:endCxn id="13" idx="0"/>
          </p:cNvCxnSpPr>
          <p:nvPr/>
        </p:nvCxnSpPr>
        <p:spPr>
          <a:xfrm rot="5400000">
            <a:off x="7639146" y="2112278"/>
            <a:ext cx="179824" cy="1878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5" idx="2"/>
            <a:endCxn id="14" idx="0"/>
          </p:cNvCxnSpPr>
          <p:nvPr/>
        </p:nvCxnSpPr>
        <p:spPr>
          <a:xfrm rot="5400000">
            <a:off x="8151281" y="2622931"/>
            <a:ext cx="178342" cy="8559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5" idx="2"/>
            <a:endCxn id="15" idx="0"/>
          </p:cNvCxnSpPr>
          <p:nvPr/>
        </p:nvCxnSpPr>
        <p:spPr>
          <a:xfrm rot="16200000" flipH="1">
            <a:off x="8662675" y="2967451"/>
            <a:ext cx="178342" cy="1668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5" idx="2"/>
            <a:endCxn id="16" idx="0"/>
          </p:cNvCxnSpPr>
          <p:nvPr/>
        </p:nvCxnSpPr>
        <p:spPr>
          <a:xfrm rot="16200000" flipH="1">
            <a:off x="9177520" y="2452606"/>
            <a:ext cx="178339" cy="11965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" idx="2"/>
            <a:endCxn id="17" idx="0"/>
          </p:cNvCxnSpPr>
          <p:nvPr/>
        </p:nvCxnSpPr>
        <p:spPr>
          <a:xfrm rot="16200000" flipH="1">
            <a:off x="9692362" y="1937764"/>
            <a:ext cx="178340" cy="2226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027566"/>
              </p:ext>
            </p:extLst>
          </p:nvPr>
        </p:nvGraphicFramePr>
        <p:xfrm>
          <a:off x="0" y="3920622"/>
          <a:ext cx="11331626" cy="294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21">
                  <a:extLst>
                    <a:ext uri="{9D8B030D-6E8A-4147-A177-3AD203B41FA5}">
                      <a16:colId xmlns:a16="http://schemas.microsoft.com/office/drawing/2014/main" val="4102030919"/>
                    </a:ext>
                  </a:extLst>
                </a:gridCol>
                <a:gridCol w="1011075">
                  <a:extLst>
                    <a:ext uri="{9D8B030D-6E8A-4147-A177-3AD203B41FA5}">
                      <a16:colId xmlns:a16="http://schemas.microsoft.com/office/drawing/2014/main" val="3200799458"/>
                    </a:ext>
                  </a:extLst>
                </a:gridCol>
                <a:gridCol w="1034959">
                  <a:extLst>
                    <a:ext uri="{9D8B030D-6E8A-4147-A177-3AD203B41FA5}">
                      <a16:colId xmlns:a16="http://schemas.microsoft.com/office/drawing/2014/main" val="1233098554"/>
                    </a:ext>
                  </a:extLst>
                </a:gridCol>
                <a:gridCol w="1026998">
                  <a:extLst>
                    <a:ext uri="{9D8B030D-6E8A-4147-A177-3AD203B41FA5}">
                      <a16:colId xmlns:a16="http://schemas.microsoft.com/office/drawing/2014/main" val="2459711695"/>
                    </a:ext>
                  </a:extLst>
                </a:gridCol>
                <a:gridCol w="1058843">
                  <a:extLst>
                    <a:ext uri="{9D8B030D-6E8A-4147-A177-3AD203B41FA5}">
                      <a16:colId xmlns:a16="http://schemas.microsoft.com/office/drawing/2014/main" val="3775785075"/>
                    </a:ext>
                  </a:extLst>
                </a:gridCol>
                <a:gridCol w="1089835">
                  <a:extLst>
                    <a:ext uri="{9D8B030D-6E8A-4147-A177-3AD203B41FA5}">
                      <a16:colId xmlns:a16="http://schemas.microsoft.com/office/drawing/2014/main" val="746298859"/>
                    </a:ext>
                  </a:extLst>
                </a:gridCol>
                <a:gridCol w="1001110">
                  <a:extLst>
                    <a:ext uri="{9D8B030D-6E8A-4147-A177-3AD203B41FA5}">
                      <a16:colId xmlns:a16="http://schemas.microsoft.com/office/drawing/2014/main" val="1594942394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113742121"/>
                    </a:ext>
                  </a:extLst>
                </a:gridCol>
                <a:gridCol w="1060541">
                  <a:extLst>
                    <a:ext uri="{9D8B030D-6E8A-4147-A177-3AD203B41FA5}">
                      <a16:colId xmlns:a16="http://schemas.microsoft.com/office/drawing/2014/main" val="1002701557"/>
                    </a:ext>
                  </a:extLst>
                </a:gridCol>
                <a:gridCol w="945620">
                  <a:extLst>
                    <a:ext uri="{9D8B030D-6E8A-4147-A177-3AD203B41FA5}">
                      <a16:colId xmlns:a16="http://schemas.microsoft.com/office/drawing/2014/main" val="2176197299"/>
                    </a:ext>
                  </a:extLst>
                </a:gridCol>
              </a:tblGrid>
              <a:tr h="25821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Distance Education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79538"/>
                  </a:ext>
                </a:extLst>
              </a:tr>
              <a:tr h="26312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Facilities</a:t>
                      </a:r>
                      <a:r>
                        <a:rPr lang="en-US" sz="1400" baseline="0" dirty="0" smtClean="0"/>
                        <a:t> Master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49545"/>
                  </a:ext>
                </a:extLst>
              </a:tr>
              <a:tr h="27590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Guided Pathways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01479"/>
                  </a:ext>
                </a:extLst>
              </a:tr>
              <a:tr h="2857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Professional Learning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5547"/>
                  </a:ext>
                </a:extLst>
              </a:tr>
              <a:tr h="25909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Research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01632"/>
                  </a:ext>
                </a:extLst>
              </a:tr>
              <a:tr h="2403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Strategic</a:t>
                      </a:r>
                      <a:r>
                        <a:rPr lang="en-US" sz="1400" baseline="0" dirty="0" smtClean="0"/>
                        <a:t> Enrollment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70380"/>
                  </a:ext>
                </a:extLst>
              </a:tr>
              <a:tr h="25313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Strong Workforce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13409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 Equity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Plan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8692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Sustainability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16784"/>
                  </a:ext>
                </a:extLst>
              </a:tr>
              <a:tr h="27082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Technology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37220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455383" y="45736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454026" y="576260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455383" y="514577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505857" y="403746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510793" y="456216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506101" y="60472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3505857" y="517400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3505857" y="57774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554930" y="45669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4529353" y="517048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607884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4533118" y="577099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539780" y="665621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614688" y="57626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97665" y="517666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597665" y="487557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59454" y="605925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597665" y="45716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580297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585308" y="637015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504528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4539780" y="428004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659454" y="517040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722138" y="401973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711287" y="5165762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741584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9803095" y="516842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10827813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769552" y="634517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11287" y="660583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746531" y="548682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738046" y="483750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9804612" y="429670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9800738" y="604722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9795563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819574" y="663184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3746" y="487143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453746" y="634968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098" y="3920622"/>
            <a:ext cx="269433" cy="26943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2086" y="4204357"/>
            <a:ext cx="269433" cy="269433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2996" y="4775940"/>
            <a:ext cx="269433" cy="269433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1524" y="6247033"/>
            <a:ext cx="269433" cy="269433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11367307" y="455149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11383137" y="5148302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11388442" y="5435183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11388548" y="5741817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11388951" y="6026558"/>
            <a:ext cx="211014" cy="186557"/>
          </a:xfrm>
          <a:prstGeom prst="ellipse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3137" y="6533085"/>
            <a:ext cx="269433" cy="2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96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683769"/>
              </p:ext>
            </p:extLst>
          </p:nvPr>
        </p:nvGraphicFramePr>
        <p:xfrm>
          <a:off x="-1" y="1"/>
          <a:ext cx="12192002" cy="6878783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466850">
                  <a:extLst>
                    <a:ext uri="{9D8B030D-6E8A-4147-A177-3AD203B41FA5}">
                      <a16:colId xmlns:a16="http://schemas.microsoft.com/office/drawing/2014/main" val="2788281618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64939541"/>
                    </a:ext>
                  </a:extLst>
                </a:gridCol>
                <a:gridCol w="1784350">
                  <a:extLst>
                    <a:ext uri="{9D8B030D-6E8A-4147-A177-3AD203B41FA5}">
                      <a16:colId xmlns:a16="http://schemas.microsoft.com/office/drawing/2014/main" val="1533263853"/>
                    </a:ext>
                  </a:extLst>
                </a:gridCol>
                <a:gridCol w="1790701">
                  <a:extLst>
                    <a:ext uri="{9D8B030D-6E8A-4147-A177-3AD203B41FA5}">
                      <a16:colId xmlns:a16="http://schemas.microsoft.com/office/drawing/2014/main" val="694708754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val="1869983734"/>
                    </a:ext>
                  </a:extLst>
                </a:gridCol>
                <a:gridCol w="1866899">
                  <a:extLst>
                    <a:ext uri="{9D8B030D-6E8A-4147-A177-3AD203B41FA5}">
                      <a16:colId xmlns:a16="http://schemas.microsoft.com/office/drawing/2014/main" val="3272148134"/>
                    </a:ext>
                  </a:extLst>
                </a:gridCol>
                <a:gridCol w="1822452">
                  <a:extLst>
                    <a:ext uri="{9D8B030D-6E8A-4147-A177-3AD203B41FA5}">
                      <a16:colId xmlns:a16="http://schemas.microsoft.com/office/drawing/2014/main" val="3621515684"/>
                    </a:ext>
                  </a:extLst>
                </a:gridCol>
              </a:tblGrid>
              <a:tr h="7004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3315350272"/>
                  </a:ext>
                </a:extLst>
              </a:tr>
              <a:tr h="9221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Successful Enrollment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Access:  successful enrollment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Help students choose and enter a program pathway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Increase </a:t>
                      </a:r>
                      <a:r>
                        <a:rPr lang="en-US" sz="1400" u="none" strike="noStrike" dirty="0" smtClean="0">
                          <a:effectLst/>
                        </a:rPr>
                        <a:t>students </a:t>
                      </a:r>
                      <a:r>
                        <a:rPr lang="en-US" sz="1400" u="none" strike="noStrike" dirty="0">
                          <a:effectLst/>
                        </a:rPr>
                        <a:t>enrolled in programs leading to high-demand, high-wage jobs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3133063899"/>
                  </a:ext>
                </a:extLst>
              </a:tr>
              <a:tr h="3715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Learning Progress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Course completion rate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Course completion rate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Course completion rate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2608726045"/>
                  </a:ext>
                </a:extLst>
              </a:tr>
              <a:tr h="4270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Map pathways to student end goals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315297611"/>
                  </a:ext>
                </a:extLst>
              </a:tr>
              <a:tr h="26590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Momentum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Unit Accumulation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Unit Accumulation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Persistence:</a:t>
                      </a:r>
                      <a:r>
                        <a:rPr lang="en-US" sz="1400" u="none" strike="noStrike" baseline="0" dirty="0" smtClean="0">
                          <a:effectLst/>
                        </a:rPr>
                        <a:t> fall to </a:t>
                      </a:r>
                      <a:r>
                        <a:rPr lang="en-US" sz="1400" u="none" strike="noStrike" baseline="0" dirty="0" err="1" smtClean="0">
                          <a:effectLst/>
                        </a:rPr>
                        <a:t>sprg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Keep students on path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664431166"/>
                  </a:ext>
                </a:extLst>
              </a:tr>
              <a:tr h="6383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Completion of Transfer-Level English &amp; Math in one year (AB 705)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Completion of Transfer-Level English &amp; Math in one year (AB 705)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Completion of Transfer-Level English &amp; Math in one year (AB 705)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4040905428"/>
                  </a:ext>
                </a:extLst>
              </a:tr>
              <a:tr h="5551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Success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Completion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(</a:t>
                      </a:r>
                      <a:r>
                        <a:rPr lang="en-US" sz="1400" u="none" strike="noStrike" dirty="0">
                          <a:effectLst/>
                        </a:rPr>
                        <a:t>degrees </a:t>
                      </a:r>
                      <a:r>
                        <a:rPr lang="en-US" sz="1400" u="none" strike="noStrike" dirty="0" smtClean="0">
                          <a:effectLst/>
                        </a:rPr>
                        <a:t>&amp; </a:t>
                      </a:r>
                      <a:r>
                        <a:rPr lang="en-US" sz="1400" u="none" strike="noStrike" dirty="0">
                          <a:effectLst/>
                        </a:rPr>
                        <a:t>certificates)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Completion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(</a:t>
                      </a:r>
                      <a:r>
                        <a:rPr lang="en-US" sz="1400" u="none" strike="noStrike" dirty="0">
                          <a:effectLst/>
                        </a:rPr>
                        <a:t>degrees </a:t>
                      </a:r>
                      <a:r>
                        <a:rPr lang="en-US" sz="1400" u="none" strike="noStrike" dirty="0" smtClean="0">
                          <a:effectLst/>
                        </a:rPr>
                        <a:t>&amp; </a:t>
                      </a:r>
                      <a:r>
                        <a:rPr lang="en-US" sz="1400" u="none" strike="noStrike" dirty="0">
                          <a:effectLst/>
                        </a:rPr>
                        <a:t>certificates)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Completion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(</a:t>
                      </a:r>
                      <a:r>
                        <a:rPr lang="en-US" sz="1400" u="none" strike="noStrike" dirty="0">
                          <a:effectLst/>
                        </a:rPr>
                        <a:t>degrees </a:t>
                      </a:r>
                      <a:r>
                        <a:rPr lang="en-US" sz="1400" u="none" strike="noStrike" dirty="0" smtClean="0">
                          <a:effectLst/>
                        </a:rPr>
                        <a:t>&amp; </a:t>
                      </a:r>
                      <a:r>
                        <a:rPr lang="en-US" sz="1400" u="none" strike="noStrike" dirty="0">
                          <a:effectLst/>
                        </a:rPr>
                        <a:t>certificates)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Ensure that students are learning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Completion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(</a:t>
                      </a:r>
                      <a:r>
                        <a:rPr lang="en-US" sz="1400" u="none" strike="noStrike" dirty="0">
                          <a:effectLst/>
                        </a:rPr>
                        <a:t>degrees </a:t>
                      </a:r>
                      <a:r>
                        <a:rPr lang="en-US" sz="1400" u="none" strike="noStrike" dirty="0" smtClean="0">
                          <a:effectLst/>
                        </a:rPr>
                        <a:t>&amp; certificates</a:t>
                      </a:r>
                      <a:r>
                        <a:rPr lang="en-US" sz="1400" u="none" strike="noStrike" dirty="0">
                          <a:effectLst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3296435818"/>
                  </a:ext>
                </a:extLst>
              </a:tr>
              <a:tr h="4767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Transfer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Transfer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Transfer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Transfer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Transfer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246486752"/>
                  </a:ext>
                </a:extLst>
              </a:tr>
              <a:tr h="6383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Improve program quality so more students succeed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3050137731"/>
                  </a:ext>
                </a:extLst>
              </a:tr>
              <a:tr h="4270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Licensure exam pass rates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1604229566"/>
                  </a:ext>
                </a:extLst>
              </a:tr>
              <a:tr h="5318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Employment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Students employed in their field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Students employed in their field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More students employed in their field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1340425385"/>
                  </a:ext>
                </a:extLst>
              </a:tr>
              <a:tr h="371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Earnings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Improve </a:t>
                      </a:r>
                      <a:r>
                        <a:rPr lang="en-US" sz="1400" u="none" strike="noStrike" dirty="0" smtClean="0">
                          <a:effectLst/>
                        </a:rPr>
                        <a:t>student </a:t>
                      </a:r>
                      <a:r>
                        <a:rPr lang="en-US" sz="1400" u="none" strike="noStrike" dirty="0">
                          <a:effectLst/>
                        </a:rPr>
                        <a:t>earnings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1116353585"/>
                  </a:ext>
                </a:extLst>
              </a:tr>
              <a:tr h="5318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Equity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Close achievement gaps in all of the </a:t>
                      </a:r>
                      <a:r>
                        <a:rPr lang="en-US" sz="1400" u="none" strike="noStrike" dirty="0" smtClean="0">
                          <a:effectLst/>
                        </a:rPr>
                        <a:t>above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Close achievement gaps in all of the </a:t>
                      </a:r>
                      <a:r>
                        <a:rPr lang="en-US" sz="1400" u="none" strike="noStrike" dirty="0" smtClean="0">
                          <a:effectLst/>
                        </a:rPr>
                        <a:t>above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Close achievement gaps in all of the </a:t>
                      </a:r>
                      <a:r>
                        <a:rPr lang="en-US" sz="1400" u="none" strike="noStrike" dirty="0" smtClean="0">
                          <a:effectLst/>
                        </a:rPr>
                        <a:t>above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86" marR="4486" marT="4486" marB="0" anchor="ctr"/>
                </a:tc>
                <a:extLst>
                  <a:ext uri="{0D108BD9-81ED-4DB2-BD59-A6C34878D82A}">
                    <a16:rowId xmlns:a16="http://schemas.microsoft.com/office/drawing/2014/main" val="2169608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482537" y="1"/>
            <a:ext cx="1695835" cy="68580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Vision for Success (Goals)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14654" y="1"/>
            <a:ext cx="1768176" cy="69215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Student Equity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32800" y="0"/>
            <a:ext cx="1662271" cy="68580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Guided Pathways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(scale essential practices)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545041" y="0"/>
            <a:ext cx="1823480" cy="68580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Strong Workforce </a:t>
            </a:r>
            <a:r>
              <a:rPr lang="en-US" sz="1100" dirty="0" smtClean="0">
                <a:solidFill>
                  <a:schemeClr val="tx1"/>
                </a:solidFill>
              </a:rPr>
              <a:t>(outcomes based)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33676" y="0"/>
            <a:ext cx="1725674" cy="68580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ACCJC </a:t>
            </a:r>
          </a:p>
          <a:p>
            <a:pPr algn="ctr"/>
            <a:r>
              <a:rPr lang="en-US" sz="1400" dirty="0" smtClean="0"/>
              <a:t>Quality Focus Essay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10407649" y="0"/>
            <a:ext cx="1784351" cy="69850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ACCJC Annual Goals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3399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Chancellor’s Office Planning Timeline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35592" y="1444643"/>
          <a:ext cx="11097696" cy="436741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{10A1B5D5-9B99-4C35-A422-299274C87663}</a:tableStyleId>
              </a:tblPr>
              <a:tblGrid>
                <a:gridCol w="2395883">
                  <a:extLst>
                    <a:ext uri="{9D8B030D-6E8A-4147-A177-3AD203B41FA5}">
                      <a16:colId xmlns:a16="http://schemas.microsoft.com/office/drawing/2014/main" val="1907089091"/>
                    </a:ext>
                  </a:extLst>
                </a:gridCol>
                <a:gridCol w="8701813">
                  <a:extLst>
                    <a:ext uri="{9D8B030D-6E8A-4147-A177-3AD203B41FA5}">
                      <a16:colId xmlns:a16="http://schemas.microsoft.com/office/drawing/2014/main" val="27165054"/>
                    </a:ext>
                  </a:extLst>
                </a:gridCol>
              </a:tblGrid>
              <a:tr h="825836">
                <a:tc>
                  <a:txBody>
                    <a:bodyPr/>
                    <a:lstStyle/>
                    <a:p>
                      <a:pPr marL="73025" marR="0"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DUE DATE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 marR="0" indent="-1270">
                        <a:lnSpc>
                          <a:spcPct val="120000"/>
                        </a:lnSpc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Plan/Goal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65735121"/>
                  </a:ext>
                </a:extLst>
              </a:tr>
              <a:tr h="516006">
                <a:tc>
                  <a:txBody>
                    <a:bodyPr/>
                    <a:lstStyle/>
                    <a:p>
                      <a:pPr marL="73025" marR="0"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April 30, 2019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 marR="0" indent="-1270">
                        <a:lnSpc>
                          <a:spcPct val="120000"/>
                        </a:lnSpc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Initial Guided Pathways "Scale of Adoption Self- Assessment"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06351383"/>
                  </a:ext>
                </a:extLst>
              </a:tr>
              <a:tr h="477401">
                <a:tc>
                  <a:txBody>
                    <a:bodyPr/>
                    <a:lstStyle/>
                    <a:p>
                      <a:pPr marL="74930" marR="0"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May 31, 2019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 marR="0"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Vision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goals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8724394"/>
                  </a:ext>
                </a:extLst>
              </a:tr>
              <a:tr h="477401">
                <a:tc>
                  <a:txBody>
                    <a:bodyPr/>
                    <a:lstStyle/>
                    <a:p>
                      <a:pPr marL="73660" marR="0"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June 30, 2019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5565" marR="0"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Student Equity Plan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22833118"/>
                  </a:ext>
                </a:extLst>
              </a:tr>
              <a:tr h="516896">
                <a:tc>
                  <a:txBody>
                    <a:bodyPr/>
                    <a:lstStyle/>
                    <a:p>
                      <a:pPr marL="73660" marR="0"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June 30, 2019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8740" marR="123190" indent="-635">
                        <a:lnSpc>
                          <a:spcPct val="117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California</a:t>
                      </a:r>
                      <a:r>
                        <a:rPr lang="en-US" sz="1800" spc="-13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College</a:t>
                      </a:r>
                      <a:r>
                        <a:rPr lang="en-US" sz="1800" spc="-145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Promise</a:t>
                      </a:r>
                      <a:r>
                        <a:rPr lang="en-US" sz="1800" spc="-14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certification</a:t>
                      </a:r>
                      <a:r>
                        <a:rPr lang="en-US" sz="1800" spc="-10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(only</a:t>
                      </a:r>
                      <a:r>
                        <a:rPr lang="en-US" sz="1800" spc="-155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for</a:t>
                      </a:r>
                      <a:r>
                        <a:rPr lang="en-US" sz="1800" spc="-155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colleges who have not yet</a:t>
                      </a:r>
                      <a:r>
                        <a:rPr lang="en-US" sz="1800" spc="35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certified)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23954765"/>
                  </a:ext>
                </a:extLst>
              </a:tr>
              <a:tr h="557297">
                <a:tc>
                  <a:txBody>
                    <a:bodyPr/>
                    <a:lstStyle/>
                    <a:p>
                      <a:pPr marL="73660" marR="0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June 30, 2019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4930" marR="123190" indent="635">
                        <a:lnSpc>
                          <a:spcPct val="117000"/>
                        </a:lnSpc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Tentative annual budget and financial report (not submitted to Chancellor's Office)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1582898"/>
                  </a:ext>
                </a:extLst>
              </a:tr>
              <a:tr h="524832">
                <a:tc>
                  <a:txBody>
                    <a:bodyPr/>
                    <a:lstStyle/>
                    <a:p>
                      <a:pPr marL="74295" marR="0"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September 30, 2019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 marR="770255">
                        <a:lnSpc>
                          <a:spcPct val="12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Final Guided Pathways "Scale of Adoption Self- Assessment"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52186694"/>
                  </a:ext>
                </a:extLst>
              </a:tr>
              <a:tr h="471744">
                <a:tc>
                  <a:txBody>
                    <a:bodyPr/>
                    <a:lstStyle/>
                    <a:p>
                      <a:pPr marL="74295" marR="0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September 30, 2019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 marR="0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Adopted annual budget and financial report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28710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4387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836291" y="1930055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Canada College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36291" y="2870411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Education Master Plan</a:t>
            </a:r>
            <a:endParaRPr lang="en-US" sz="1400" i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529577" y="3620612"/>
            <a:ext cx="1163324" cy="101763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Annual</a:t>
            </a:r>
          </a:p>
          <a:p>
            <a:pPr algn="ctr"/>
            <a:r>
              <a:rPr lang="en-US" sz="1400" dirty="0" smtClean="0"/>
              <a:t>Strategic </a:t>
            </a:r>
            <a:r>
              <a:rPr lang="en-US" sz="1400" dirty="0" smtClean="0"/>
              <a:t>Plan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836292" y="4941909"/>
            <a:ext cx="2549893" cy="191609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All other college plans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Distance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Facilities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Professional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Strategic Enrollment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Sustainability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Technology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1629" y="50244"/>
            <a:ext cx="10515600" cy="1325563"/>
          </a:xfrm>
        </p:spPr>
        <p:txBody>
          <a:bodyPr/>
          <a:lstStyle/>
          <a:p>
            <a:r>
              <a:rPr lang="en-US" dirty="0" smtClean="0"/>
              <a:t>Planning and goal-setting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79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836291" y="1930055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Canada College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36291" y="2870411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Education Master Plan</a:t>
            </a:r>
            <a:endParaRPr lang="en-US" sz="1400" i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529577" y="3620612"/>
            <a:ext cx="1163324" cy="101763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Annual</a:t>
            </a:r>
          </a:p>
          <a:p>
            <a:pPr algn="ctr"/>
            <a:r>
              <a:rPr lang="en-US" sz="1400" dirty="0" smtClean="0"/>
              <a:t>Strategic </a:t>
            </a:r>
            <a:r>
              <a:rPr lang="en-US" sz="1400" dirty="0" smtClean="0"/>
              <a:t>Plan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4836292" y="4941909"/>
            <a:ext cx="2549893" cy="191609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All other college plans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Distance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Facilities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Professional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Strategic Enrollment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Sustainability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Technology</a:t>
            </a:r>
          </a:p>
        </p:txBody>
      </p:sp>
      <p:sp>
        <p:nvSpPr>
          <p:cNvPr id="7" name="Rectangle 6"/>
          <p:cNvSpPr/>
          <p:nvPr/>
        </p:nvSpPr>
        <p:spPr>
          <a:xfrm>
            <a:off x="4879990" y="1276736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District Strategic Plan (Goals)_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1629" y="50244"/>
            <a:ext cx="10515600" cy="1325563"/>
          </a:xfrm>
        </p:spPr>
        <p:txBody>
          <a:bodyPr/>
          <a:lstStyle/>
          <a:p>
            <a:r>
              <a:rPr lang="en-US" dirty="0" smtClean="0"/>
              <a:t>Planning and goal-setting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83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629" y="50244"/>
            <a:ext cx="10515600" cy="1325563"/>
          </a:xfrm>
        </p:spPr>
        <p:txBody>
          <a:bodyPr/>
          <a:lstStyle/>
          <a:p>
            <a:r>
              <a:rPr lang="en-US" dirty="0" smtClean="0"/>
              <a:t>Planning and goal-setting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68681" y="1944294"/>
            <a:ext cx="2549893" cy="481263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Chancellor’s Office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68679" y="4874561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Guided Pathways</a:t>
            </a:r>
          </a:p>
          <a:p>
            <a:pPr algn="ctr"/>
            <a:r>
              <a:rPr lang="en-US" sz="1400" i="1" dirty="0" smtClean="0">
                <a:solidFill>
                  <a:schemeClr val="tx1"/>
                </a:solidFill>
              </a:rPr>
              <a:t>Assessment of Progress</a:t>
            </a:r>
            <a:endParaRPr lang="en-US" sz="1400" i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68679" y="3816903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Student Equity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68679" y="5879579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Strong Workforce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68679" y="2856066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Vision for Success (Goals)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836291" y="1930055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Canada College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36291" y="2870411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Education Master Plan</a:t>
            </a:r>
            <a:endParaRPr lang="en-US" sz="1400" i="1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5529577" y="3620612"/>
            <a:ext cx="1163324" cy="101763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Annual</a:t>
            </a:r>
          </a:p>
          <a:p>
            <a:pPr algn="ctr"/>
            <a:r>
              <a:rPr lang="en-US" sz="1400" dirty="0" smtClean="0"/>
              <a:t>Strategic </a:t>
            </a:r>
            <a:r>
              <a:rPr lang="en-US" sz="1400" dirty="0" smtClean="0"/>
              <a:t>Plan</a:t>
            </a:r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4836292" y="4941909"/>
            <a:ext cx="2549893" cy="191609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All other college plans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Distance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Facilities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Professional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Strategic Enrollment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Sustainability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Technology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879990" y="1276736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District Strategic Plan (Goals)_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27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629" y="50244"/>
            <a:ext cx="10515600" cy="1325563"/>
          </a:xfrm>
        </p:spPr>
        <p:txBody>
          <a:bodyPr/>
          <a:lstStyle/>
          <a:p>
            <a:r>
              <a:rPr lang="en-US" dirty="0" smtClean="0"/>
              <a:t>Planning and goal-setting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68681" y="1944294"/>
            <a:ext cx="2549893" cy="481263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Chancellor’s Office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803907" y="1944295"/>
            <a:ext cx="2549893" cy="4812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ACCJC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68679" y="4874561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Guided Pathways</a:t>
            </a:r>
          </a:p>
          <a:p>
            <a:pPr algn="ctr"/>
            <a:r>
              <a:rPr lang="en-US" sz="1400" i="1" dirty="0" smtClean="0">
                <a:solidFill>
                  <a:schemeClr val="tx1"/>
                </a:solidFill>
              </a:rPr>
              <a:t>Assessment of Progress</a:t>
            </a:r>
            <a:endParaRPr lang="en-US" sz="1400" i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68679" y="3816903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Student Equity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68679" y="5879579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Strong Workforce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803907" y="2856067"/>
            <a:ext cx="2549893" cy="4812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Institution-set Standards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803907" y="4874562"/>
            <a:ext cx="2549893" cy="4812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Quality Focus Essay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803907" y="3816903"/>
            <a:ext cx="2549893" cy="4812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Annual Goals (new)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868679" y="2856066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Vision for Success (Goals)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836291" y="1930055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Canada College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36291" y="2870411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Education Master Plan</a:t>
            </a:r>
            <a:endParaRPr lang="en-US" sz="1400" i="1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5529577" y="3620612"/>
            <a:ext cx="1163324" cy="101763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Annual</a:t>
            </a:r>
          </a:p>
          <a:p>
            <a:pPr algn="ctr"/>
            <a:r>
              <a:rPr lang="en-US" sz="1400" dirty="0" smtClean="0"/>
              <a:t>Strategic </a:t>
            </a:r>
            <a:r>
              <a:rPr lang="en-US" sz="1400" dirty="0" smtClean="0"/>
              <a:t>Plan</a:t>
            </a:r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4836292" y="4941909"/>
            <a:ext cx="2549893" cy="191609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All other college plans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Distance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Facilities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Professional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Strategic Enrollment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Sustainability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Technology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879990" y="1276736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District Strategic Plan (Goals)_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41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629" y="50244"/>
            <a:ext cx="10515600" cy="1325563"/>
          </a:xfrm>
        </p:spPr>
        <p:txBody>
          <a:bodyPr/>
          <a:lstStyle/>
          <a:p>
            <a:r>
              <a:rPr lang="en-US" dirty="0" smtClean="0"/>
              <a:t>Planning and goal-setting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36291" y="1930055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Canada College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8681" y="1944294"/>
            <a:ext cx="2549893" cy="481263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Chancellor’s Office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803907" y="1944295"/>
            <a:ext cx="2549893" cy="4812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ACCJC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68679" y="4874561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Guided Pathways</a:t>
            </a:r>
          </a:p>
          <a:p>
            <a:pPr algn="ctr"/>
            <a:r>
              <a:rPr lang="en-US" sz="1400" i="1" dirty="0" smtClean="0">
                <a:solidFill>
                  <a:schemeClr val="tx1"/>
                </a:solidFill>
              </a:rPr>
              <a:t>Assessment of Progress</a:t>
            </a:r>
            <a:endParaRPr lang="en-US" sz="1400" i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68679" y="3816903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Student Equity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68679" y="5879579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Strong Workforce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803907" y="2856067"/>
            <a:ext cx="2549893" cy="4812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Institution-set Standards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803907" y="4874562"/>
            <a:ext cx="2549893" cy="4812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Quality Focus Essay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803907" y="3816903"/>
            <a:ext cx="2549893" cy="4812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Annual Goals (new)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836291" y="2870411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Education Master Plan</a:t>
            </a:r>
            <a:endParaRPr lang="en-US" sz="1400" i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529577" y="3620612"/>
            <a:ext cx="1163324" cy="101763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Annual</a:t>
            </a:r>
          </a:p>
          <a:p>
            <a:pPr algn="ctr"/>
            <a:r>
              <a:rPr lang="en-US" sz="1400" dirty="0" smtClean="0"/>
              <a:t>Strategic </a:t>
            </a:r>
            <a:r>
              <a:rPr lang="en-US" sz="1400" dirty="0" smtClean="0"/>
              <a:t>Plan</a:t>
            </a:r>
            <a:endParaRPr lang="en-US" sz="1400" dirty="0"/>
          </a:p>
        </p:txBody>
      </p:sp>
      <p:sp>
        <p:nvSpPr>
          <p:cNvPr id="23" name="Rectangle 22"/>
          <p:cNvSpPr/>
          <p:nvPr/>
        </p:nvSpPr>
        <p:spPr>
          <a:xfrm>
            <a:off x="868679" y="2856066"/>
            <a:ext cx="2549893" cy="4812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Vision for Success (Goals)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836292" y="4941909"/>
            <a:ext cx="2549893" cy="191609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All other college plans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Distance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Facilities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Professional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Strategic Enrollment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Sustainability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 smtClean="0">
                <a:solidFill>
                  <a:schemeClr val="tx1"/>
                </a:solidFill>
              </a:rPr>
              <a:t>Technology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79990" y="1276736"/>
            <a:ext cx="2549893" cy="481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District Strategic Plan (Goals_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" name="Straight Connector 3"/>
          <p:cNvCxnSpPr>
            <a:stCxn id="23" idx="3"/>
            <a:endCxn id="22" idx="2"/>
          </p:cNvCxnSpPr>
          <p:nvPr/>
        </p:nvCxnSpPr>
        <p:spPr>
          <a:xfrm>
            <a:off x="3418572" y="3096698"/>
            <a:ext cx="2111005" cy="1032733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4" idx="3"/>
            <a:endCxn id="22" idx="2"/>
          </p:cNvCxnSpPr>
          <p:nvPr/>
        </p:nvCxnSpPr>
        <p:spPr>
          <a:xfrm>
            <a:off x="3418572" y="4057535"/>
            <a:ext cx="2111005" cy="71896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3" idx="3"/>
            <a:endCxn id="22" idx="2"/>
          </p:cNvCxnSpPr>
          <p:nvPr/>
        </p:nvCxnSpPr>
        <p:spPr>
          <a:xfrm flipV="1">
            <a:off x="3418572" y="4129431"/>
            <a:ext cx="2111005" cy="985762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5" idx="3"/>
            <a:endCxn id="22" idx="2"/>
          </p:cNvCxnSpPr>
          <p:nvPr/>
        </p:nvCxnSpPr>
        <p:spPr>
          <a:xfrm flipV="1">
            <a:off x="3418572" y="4129431"/>
            <a:ext cx="2111005" cy="199078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4" idx="0"/>
            <a:endCxn id="22" idx="4"/>
          </p:cNvCxnSpPr>
          <p:nvPr/>
        </p:nvCxnSpPr>
        <p:spPr>
          <a:xfrm flipV="1">
            <a:off x="6111239" y="4638250"/>
            <a:ext cx="0" cy="303659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0" idx="2"/>
            <a:endCxn id="22" idx="0"/>
          </p:cNvCxnSpPr>
          <p:nvPr/>
        </p:nvCxnSpPr>
        <p:spPr>
          <a:xfrm>
            <a:off x="6111238" y="3351674"/>
            <a:ext cx="1" cy="268938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6" idx="1"/>
            <a:endCxn id="22" idx="6"/>
          </p:cNvCxnSpPr>
          <p:nvPr/>
        </p:nvCxnSpPr>
        <p:spPr>
          <a:xfrm flipH="1">
            <a:off x="6692901" y="3096699"/>
            <a:ext cx="2111006" cy="1032732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8" idx="1"/>
            <a:endCxn id="22" idx="6"/>
          </p:cNvCxnSpPr>
          <p:nvPr/>
        </p:nvCxnSpPr>
        <p:spPr>
          <a:xfrm flipH="1">
            <a:off x="6692901" y="4057535"/>
            <a:ext cx="2111006" cy="71896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7" idx="1"/>
            <a:endCxn id="22" idx="6"/>
          </p:cNvCxnSpPr>
          <p:nvPr/>
        </p:nvCxnSpPr>
        <p:spPr>
          <a:xfrm flipH="1" flipV="1">
            <a:off x="6692901" y="4129431"/>
            <a:ext cx="2111006" cy="985763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75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9618978" y="1369678"/>
            <a:ext cx="819" cy="4779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-215850"/>
            <a:ext cx="10515600" cy="1325563"/>
          </a:xfrm>
        </p:spPr>
        <p:txBody>
          <a:bodyPr/>
          <a:lstStyle/>
          <a:p>
            <a:r>
              <a:rPr lang="en-US" dirty="0" smtClean="0"/>
              <a:t>Cañada College </a:t>
            </a:r>
            <a:r>
              <a:rPr lang="en-US" dirty="0"/>
              <a:t>P</a:t>
            </a:r>
            <a:r>
              <a:rPr lang="en-US" dirty="0" smtClean="0"/>
              <a:t>lanning Calendar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0166" y="2413703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9574" y="2413702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" y="582959"/>
            <a:ext cx="11826240" cy="1058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Year:      2017        2018         2019         2020         2021         2022         2023        2024       2025      2026      2027       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1150883" y="3154683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>
          <a:xfrm>
            <a:off x="2173671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9" name="Oval 8"/>
          <p:cNvSpPr/>
          <p:nvPr/>
        </p:nvSpPr>
        <p:spPr>
          <a:xfrm>
            <a:off x="3196459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4226145" y="3153198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255831" y="315319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3" name="Oval 12"/>
          <p:cNvSpPr/>
          <p:nvPr/>
        </p:nvSpPr>
        <p:spPr>
          <a:xfrm>
            <a:off x="6403452" y="314154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7426240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8449028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9478714" y="3140056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10508400" y="3140057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36259" y="1378425"/>
            <a:ext cx="0" cy="4157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7816" y="1800778"/>
            <a:ext cx="11180038" cy="4189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ACCJC Annual, Mid-term, and ISER Report Cycle</a:t>
            </a:r>
            <a:endParaRPr lang="en-US" sz="2000" dirty="0"/>
          </a:p>
        </p:txBody>
      </p:sp>
      <p:sp>
        <p:nvSpPr>
          <p:cNvPr id="30" name="Oval 29"/>
          <p:cNvSpPr/>
          <p:nvPr/>
        </p:nvSpPr>
        <p:spPr>
          <a:xfrm>
            <a:off x="5968835" y="1301194"/>
            <a:ext cx="1424428" cy="5776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Mid-Term Report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692078" y="1378425"/>
            <a:ext cx="1052" cy="40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699760" y="1388975"/>
            <a:ext cx="3680" cy="4275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362996" y="1393493"/>
            <a:ext cx="0" cy="4174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60562" y="1369678"/>
            <a:ext cx="0" cy="4244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707426" y="1380774"/>
            <a:ext cx="0" cy="430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73879" y="1374317"/>
            <a:ext cx="0" cy="4422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773891" y="1279757"/>
            <a:ext cx="1396264" cy="57761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857501" y="1301196"/>
            <a:ext cx="1402604" cy="57761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2019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4" idx="2"/>
            <a:endCxn id="7" idx="0"/>
          </p:cNvCxnSpPr>
          <p:nvPr/>
        </p:nvCxnSpPr>
        <p:spPr>
          <a:xfrm rot="5400000">
            <a:off x="2386588" y="2112269"/>
            <a:ext cx="192965" cy="1891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" idx="2"/>
            <a:endCxn id="8" idx="0"/>
          </p:cNvCxnSpPr>
          <p:nvPr/>
        </p:nvCxnSpPr>
        <p:spPr>
          <a:xfrm rot="5400000">
            <a:off x="2898723" y="2622922"/>
            <a:ext cx="191483" cy="86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" idx="2"/>
            <a:endCxn id="9" idx="0"/>
          </p:cNvCxnSpPr>
          <p:nvPr/>
        </p:nvCxnSpPr>
        <p:spPr>
          <a:xfrm rot="16200000" flipH="1">
            <a:off x="3410116" y="2980602"/>
            <a:ext cx="191483" cy="15371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" idx="2"/>
            <a:endCxn id="10" idx="0"/>
          </p:cNvCxnSpPr>
          <p:nvPr/>
        </p:nvCxnSpPr>
        <p:spPr>
          <a:xfrm rot="16200000" flipH="1">
            <a:off x="3924960" y="2465758"/>
            <a:ext cx="191480" cy="11833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" idx="2"/>
            <a:endCxn id="11" idx="0"/>
          </p:cNvCxnSpPr>
          <p:nvPr/>
        </p:nvCxnSpPr>
        <p:spPr>
          <a:xfrm rot="16200000" flipH="1">
            <a:off x="4439803" y="1950915"/>
            <a:ext cx="191481" cy="22130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2"/>
            <a:endCxn id="13" idx="0"/>
          </p:cNvCxnSpPr>
          <p:nvPr/>
        </p:nvCxnSpPr>
        <p:spPr>
          <a:xfrm rot="5400000">
            <a:off x="7639146" y="2112278"/>
            <a:ext cx="179824" cy="1878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5" idx="2"/>
            <a:endCxn id="14" idx="0"/>
          </p:cNvCxnSpPr>
          <p:nvPr/>
        </p:nvCxnSpPr>
        <p:spPr>
          <a:xfrm rot="5400000">
            <a:off x="8151281" y="2622931"/>
            <a:ext cx="178342" cy="8559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5" idx="2"/>
            <a:endCxn id="15" idx="0"/>
          </p:cNvCxnSpPr>
          <p:nvPr/>
        </p:nvCxnSpPr>
        <p:spPr>
          <a:xfrm rot="16200000" flipH="1">
            <a:off x="8662675" y="2967451"/>
            <a:ext cx="178342" cy="1668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5" idx="2"/>
            <a:endCxn id="16" idx="0"/>
          </p:cNvCxnSpPr>
          <p:nvPr/>
        </p:nvCxnSpPr>
        <p:spPr>
          <a:xfrm rot="16200000" flipH="1">
            <a:off x="9177520" y="2452606"/>
            <a:ext cx="178339" cy="11965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" idx="2"/>
            <a:endCxn id="17" idx="0"/>
          </p:cNvCxnSpPr>
          <p:nvPr/>
        </p:nvCxnSpPr>
        <p:spPr>
          <a:xfrm rot="16200000" flipH="1">
            <a:off x="9692362" y="1937764"/>
            <a:ext cx="178340" cy="2226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704994"/>
              </p:ext>
            </p:extLst>
          </p:nvPr>
        </p:nvGraphicFramePr>
        <p:xfrm>
          <a:off x="0" y="3920622"/>
          <a:ext cx="11331626" cy="294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21">
                  <a:extLst>
                    <a:ext uri="{9D8B030D-6E8A-4147-A177-3AD203B41FA5}">
                      <a16:colId xmlns:a16="http://schemas.microsoft.com/office/drawing/2014/main" val="4102030919"/>
                    </a:ext>
                  </a:extLst>
                </a:gridCol>
                <a:gridCol w="1011075">
                  <a:extLst>
                    <a:ext uri="{9D8B030D-6E8A-4147-A177-3AD203B41FA5}">
                      <a16:colId xmlns:a16="http://schemas.microsoft.com/office/drawing/2014/main" val="3200799458"/>
                    </a:ext>
                  </a:extLst>
                </a:gridCol>
                <a:gridCol w="1034959">
                  <a:extLst>
                    <a:ext uri="{9D8B030D-6E8A-4147-A177-3AD203B41FA5}">
                      <a16:colId xmlns:a16="http://schemas.microsoft.com/office/drawing/2014/main" val="1233098554"/>
                    </a:ext>
                  </a:extLst>
                </a:gridCol>
                <a:gridCol w="1026998">
                  <a:extLst>
                    <a:ext uri="{9D8B030D-6E8A-4147-A177-3AD203B41FA5}">
                      <a16:colId xmlns:a16="http://schemas.microsoft.com/office/drawing/2014/main" val="2459711695"/>
                    </a:ext>
                  </a:extLst>
                </a:gridCol>
                <a:gridCol w="1058843">
                  <a:extLst>
                    <a:ext uri="{9D8B030D-6E8A-4147-A177-3AD203B41FA5}">
                      <a16:colId xmlns:a16="http://schemas.microsoft.com/office/drawing/2014/main" val="3775785075"/>
                    </a:ext>
                  </a:extLst>
                </a:gridCol>
                <a:gridCol w="1089835">
                  <a:extLst>
                    <a:ext uri="{9D8B030D-6E8A-4147-A177-3AD203B41FA5}">
                      <a16:colId xmlns:a16="http://schemas.microsoft.com/office/drawing/2014/main" val="746298859"/>
                    </a:ext>
                  </a:extLst>
                </a:gridCol>
                <a:gridCol w="1001110">
                  <a:extLst>
                    <a:ext uri="{9D8B030D-6E8A-4147-A177-3AD203B41FA5}">
                      <a16:colId xmlns:a16="http://schemas.microsoft.com/office/drawing/2014/main" val="1594942394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113742121"/>
                    </a:ext>
                  </a:extLst>
                </a:gridCol>
                <a:gridCol w="1060541">
                  <a:extLst>
                    <a:ext uri="{9D8B030D-6E8A-4147-A177-3AD203B41FA5}">
                      <a16:colId xmlns:a16="http://schemas.microsoft.com/office/drawing/2014/main" val="1002701557"/>
                    </a:ext>
                  </a:extLst>
                </a:gridCol>
                <a:gridCol w="945620">
                  <a:extLst>
                    <a:ext uri="{9D8B030D-6E8A-4147-A177-3AD203B41FA5}">
                      <a16:colId xmlns:a16="http://schemas.microsoft.com/office/drawing/2014/main" val="2176197299"/>
                    </a:ext>
                  </a:extLst>
                </a:gridCol>
              </a:tblGrid>
              <a:tr h="25821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Distance Education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79538"/>
                  </a:ext>
                </a:extLst>
              </a:tr>
              <a:tr h="26312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Facilities</a:t>
                      </a:r>
                      <a:r>
                        <a:rPr lang="en-US" sz="1400" baseline="0" dirty="0" smtClean="0"/>
                        <a:t> Master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49545"/>
                  </a:ext>
                </a:extLst>
              </a:tr>
              <a:tr h="27590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Guided Pathways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01479"/>
                  </a:ext>
                </a:extLst>
              </a:tr>
              <a:tr h="2857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Professional Learning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5547"/>
                  </a:ext>
                </a:extLst>
              </a:tr>
              <a:tr h="25909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Research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01632"/>
                  </a:ext>
                </a:extLst>
              </a:tr>
              <a:tr h="2403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Strategic</a:t>
                      </a:r>
                      <a:r>
                        <a:rPr lang="en-US" sz="1400" baseline="0" dirty="0" smtClean="0"/>
                        <a:t> Enrollment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70380"/>
                  </a:ext>
                </a:extLst>
              </a:tr>
              <a:tr h="25313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Strong Workforce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13409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 Equity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Plan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8692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Sustainability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16784"/>
                  </a:ext>
                </a:extLst>
              </a:tr>
              <a:tr h="27082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Technology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37220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455383" y="45736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454026" y="576260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455383" y="514577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505857" y="403746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510793" y="456216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506101" y="60472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3505857" y="517400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3505857" y="57774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554930" y="45669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4529353" y="517048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607884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4533118" y="577099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539780" y="665621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614688" y="57626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97665" y="517666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597665" y="487557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59454" y="605925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597665" y="45716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580297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585308" y="637015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504528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4539780" y="428004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659454" y="517040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722138" y="401973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711287" y="5165762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741584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9803095" y="516842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10827813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769552" y="634517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11287" y="660583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746531" y="548682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738046" y="483750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9804612" y="429670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9800738" y="604722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9795563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819574" y="663184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3746" y="487143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453746" y="634968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15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9618978" y="1369678"/>
            <a:ext cx="819" cy="4779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-215850"/>
            <a:ext cx="10515600" cy="1325563"/>
          </a:xfrm>
        </p:spPr>
        <p:txBody>
          <a:bodyPr/>
          <a:lstStyle/>
          <a:p>
            <a:r>
              <a:rPr lang="en-US" dirty="0" smtClean="0"/>
              <a:t>Cañada College </a:t>
            </a:r>
            <a:r>
              <a:rPr lang="en-US" dirty="0"/>
              <a:t>P</a:t>
            </a:r>
            <a:r>
              <a:rPr lang="en-US" dirty="0" smtClean="0"/>
              <a:t>lanning Calendar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0166" y="2413703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9574" y="2413702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" y="582959"/>
            <a:ext cx="11826240" cy="1058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Year:      2017        2018         2019         2020         2021         2022         2023        2024       2025      2026      2027       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1150883" y="3154683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>
          <a:xfrm>
            <a:off x="2173671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9" name="Oval 8"/>
          <p:cNvSpPr/>
          <p:nvPr/>
        </p:nvSpPr>
        <p:spPr>
          <a:xfrm>
            <a:off x="3196459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4226145" y="3153198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255831" y="315319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3" name="Oval 12"/>
          <p:cNvSpPr/>
          <p:nvPr/>
        </p:nvSpPr>
        <p:spPr>
          <a:xfrm>
            <a:off x="6403452" y="314154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7426240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8449028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9478714" y="3140056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10508400" y="3140057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36259" y="1378425"/>
            <a:ext cx="0" cy="4157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7816" y="1800778"/>
            <a:ext cx="11180038" cy="4189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ACCJC Annual, Mid-term, and ISER Report Cycle</a:t>
            </a:r>
            <a:endParaRPr lang="en-US" sz="2000" dirty="0"/>
          </a:p>
        </p:txBody>
      </p:sp>
      <p:sp>
        <p:nvSpPr>
          <p:cNvPr id="30" name="Oval 29"/>
          <p:cNvSpPr/>
          <p:nvPr/>
        </p:nvSpPr>
        <p:spPr>
          <a:xfrm>
            <a:off x="5968835" y="1301194"/>
            <a:ext cx="1424428" cy="5776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Mid-Term Report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692078" y="1378425"/>
            <a:ext cx="1052" cy="40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699760" y="1388975"/>
            <a:ext cx="3680" cy="4275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362996" y="1393493"/>
            <a:ext cx="0" cy="4174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60562" y="1369678"/>
            <a:ext cx="0" cy="4244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707426" y="1380774"/>
            <a:ext cx="0" cy="430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73879" y="1374317"/>
            <a:ext cx="0" cy="4422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773891" y="1279757"/>
            <a:ext cx="1396264" cy="57761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857501" y="1301196"/>
            <a:ext cx="1402604" cy="57761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2019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4" idx="2"/>
            <a:endCxn id="7" idx="0"/>
          </p:cNvCxnSpPr>
          <p:nvPr/>
        </p:nvCxnSpPr>
        <p:spPr>
          <a:xfrm rot="5400000">
            <a:off x="2386588" y="2112269"/>
            <a:ext cx="192965" cy="1891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" idx="2"/>
            <a:endCxn id="8" idx="0"/>
          </p:cNvCxnSpPr>
          <p:nvPr/>
        </p:nvCxnSpPr>
        <p:spPr>
          <a:xfrm rot="5400000">
            <a:off x="2898723" y="2622922"/>
            <a:ext cx="191483" cy="86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" idx="2"/>
            <a:endCxn id="9" idx="0"/>
          </p:cNvCxnSpPr>
          <p:nvPr/>
        </p:nvCxnSpPr>
        <p:spPr>
          <a:xfrm rot="16200000" flipH="1">
            <a:off x="3410116" y="2980602"/>
            <a:ext cx="191483" cy="15371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" idx="2"/>
            <a:endCxn id="10" idx="0"/>
          </p:cNvCxnSpPr>
          <p:nvPr/>
        </p:nvCxnSpPr>
        <p:spPr>
          <a:xfrm rot="16200000" flipH="1">
            <a:off x="3924960" y="2465758"/>
            <a:ext cx="191480" cy="11833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" idx="2"/>
            <a:endCxn id="11" idx="0"/>
          </p:cNvCxnSpPr>
          <p:nvPr/>
        </p:nvCxnSpPr>
        <p:spPr>
          <a:xfrm rot="16200000" flipH="1">
            <a:off x="4439803" y="1950915"/>
            <a:ext cx="191481" cy="22130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2"/>
            <a:endCxn id="13" idx="0"/>
          </p:cNvCxnSpPr>
          <p:nvPr/>
        </p:nvCxnSpPr>
        <p:spPr>
          <a:xfrm rot="5400000">
            <a:off x="7639146" y="2112278"/>
            <a:ext cx="179824" cy="1878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5" idx="2"/>
            <a:endCxn id="14" idx="0"/>
          </p:cNvCxnSpPr>
          <p:nvPr/>
        </p:nvCxnSpPr>
        <p:spPr>
          <a:xfrm rot="5400000">
            <a:off x="8151281" y="2622931"/>
            <a:ext cx="178342" cy="8559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5" idx="2"/>
            <a:endCxn id="15" idx="0"/>
          </p:cNvCxnSpPr>
          <p:nvPr/>
        </p:nvCxnSpPr>
        <p:spPr>
          <a:xfrm rot="16200000" flipH="1">
            <a:off x="8662675" y="2967451"/>
            <a:ext cx="178342" cy="1668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5" idx="2"/>
            <a:endCxn id="16" idx="0"/>
          </p:cNvCxnSpPr>
          <p:nvPr/>
        </p:nvCxnSpPr>
        <p:spPr>
          <a:xfrm rot="16200000" flipH="1">
            <a:off x="9177520" y="2452606"/>
            <a:ext cx="178339" cy="11965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" idx="2"/>
            <a:endCxn id="17" idx="0"/>
          </p:cNvCxnSpPr>
          <p:nvPr/>
        </p:nvCxnSpPr>
        <p:spPr>
          <a:xfrm rot="16200000" flipH="1">
            <a:off x="9692362" y="1937764"/>
            <a:ext cx="178340" cy="2226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315739"/>
              </p:ext>
            </p:extLst>
          </p:nvPr>
        </p:nvGraphicFramePr>
        <p:xfrm>
          <a:off x="0" y="3920622"/>
          <a:ext cx="11331626" cy="294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21">
                  <a:extLst>
                    <a:ext uri="{9D8B030D-6E8A-4147-A177-3AD203B41FA5}">
                      <a16:colId xmlns:a16="http://schemas.microsoft.com/office/drawing/2014/main" val="4102030919"/>
                    </a:ext>
                  </a:extLst>
                </a:gridCol>
                <a:gridCol w="1011075">
                  <a:extLst>
                    <a:ext uri="{9D8B030D-6E8A-4147-A177-3AD203B41FA5}">
                      <a16:colId xmlns:a16="http://schemas.microsoft.com/office/drawing/2014/main" val="3200799458"/>
                    </a:ext>
                  </a:extLst>
                </a:gridCol>
                <a:gridCol w="1034959">
                  <a:extLst>
                    <a:ext uri="{9D8B030D-6E8A-4147-A177-3AD203B41FA5}">
                      <a16:colId xmlns:a16="http://schemas.microsoft.com/office/drawing/2014/main" val="1233098554"/>
                    </a:ext>
                  </a:extLst>
                </a:gridCol>
                <a:gridCol w="1026998">
                  <a:extLst>
                    <a:ext uri="{9D8B030D-6E8A-4147-A177-3AD203B41FA5}">
                      <a16:colId xmlns:a16="http://schemas.microsoft.com/office/drawing/2014/main" val="2459711695"/>
                    </a:ext>
                  </a:extLst>
                </a:gridCol>
                <a:gridCol w="1058843">
                  <a:extLst>
                    <a:ext uri="{9D8B030D-6E8A-4147-A177-3AD203B41FA5}">
                      <a16:colId xmlns:a16="http://schemas.microsoft.com/office/drawing/2014/main" val="3775785075"/>
                    </a:ext>
                  </a:extLst>
                </a:gridCol>
                <a:gridCol w="1089835">
                  <a:extLst>
                    <a:ext uri="{9D8B030D-6E8A-4147-A177-3AD203B41FA5}">
                      <a16:colId xmlns:a16="http://schemas.microsoft.com/office/drawing/2014/main" val="746298859"/>
                    </a:ext>
                  </a:extLst>
                </a:gridCol>
                <a:gridCol w="1001110">
                  <a:extLst>
                    <a:ext uri="{9D8B030D-6E8A-4147-A177-3AD203B41FA5}">
                      <a16:colId xmlns:a16="http://schemas.microsoft.com/office/drawing/2014/main" val="1594942394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113742121"/>
                    </a:ext>
                  </a:extLst>
                </a:gridCol>
                <a:gridCol w="1060541">
                  <a:extLst>
                    <a:ext uri="{9D8B030D-6E8A-4147-A177-3AD203B41FA5}">
                      <a16:colId xmlns:a16="http://schemas.microsoft.com/office/drawing/2014/main" val="1002701557"/>
                    </a:ext>
                  </a:extLst>
                </a:gridCol>
                <a:gridCol w="945620">
                  <a:extLst>
                    <a:ext uri="{9D8B030D-6E8A-4147-A177-3AD203B41FA5}">
                      <a16:colId xmlns:a16="http://schemas.microsoft.com/office/drawing/2014/main" val="2176197299"/>
                    </a:ext>
                  </a:extLst>
                </a:gridCol>
              </a:tblGrid>
              <a:tr h="25821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Distance Education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79538"/>
                  </a:ext>
                </a:extLst>
              </a:tr>
              <a:tr h="26312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Facilities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smtClean="0"/>
                        <a:t>Master </a:t>
                      </a:r>
                      <a:r>
                        <a:rPr lang="en-US" sz="1400" baseline="0" dirty="0" smtClean="0"/>
                        <a:t>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49545"/>
                  </a:ext>
                </a:extLst>
              </a:tr>
              <a:tr h="27590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Guided Pathways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01479"/>
                  </a:ext>
                </a:extLst>
              </a:tr>
              <a:tr h="2857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Professional Learning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5547"/>
                  </a:ext>
                </a:extLst>
              </a:tr>
              <a:tr h="25909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Research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01632"/>
                  </a:ext>
                </a:extLst>
              </a:tr>
              <a:tr h="24034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Strategic</a:t>
                      </a:r>
                      <a:r>
                        <a:rPr lang="en-US" sz="1400" baseline="0" dirty="0" smtClean="0"/>
                        <a:t> Enrollment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70380"/>
                  </a:ext>
                </a:extLst>
              </a:tr>
              <a:tr h="25313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Strong Workforce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13409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 Equity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Plan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8692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Sustainability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16784"/>
                  </a:ext>
                </a:extLst>
              </a:tr>
              <a:tr h="27082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Technology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37220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455383" y="45736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454026" y="576260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455383" y="514577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505857" y="403746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510793" y="456216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506101" y="60472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3505857" y="517400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3505857" y="57774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554930" y="45669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4529353" y="517048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607884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4533118" y="577099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539780" y="665621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614688" y="57626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97665" y="517666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597665" y="487557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59454" y="605925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597665" y="45716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580297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585308" y="637015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504528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4539780" y="428004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659454" y="517040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722138" y="401973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711287" y="5165762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741584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9803095" y="516842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10827813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769552" y="634517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11287" y="660583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746531" y="548682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738046" y="483750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9804612" y="429670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9800738" y="604722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9795563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819574" y="663184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3746" y="487143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453746" y="634968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098" y="3920622"/>
            <a:ext cx="269433" cy="26943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22783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9618978" y="1369678"/>
            <a:ext cx="819" cy="4779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-215850"/>
            <a:ext cx="10515600" cy="1325563"/>
          </a:xfrm>
        </p:spPr>
        <p:txBody>
          <a:bodyPr/>
          <a:lstStyle/>
          <a:p>
            <a:r>
              <a:rPr lang="en-US" dirty="0" smtClean="0"/>
              <a:t>Cañada College </a:t>
            </a:r>
            <a:r>
              <a:rPr lang="en-US" dirty="0"/>
              <a:t>P</a:t>
            </a:r>
            <a:r>
              <a:rPr lang="en-US" dirty="0" smtClean="0"/>
              <a:t>lanning Calendar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0166" y="2413703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69574" y="2413702"/>
            <a:ext cx="4997669" cy="5480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5-year Education Master Plan Cycle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9080" y="582959"/>
            <a:ext cx="11826240" cy="1058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Year:      2017        2018         2019         2020         2021         2022         2023        2024       2025      2026      2027       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1150883" y="3154683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8" name="Oval 7"/>
          <p:cNvSpPr/>
          <p:nvPr/>
        </p:nvSpPr>
        <p:spPr>
          <a:xfrm>
            <a:off x="2173671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9" name="Oval 8"/>
          <p:cNvSpPr/>
          <p:nvPr/>
        </p:nvSpPr>
        <p:spPr>
          <a:xfrm>
            <a:off x="3196459" y="315320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4226145" y="3153198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255831" y="315319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3" name="Oval 12"/>
          <p:cNvSpPr/>
          <p:nvPr/>
        </p:nvSpPr>
        <p:spPr>
          <a:xfrm>
            <a:off x="6403452" y="3141541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7426240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8449028" y="3140059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9478714" y="3140056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10508400" y="3140057"/>
            <a:ext cx="772510" cy="70786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Annual Plan</a:t>
            </a:r>
            <a:endParaRPr lang="en-US" sz="1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36259" y="1378425"/>
            <a:ext cx="0" cy="4157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37816" y="1800778"/>
            <a:ext cx="11180038" cy="4189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ACCJC Annual, Mid-term, and ISER Report Cycle</a:t>
            </a:r>
            <a:endParaRPr lang="en-US" sz="2000" dirty="0"/>
          </a:p>
        </p:txBody>
      </p:sp>
      <p:sp>
        <p:nvSpPr>
          <p:cNvPr id="30" name="Oval 29"/>
          <p:cNvSpPr/>
          <p:nvPr/>
        </p:nvSpPr>
        <p:spPr>
          <a:xfrm>
            <a:off x="5968835" y="1301194"/>
            <a:ext cx="1424428" cy="57761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Mid-Term Report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4692078" y="1378425"/>
            <a:ext cx="1052" cy="40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699760" y="1388975"/>
            <a:ext cx="3680" cy="4275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362996" y="1393493"/>
            <a:ext cx="0" cy="4174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60562" y="1369678"/>
            <a:ext cx="0" cy="4244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707426" y="1380774"/>
            <a:ext cx="0" cy="4302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673879" y="1374317"/>
            <a:ext cx="0" cy="4422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773891" y="1279757"/>
            <a:ext cx="1396264" cy="57761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857501" y="1301196"/>
            <a:ext cx="1402604" cy="57761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ISER 2019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4" idx="2"/>
            <a:endCxn id="7" idx="0"/>
          </p:cNvCxnSpPr>
          <p:nvPr/>
        </p:nvCxnSpPr>
        <p:spPr>
          <a:xfrm rot="5400000">
            <a:off x="2386588" y="2112269"/>
            <a:ext cx="192965" cy="1891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" idx="2"/>
            <a:endCxn id="8" idx="0"/>
          </p:cNvCxnSpPr>
          <p:nvPr/>
        </p:nvCxnSpPr>
        <p:spPr>
          <a:xfrm rot="5400000">
            <a:off x="2898723" y="2622922"/>
            <a:ext cx="191483" cy="86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4" idx="2"/>
            <a:endCxn id="9" idx="0"/>
          </p:cNvCxnSpPr>
          <p:nvPr/>
        </p:nvCxnSpPr>
        <p:spPr>
          <a:xfrm rot="16200000" flipH="1">
            <a:off x="3410116" y="2980602"/>
            <a:ext cx="191483" cy="15371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4" idx="2"/>
            <a:endCxn id="10" idx="0"/>
          </p:cNvCxnSpPr>
          <p:nvPr/>
        </p:nvCxnSpPr>
        <p:spPr>
          <a:xfrm rot="16200000" flipH="1">
            <a:off x="3924960" y="2465758"/>
            <a:ext cx="191480" cy="11833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4" idx="2"/>
            <a:endCxn id="11" idx="0"/>
          </p:cNvCxnSpPr>
          <p:nvPr/>
        </p:nvCxnSpPr>
        <p:spPr>
          <a:xfrm rot="16200000" flipH="1">
            <a:off x="4439803" y="1950915"/>
            <a:ext cx="191481" cy="22130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2"/>
            <a:endCxn id="13" idx="0"/>
          </p:cNvCxnSpPr>
          <p:nvPr/>
        </p:nvCxnSpPr>
        <p:spPr>
          <a:xfrm rot="5400000">
            <a:off x="7639146" y="2112278"/>
            <a:ext cx="179824" cy="1878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5" idx="2"/>
            <a:endCxn id="14" idx="0"/>
          </p:cNvCxnSpPr>
          <p:nvPr/>
        </p:nvCxnSpPr>
        <p:spPr>
          <a:xfrm rot="5400000">
            <a:off x="8151281" y="2622931"/>
            <a:ext cx="178342" cy="8559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5" idx="2"/>
            <a:endCxn id="15" idx="0"/>
          </p:cNvCxnSpPr>
          <p:nvPr/>
        </p:nvCxnSpPr>
        <p:spPr>
          <a:xfrm rot="16200000" flipH="1">
            <a:off x="8662675" y="2967451"/>
            <a:ext cx="178342" cy="1668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5" idx="2"/>
            <a:endCxn id="16" idx="0"/>
          </p:cNvCxnSpPr>
          <p:nvPr/>
        </p:nvCxnSpPr>
        <p:spPr>
          <a:xfrm rot="16200000" flipH="1">
            <a:off x="9177520" y="2452606"/>
            <a:ext cx="178339" cy="11965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" idx="2"/>
            <a:endCxn id="17" idx="0"/>
          </p:cNvCxnSpPr>
          <p:nvPr/>
        </p:nvCxnSpPr>
        <p:spPr>
          <a:xfrm rot="16200000" flipH="1">
            <a:off x="9692362" y="1937764"/>
            <a:ext cx="178340" cy="2226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660267"/>
              </p:ext>
            </p:extLst>
          </p:nvPr>
        </p:nvGraphicFramePr>
        <p:xfrm>
          <a:off x="0" y="3920622"/>
          <a:ext cx="11331626" cy="294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21">
                  <a:extLst>
                    <a:ext uri="{9D8B030D-6E8A-4147-A177-3AD203B41FA5}">
                      <a16:colId xmlns:a16="http://schemas.microsoft.com/office/drawing/2014/main" val="4102030919"/>
                    </a:ext>
                  </a:extLst>
                </a:gridCol>
                <a:gridCol w="1011075">
                  <a:extLst>
                    <a:ext uri="{9D8B030D-6E8A-4147-A177-3AD203B41FA5}">
                      <a16:colId xmlns:a16="http://schemas.microsoft.com/office/drawing/2014/main" val="3200799458"/>
                    </a:ext>
                  </a:extLst>
                </a:gridCol>
                <a:gridCol w="1034959">
                  <a:extLst>
                    <a:ext uri="{9D8B030D-6E8A-4147-A177-3AD203B41FA5}">
                      <a16:colId xmlns:a16="http://schemas.microsoft.com/office/drawing/2014/main" val="1233098554"/>
                    </a:ext>
                  </a:extLst>
                </a:gridCol>
                <a:gridCol w="1026998">
                  <a:extLst>
                    <a:ext uri="{9D8B030D-6E8A-4147-A177-3AD203B41FA5}">
                      <a16:colId xmlns:a16="http://schemas.microsoft.com/office/drawing/2014/main" val="2459711695"/>
                    </a:ext>
                  </a:extLst>
                </a:gridCol>
                <a:gridCol w="1058843">
                  <a:extLst>
                    <a:ext uri="{9D8B030D-6E8A-4147-A177-3AD203B41FA5}">
                      <a16:colId xmlns:a16="http://schemas.microsoft.com/office/drawing/2014/main" val="3775785075"/>
                    </a:ext>
                  </a:extLst>
                </a:gridCol>
                <a:gridCol w="1089835">
                  <a:extLst>
                    <a:ext uri="{9D8B030D-6E8A-4147-A177-3AD203B41FA5}">
                      <a16:colId xmlns:a16="http://schemas.microsoft.com/office/drawing/2014/main" val="746298859"/>
                    </a:ext>
                  </a:extLst>
                </a:gridCol>
                <a:gridCol w="1001110">
                  <a:extLst>
                    <a:ext uri="{9D8B030D-6E8A-4147-A177-3AD203B41FA5}">
                      <a16:colId xmlns:a16="http://schemas.microsoft.com/office/drawing/2014/main" val="1594942394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1113742121"/>
                    </a:ext>
                  </a:extLst>
                </a:gridCol>
                <a:gridCol w="1060541">
                  <a:extLst>
                    <a:ext uri="{9D8B030D-6E8A-4147-A177-3AD203B41FA5}">
                      <a16:colId xmlns:a16="http://schemas.microsoft.com/office/drawing/2014/main" val="1002701557"/>
                    </a:ext>
                  </a:extLst>
                </a:gridCol>
                <a:gridCol w="945620">
                  <a:extLst>
                    <a:ext uri="{9D8B030D-6E8A-4147-A177-3AD203B41FA5}">
                      <a16:colId xmlns:a16="http://schemas.microsoft.com/office/drawing/2014/main" val="2176197299"/>
                    </a:ext>
                  </a:extLst>
                </a:gridCol>
              </a:tblGrid>
              <a:tr h="25821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Distance Education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79538"/>
                  </a:ext>
                </a:extLst>
              </a:tr>
              <a:tr h="26312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Facilities</a:t>
                      </a:r>
                      <a:r>
                        <a:rPr lang="en-US" sz="1400" baseline="0" dirty="0" smtClean="0"/>
                        <a:t> Master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49545"/>
                  </a:ext>
                </a:extLst>
              </a:tr>
              <a:tr h="27590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Guided Pathways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01479"/>
                  </a:ext>
                </a:extLst>
              </a:tr>
              <a:tr h="28571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Professional Learning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75547"/>
                  </a:ext>
                </a:extLst>
              </a:tr>
              <a:tr h="25909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Research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901632"/>
                  </a:ext>
                </a:extLst>
              </a:tr>
              <a:tr h="27545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Strategic</a:t>
                      </a:r>
                      <a:r>
                        <a:rPr lang="en-US" sz="1400" baseline="0" dirty="0" smtClean="0"/>
                        <a:t> Enrollment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370380"/>
                  </a:ext>
                </a:extLst>
              </a:tr>
              <a:tr h="25313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Strong Workforce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13409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 Equity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Plan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8692"/>
                  </a:ext>
                </a:extLst>
              </a:tr>
              <a:tr h="24227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Sustainability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16784"/>
                  </a:ext>
                </a:extLst>
              </a:tr>
              <a:tr h="270829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sz="1400" dirty="0" smtClean="0"/>
                        <a:t>Technology Plan</a:t>
                      </a:r>
                      <a:endParaRPr lang="en-US" sz="1400" dirty="0"/>
                    </a:p>
                  </a:txBody>
                  <a:tcPr marL="45720" marR="4572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endParaRPr lang="en-US" dirty="0"/>
                    </a:p>
                  </a:txBody>
                  <a:tcPr marL="45720" marR="45720">
                    <a:lnL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37220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455383" y="45736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2454026" y="576260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455383" y="514577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505857" y="403746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510793" y="456216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3506101" y="60472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3505857" y="517400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3505857" y="57774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4554930" y="456699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4529353" y="517048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607884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4533118" y="577099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539780" y="665621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5614688" y="576260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97665" y="517666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597665" y="487557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59454" y="605925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597665" y="457161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580297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585308" y="637015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504528" y="545994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4539780" y="4280043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659454" y="517040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722138" y="4019737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711287" y="5165762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741584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9803095" y="516842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10827813" y="5162165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769552" y="634517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11287" y="660583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746531" y="5486826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738046" y="483750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9804612" y="429670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9800738" y="6047220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9795563" y="4015621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819574" y="6631849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3746" y="4871438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453746" y="6349684"/>
            <a:ext cx="177504" cy="146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098" y="3920622"/>
            <a:ext cx="269433" cy="26943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2086" y="4204357"/>
            <a:ext cx="269433" cy="2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03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1533</Words>
  <Application>Microsoft Office PowerPoint</Application>
  <PresentationFormat>Widescreen</PresentationFormat>
  <Paragraphs>518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Planning and Goal-Setting</vt:lpstr>
      <vt:lpstr>Planning and goal-setting</vt:lpstr>
      <vt:lpstr>Planning and goal-setting</vt:lpstr>
      <vt:lpstr>Planning and goal-setting</vt:lpstr>
      <vt:lpstr>Planning and goal-setting</vt:lpstr>
      <vt:lpstr>Planning and goal-setting</vt:lpstr>
      <vt:lpstr>Cañada College Planning Calendar</vt:lpstr>
      <vt:lpstr>Cañada College Planning Calendar</vt:lpstr>
      <vt:lpstr>Cañada College Planning Calendar</vt:lpstr>
      <vt:lpstr>Cañada College Planning Calendar</vt:lpstr>
      <vt:lpstr>Cañada College Planning Calendar</vt:lpstr>
      <vt:lpstr>Cañada College Planning Calendar</vt:lpstr>
      <vt:lpstr>Cañada College Planning Calendar</vt:lpstr>
      <vt:lpstr>Cañada College Planning Calendar</vt:lpstr>
      <vt:lpstr>Cañada College Planning Calendar</vt:lpstr>
      <vt:lpstr>Cañada College Planning Calendar</vt:lpstr>
      <vt:lpstr>Cañada College Planning Calendar</vt:lpstr>
      <vt:lpstr>PowerPoint Presentation</vt:lpstr>
      <vt:lpstr>Chancellor’s Office Planning 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 Setting and Planning</dc:title>
  <dc:creator>Engel, Karen</dc:creator>
  <cp:lastModifiedBy>Engel, Karen</cp:lastModifiedBy>
  <cp:revision>19</cp:revision>
  <dcterms:created xsi:type="dcterms:W3CDTF">2019-03-20T14:57:57Z</dcterms:created>
  <dcterms:modified xsi:type="dcterms:W3CDTF">2019-03-20T19:38:05Z</dcterms:modified>
</cp:coreProperties>
</file>