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sldIdLst>
    <p:sldId id="256" r:id="rId5"/>
    <p:sldId id="258" r:id="rId6"/>
    <p:sldId id="279" r:id="rId7"/>
    <p:sldId id="321" r:id="rId8"/>
    <p:sldId id="322" r:id="rId9"/>
    <p:sldId id="346" r:id="rId10"/>
    <p:sldId id="293" r:id="rId11"/>
    <p:sldId id="294" r:id="rId12"/>
    <p:sldId id="295" r:id="rId13"/>
    <p:sldId id="339" r:id="rId14"/>
    <p:sldId id="340" r:id="rId15"/>
    <p:sldId id="341" r:id="rId16"/>
    <p:sldId id="348" r:id="rId17"/>
    <p:sldId id="342" r:id="rId18"/>
    <p:sldId id="296" r:id="rId19"/>
    <p:sldId id="298" r:id="rId20"/>
    <p:sldId id="354" r:id="rId21"/>
    <p:sldId id="335" r:id="rId22"/>
    <p:sldId id="336" r:id="rId23"/>
    <p:sldId id="351" r:id="rId24"/>
    <p:sldId id="350" r:id="rId25"/>
    <p:sldId id="352" r:id="rId26"/>
    <p:sldId id="353" r:id="rId27"/>
    <p:sldId id="333" r:id="rId28"/>
    <p:sldId id="300" r:id="rId29"/>
    <p:sldId id="327" r:id="rId30"/>
    <p:sldId id="328" r:id="rId31"/>
    <p:sldId id="329" r:id="rId32"/>
    <p:sldId id="331" r:id="rId33"/>
    <p:sldId id="303" r:id="rId34"/>
    <p:sldId id="267" r:id="rId35"/>
    <p:sldId id="280" r:id="rId36"/>
    <p:sldId id="274" r:id="rId37"/>
    <p:sldId id="282" r:id="rId38"/>
    <p:sldId id="281" r:id="rId39"/>
    <p:sldId id="276" r:id="rId40"/>
    <p:sldId id="277" r:id="rId41"/>
    <p:sldId id="270" r:id="rId42"/>
    <p:sldId id="315" r:id="rId43"/>
    <p:sldId id="316" r:id="rId44"/>
    <p:sldId id="317" r:id="rId45"/>
    <p:sldId id="287" r:id="rId46"/>
    <p:sldId id="349" r:id="rId47"/>
    <p:sldId id="33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600" dirty="0" smtClean="0"/>
            <a:t>Staff</a:t>
          </a:r>
          <a:endParaRPr lang="en-US" sz="1600" dirty="0"/>
        </a:p>
      </dgm:t>
    </dgm:pt>
    <dgm:pt modelId="{7FAE8088-2575-4352-A50F-A6FD26F6C095}" type="parTrans" cxnId="{EC6C1F56-0720-4A09-AE43-7BE183DAD03A}">
      <dgm:prSet/>
      <dgm:spPr/>
      <dgm:t>
        <a:bodyPr/>
        <a:lstStyle/>
        <a:p>
          <a:endParaRPr lang="en-US" sz="1600"/>
        </a:p>
      </dgm:t>
    </dgm:pt>
    <dgm:pt modelId="{04DFADC8-B3FC-4217-B7EC-BC3254DEABA2}" type="sibTrans" cxnId="{EC6C1F56-0720-4A09-AE43-7BE183DAD03A}">
      <dgm:prSet/>
      <dgm:spPr/>
      <dgm:t>
        <a:bodyPr/>
        <a:lstStyle/>
        <a:p>
          <a:endParaRPr lang="en-US" sz="1600"/>
        </a:p>
      </dgm:t>
    </dgm:pt>
    <dgm:pt modelId="{828D9F3A-A0D7-4FE1-B818-399F6D4D20FE}">
      <dgm:prSet phldrT="[Text]" custT="1"/>
      <dgm:spPr/>
      <dgm:t>
        <a:bodyPr/>
        <a:lstStyle/>
        <a:p>
          <a:r>
            <a:rPr lang="en-US" sz="1600" dirty="0" smtClean="0"/>
            <a:t>Faculty</a:t>
          </a:r>
          <a:endParaRPr lang="en-US" sz="1600" dirty="0"/>
        </a:p>
      </dgm:t>
    </dgm:pt>
    <dgm:pt modelId="{34CBB271-6A48-4231-BAE1-4FE829E4616D}" type="parTrans" cxnId="{F8FA2249-1BAF-4E61-B030-34F91ACD0065}">
      <dgm:prSet/>
      <dgm:spPr/>
      <dgm:t>
        <a:bodyPr/>
        <a:lstStyle/>
        <a:p>
          <a:endParaRPr lang="en-US" sz="1600"/>
        </a:p>
      </dgm:t>
    </dgm:pt>
    <dgm:pt modelId="{4680B406-A38F-4F2F-BED7-AA036173865C}" type="sibTrans" cxnId="{F8FA2249-1BAF-4E61-B030-34F91ACD0065}">
      <dgm:prSet/>
      <dgm:spPr/>
      <dgm:t>
        <a:bodyPr/>
        <a:lstStyle/>
        <a:p>
          <a:endParaRPr lang="en-US" sz="1600"/>
        </a:p>
      </dgm:t>
    </dgm:pt>
    <dgm:pt modelId="{59207BEB-71CB-41E5-882D-DA9B09641E9F}">
      <dgm:prSet phldrT="[Text]" custT="1"/>
      <dgm:spPr/>
      <dgm:t>
        <a:bodyPr/>
        <a:lstStyle/>
        <a:p>
          <a:r>
            <a:rPr lang="en-US" sz="1600" dirty="0" smtClean="0"/>
            <a:t>Students</a:t>
          </a:r>
          <a:endParaRPr lang="en-US" sz="1600" dirty="0"/>
        </a:p>
      </dgm:t>
    </dgm:pt>
    <dgm:pt modelId="{F7AB53E2-2E44-4FC5-90F4-EB2CF6CEEB8E}" type="parTrans" cxnId="{97CE7A61-71FC-4549-97E1-ADC8708537A1}">
      <dgm:prSet/>
      <dgm:spPr/>
      <dgm:t>
        <a:bodyPr/>
        <a:lstStyle/>
        <a:p>
          <a:endParaRPr lang="en-US" sz="1600"/>
        </a:p>
      </dgm:t>
    </dgm:pt>
    <dgm:pt modelId="{396FF6D4-DE48-428B-8732-E993CA69D202}" type="sibTrans" cxnId="{97CE7A61-71FC-4549-97E1-ADC8708537A1}">
      <dgm:prSet/>
      <dgm:spPr/>
      <dgm:t>
        <a:bodyPr/>
        <a:lstStyle/>
        <a:p>
          <a:endParaRPr lang="en-US" sz="1600"/>
        </a:p>
      </dgm:t>
    </dgm:pt>
    <dgm:pt modelId="{946A4660-3412-4FA1-90A3-C41A17AE4CCE}">
      <dgm:prSet phldrT="[Text]" custT="1"/>
      <dgm:spPr/>
      <dgm:t>
        <a:bodyPr/>
        <a:lstStyle/>
        <a:p>
          <a:r>
            <a:rPr lang="en-US" sz="1600" dirty="0" smtClean="0"/>
            <a:t>Administrators</a:t>
          </a:r>
          <a:endParaRPr lang="en-US" sz="1600" dirty="0"/>
        </a:p>
      </dgm:t>
    </dgm:pt>
    <dgm:pt modelId="{8015F164-D7E0-4BAB-8A83-4BECC80FBE90}" type="parTrans" cxnId="{9FB7CA2F-691E-49DB-931E-8CE111B73F6E}">
      <dgm:prSet/>
      <dgm:spPr/>
      <dgm:t>
        <a:bodyPr/>
        <a:lstStyle/>
        <a:p>
          <a:endParaRPr lang="en-US" sz="1600"/>
        </a:p>
      </dgm:t>
    </dgm:pt>
    <dgm:pt modelId="{0BBAD937-EE3F-4D36-989D-2828678CADBB}" type="sibTrans" cxnId="{9FB7CA2F-691E-49DB-931E-8CE111B73F6E}">
      <dgm:prSet/>
      <dgm:spPr/>
      <dgm:t>
        <a:bodyPr/>
        <a:lstStyle/>
        <a:p>
          <a:endParaRPr lang="en-US" sz="16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9D8C4F-FF8B-4EE8-A1AC-C277A6C24D72}" type="doc">
      <dgm:prSet loTypeId="urn:microsoft.com/office/officeart/2005/8/layout/chevron1" loCatId="process" qsTypeId="urn:microsoft.com/office/officeart/2005/8/quickstyle/simple1" qsCatId="simple" csTypeId="urn:microsoft.com/office/officeart/2005/8/colors/colorful5" csCatId="colorful" phldr="1"/>
      <dgm:spPr/>
    </dgm:pt>
    <dgm:pt modelId="{F59CAD6A-2145-478B-A354-795752FEE841}">
      <dgm:prSet phldrT="[Text]"/>
      <dgm:spPr/>
      <dgm:t>
        <a:bodyPr/>
        <a:lstStyle/>
        <a:p>
          <a:r>
            <a:rPr lang="en-US" dirty="0" smtClean="0"/>
            <a:t>August</a:t>
          </a:r>
          <a:endParaRPr lang="en-US" dirty="0"/>
        </a:p>
      </dgm:t>
    </dgm:pt>
    <dgm:pt modelId="{1998CEBE-7A58-42A6-9100-041099E05541}" type="parTrans" cxnId="{F9739C33-D071-4B04-ADAF-7F2610753E61}">
      <dgm:prSet/>
      <dgm:spPr/>
      <dgm:t>
        <a:bodyPr/>
        <a:lstStyle/>
        <a:p>
          <a:endParaRPr lang="en-US"/>
        </a:p>
      </dgm:t>
    </dgm:pt>
    <dgm:pt modelId="{7C8B559D-A996-48E5-A50A-FD3B4934EEB5}" type="sibTrans" cxnId="{F9739C33-D071-4B04-ADAF-7F2610753E61}">
      <dgm:prSet/>
      <dgm:spPr/>
      <dgm:t>
        <a:bodyPr/>
        <a:lstStyle/>
        <a:p>
          <a:endParaRPr lang="en-US"/>
        </a:p>
      </dgm:t>
    </dgm:pt>
    <dgm:pt modelId="{42788D5A-4C90-493E-B978-85E2A02616D2}">
      <dgm:prSet phldrT="[Text]"/>
      <dgm:spPr/>
      <dgm:t>
        <a:bodyPr/>
        <a:lstStyle/>
        <a:p>
          <a:r>
            <a:rPr lang="en-US" dirty="0" smtClean="0"/>
            <a:t>November</a:t>
          </a:r>
          <a:endParaRPr lang="en-US" dirty="0"/>
        </a:p>
      </dgm:t>
    </dgm:pt>
    <dgm:pt modelId="{62C9D2B4-9A1D-496A-B675-50BE78028345}" type="parTrans" cxnId="{C7302F44-B2FA-4E3C-B638-76374D4F8C59}">
      <dgm:prSet/>
      <dgm:spPr/>
      <dgm:t>
        <a:bodyPr/>
        <a:lstStyle/>
        <a:p>
          <a:endParaRPr lang="en-US"/>
        </a:p>
      </dgm:t>
    </dgm:pt>
    <dgm:pt modelId="{16C317DB-2F1B-4103-82A6-D1FD08639423}" type="sibTrans" cxnId="{C7302F44-B2FA-4E3C-B638-76374D4F8C59}">
      <dgm:prSet/>
      <dgm:spPr/>
      <dgm:t>
        <a:bodyPr/>
        <a:lstStyle/>
        <a:p>
          <a:endParaRPr lang="en-US"/>
        </a:p>
      </dgm:t>
    </dgm:pt>
    <dgm:pt modelId="{01F04EBF-BE21-4251-83A5-E626FD662638}">
      <dgm:prSet phldrT="[Text]"/>
      <dgm:spPr/>
      <dgm:t>
        <a:bodyPr/>
        <a:lstStyle/>
        <a:p>
          <a:r>
            <a:rPr lang="en-US" dirty="0" smtClean="0"/>
            <a:t>December</a:t>
          </a:r>
          <a:endParaRPr lang="en-US" dirty="0"/>
        </a:p>
      </dgm:t>
    </dgm:pt>
    <dgm:pt modelId="{FBBE35DC-A933-4A61-835F-7A314E57BDC7}" type="parTrans" cxnId="{56ABEEA9-4826-4F85-BB90-3FDBBFD74B5F}">
      <dgm:prSet/>
      <dgm:spPr/>
      <dgm:t>
        <a:bodyPr/>
        <a:lstStyle/>
        <a:p>
          <a:endParaRPr lang="en-US"/>
        </a:p>
      </dgm:t>
    </dgm:pt>
    <dgm:pt modelId="{64EED9F2-C564-4588-8612-FD9C09917CBD}" type="sibTrans" cxnId="{56ABEEA9-4826-4F85-BB90-3FDBBFD74B5F}">
      <dgm:prSet/>
      <dgm:spPr/>
      <dgm:t>
        <a:bodyPr/>
        <a:lstStyle/>
        <a:p>
          <a:endParaRPr lang="en-US"/>
        </a:p>
      </dgm:t>
    </dgm:pt>
    <dgm:pt modelId="{520536B7-4A64-4049-98AF-E035E04F8DA7}">
      <dgm:prSet phldrT="[Text]"/>
      <dgm:spPr/>
      <dgm:t>
        <a:bodyPr/>
        <a:lstStyle/>
        <a:p>
          <a:r>
            <a:rPr lang="en-US" dirty="0" smtClean="0"/>
            <a:t>February</a:t>
          </a:r>
          <a:endParaRPr lang="en-US" dirty="0"/>
        </a:p>
      </dgm:t>
    </dgm:pt>
    <dgm:pt modelId="{2D1FE2AB-CBC1-49D0-83CD-7C78100CD627}" type="parTrans" cxnId="{211D4A2F-1789-40EC-B8C8-D5F30F96A605}">
      <dgm:prSet/>
      <dgm:spPr/>
      <dgm:t>
        <a:bodyPr/>
        <a:lstStyle/>
        <a:p>
          <a:endParaRPr lang="en-US"/>
        </a:p>
      </dgm:t>
    </dgm:pt>
    <dgm:pt modelId="{A7F4AE33-BF18-40C2-A0CB-743B725D4123}" type="sibTrans" cxnId="{211D4A2F-1789-40EC-B8C8-D5F30F96A605}">
      <dgm:prSet/>
      <dgm:spPr/>
      <dgm:t>
        <a:bodyPr/>
        <a:lstStyle/>
        <a:p>
          <a:endParaRPr lang="en-US"/>
        </a:p>
      </dgm:t>
    </dgm:pt>
    <dgm:pt modelId="{F7AEB562-17A8-40D9-BC72-40D5C08DCC0A}">
      <dgm:prSet phldrT="[Text]"/>
      <dgm:spPr/>
      <dgm:t>
        <a:bodyPr/>
        <a:lstStyle/>
        <a:p>
          <a:r>
            <a:rPr lang="en-US" dirty="0" smtClean="0"/>
            <a:t>March</a:t>
          </a:r>
          <a:endParaRPr lang="en-US" dirty="0"/>
        </a:p>
      </dgm:t>
    </dgm:pt>
    <dgm:pt modelId="{15E43381-49CC-43A6-9E50-5162B4104C74}" type="parTrans" cxnId="{92B58A50-9452-42C3-ACDD-B1111E247166}">
      <dgm:prSet/>
      <dgm:spPr/>
      <dgm:t>
        <a:bodyPr/>
        <a:lstStyle/>
        <a:p>
          <a:endParaRPr lang="en-US"/>
        </a:p>
      </dgm:t>
    </dgm:pt>
    <dgm:pt modelId="{C532A03C-A0EC-4225-AC99-0EE00E58AD14}" type="sibTrans" cxnId="{92B58A50-9452-42C3-ACDD-B1111E247166}">
      <dgm:prSet/>
      <dgm:spPr/>
      <dgm:t>
        <a:bodyPr/>
        <a:lstStyle/>
        <a:p>
          <a:endParaRPr lang="en-US"/>
        </a:p>
      </dgm:t>
    </dgm:pt>
    <dgm:pt modelId="{A3E01463-4889-42DD-92AA-B80BAAAC8F89}">
      <dgm:prSet phldrT="[Text]"/>
      <dgm:spPr/>
      <dgm:t>
        <a:bodyPr/>
        <a:lstStyle/>
        <a:p>
          <a:r>
            <a:rPr lang="en-US" dirty="0" smtClean="0"/>
            <a:t>April</a:t>
          </a:r>
          <a:endParaRPr lang="en-US" dirty="0"/>
        </a:p>
      </dgm:t>
    </dgm:pt>
    <dgm:pt modelId="{902F0472-A4F1-4805-A5FA-75A7D85D6073}" type="parTrans" cxnId="{E723DB78-7DD4-4E21-A244-F9F8F4F67CCE}">
      <dgm:prSet/>
      <dgm:spPr/>
      <dgm:t>
        <a:bodyPr/>
        <a:lstStyle/>
        <a:p>
          <a:endParaRPr lang="en-US"/>
        </a:p>
      </dgm:t>
    </dgm:pt>
    <dgm:pt modelId="{B053E176-AC2D-47A2-A2A0-0051D47526B1}" type="sibTrans" cxnId="{E723DB78-7DD4-4E21-A244-F9F8F4F67CCE}">
      <dgm:prSet/>
      <dgm:spPr/>
      <dgm:t>
        <a:bodyPr/>
        <a:lstStyle/>
        <a:p>
          <a:endParaRPr lang="en-US"/>
        </a:p>
      </dgm:t>
    </dgm:pt>
    <dgm:pt modelId="{ADF24B34-C276-453E-8EF6-F587DA1A70C8}">
      <dgm:prSet phldrT="[Text]"/>
      <dgm:spPr/>
      <dgm:t>
        <a:bodyPr/>
        <a:lstStyle/>
        <a:p>
          <a:r>
            <a:rPr lang="en-US" dirty="0" smtClean="0"/>
            <a:t>May</a:t>
          </a:r>
          <a:endParaRPr lang="en-US" dirty="0"/>
        </a:p>
      </dgm:t>
    </dgm:pt>
    <dgm:pt modelId="{28A587DD-D94C-415A-B714-7060B338200E}" type="parTrans" cxnId="{6ED85EBB-C6E0-459A-8A75-E8D15A16F27C}">
      <dgm:prSet/>
      <dgm:spPr/>
      <dgm:t>
        <a:bodyPr/>
        <a:lstStyle/>
        <a:p>
          <a:endParaRPr lang="en-US"/>
        </a:p>
      </dgm:t>
    </dgm:pt>
    <dgm:pt modelId="{C8AB6BF9-A014-458C-9A1E-AD63AFC016F0}" type="sibTrans" cxnId="{6ED85EBB-C6E0-459A-8A75-E8D15A16F27C}">
      <dgm:prSet/>
      <dgm:spPr/>
      <dgm:t>
        <a:bodyPr/>
        <a:lstStyle/>
        <a:p>
          <a:endParaRPr lang="en-US"/>
        </a:p>
      </dgm:t>
    </dgm:pt>
    <dgm:pt modelId="{14EC5AF6-D6C2-4793-A95D-B18BF8C3C49B}">
      <dgm:prSet phldrT="[Text]"/>
      <dgm:spPr/>
      <dgm:t>
        <a:bodyPr/>
        <a:lstStyle/>
        <a:p>
          <a:r>
            <a:rPr lang="en-US" smtClean="0"/>
            <a:t>October</a:t>
          </a:r>
          <a:endParaRPr lang="en-US" dirty="0"/>
        </a:p>
      </dgm:t>
    </dgm:pt>
    <dgm:pt modelId="{2DDA0690-D064-426F-B844-EDE43EFBEF83}" type="parTrans" cxnId="{395C5AED-F516-4CEC-AA86-B201E8E4E11E}">
      <dgm:prSet/>
      <dgm:spPr/>
      <dgm:t>
        <a:bodyPr/>
        <a:lstStyle/>
        <a:p>
          <a:endParaRPr lang="en-US"/>
        </a:p>
      </dgm:t>
    </dgm:pt>
    <dgm:pt modelId="{951FD48E-85F5-4FD3-A54F-9E66C2A14D3A}" type="sibTrans" cxnId="{395C5AED-F516-4CEC-AA86-B201E8E4E11E}">
      <dgm:prSet/>
      <dgm:spPr/>
      <dgm:t>
        <a:bodyPr/>
        <a:lstStyle/>
        <a:p>
          <a:endParaRPr lang="en-US"/>
        </a:p>
      </dgm:t>
    </dgm:pt>
    <dgm:pt modelId="{406D46E1-1865-4CAA-8C91-EAB48A564C84}">
      <dgm:prSet phldrT="[Text]"/>
      <dgm:spPr/>
      <dgm:t>
        <a:bodyPr/>
        <a:lstStyle/>
        <a:p>
          <a:r>
            <a:rPr lang="en-US" smtClean="0"/>
            <a:t>September</a:t>
          </a:r>
          <a:endParaRPr lang="en-US" dirty="0"/>
        </a:p>
      </dgm:t>
    </dgm:pt>
    <dgm:pt modelId="{778274BF-7472-4F80-8817-EF742B3F1E80}" type="parTrans" cxnId="{708AA0D8-CDDD-4B77-90C8-F672585DA4E5}">
      <dgm:prSet/>
      <dgm:spPr/>
      <dgm:t>
        <a:bodyPr/>
        <a:lstStyle/>
        <a:p>
          <a:endParaRPr lang="en-US"/>
        </a:p>
      </dgm:t>
    </dgm:pt>
    <dgm:pt modelId="{16D5BE03-A809-40C4-8F8B-4D6C762CE7C6}" type="sibTrans" cxnId="{708AA0D8-CDDD-4B77-90C8-F672585DA4E5}">
      <dgm:prSet/>
      <dgm:spPr/>
      <dgm:t>
        <a:bodyPr/>
        <a:lstStyle/>
        <a:p>
          <a:endParaRPr lang="en-US"/>
        </a:p>
      </dgm:t>
    </dgm:pt>
    <dgm:pt modelId="{C9BCC6FD-83F5-4C37-BB8B-1D115787B59A}">
      <dgm:prSet phldrT="[Text]"/>
      <dgm:spPr/>
      <dgm:t>
        <a:bodyPr/>
        <a:lstStyle/>
        <a:p>
          <a:r>
            <a:rPr lang="en-US" dirty="0" smtClean="0"/>
            <a:t>January</a:t>
          </a:r>
          <a:endParaRPr lang="en-US" dirty="0"/>
        </a:p>
      </dgm:t>
    </dgm:pt>
    <dgm:pt modelId="{1600B5EC-CB5B-497E-AC35-113E088A0F8F}" type="parTrans" cxnId="{96B0740D-F9BA-4667-9959-93F2342337BC}">
      <dgm:prSet/>
      <dgm:spPr/>
      <dgm:t>
        <a:bodyPr/>
        <a:lstStyle/>
        <a:p>
          <a:endParaRPr lang="en-US"/>
        </a:p>
      </dgm:t>
    </dgm:pt>
    <dgm:pt modelId="{6FF6CBC1-2F34-4E01-97FA-FA985F698B03}" type="sibTrans" cxnId="{96B0740D-F9BA-4667-9959-93F2342337BC}">
      <dgm:prSet/>
      <dgm:spPr/>
      <dgm:t>
        <a:bodyPr/>
        <a:lstStyle/>
        <a:p>
          <a:endParaRPr lang="en-US"/>
        </a:p>
      </dgm:t>
    </dgm:pt>
    <dgm:pt modelId="{69FE148A-4119-40BD-9960-25D114B9DF00}" type="pres">
      <dgm:prSet presAssocID="{EB9D8C4F-FF8B-4EE8-A1AC-C277A6C24D72}" presName="Name0" presStyleCnt="0">
        <dgm:presLayoutVars>
          <dgm:dir/>
          <dgm:animLvl val="lvl"/>
          <dgm:resizeHandles val="exact"/>
        </dgm:presLayoutVars>
      </dgm:prSet>
      <dgm:spPr/>
    </dgm:pt>
    <dgm:pt modelId="{9B8471EF-4645-4000-B922-F475D72A88ED}" type="pres">
      <dgm:prSet presAssocID="{F59CAD6A-2145-478B-A354-795752FEE841}" presName="parTxOnly" presStyleLbl="node1" presStyleIdx="0" presStyleCnt="10">
        <dgm:presLayoutVars>
          <dgm:chMax val="0"/>
          <dgm:chPref val="0"/>
          <dgm:bulletEnabled val="1"/>
        </dgm:presLayoutVars>
      </dgm:prSet>
      <dgm:spPr/>
      <dgm:t>
        <a:bodyPr/>
        <a:lstStyle/>
        <a:p>
          <a:endParaRPr lang="en-US"/>
        </a:p>
      </dgm:t>
    </dgm:pt>
    <dgm:pt modelId="{741200A6-742D-47DC-9FB2-CB31834AD40C}" type="pres">
      <dgm:prSet presAssocID="{7C8B559D-A996-48E5-A50A-FD3B4934EEB5}" presName="parTxOnlySpace" presStyleCnt="0"/>
      <dgm:spPr/>
    </dgm:pt>
    <dgm:pt modelId="{F186DB9C-37FB-4F18-8DE5-F515EFFD0189}" type="pres">
      <dgm:prSet presAssocID="{406D46E1-1865-4CAA-8C91-EAB48A564C84}" presName="parTxOnly" presStyleLbl="node1" presStyleIdx="1" presStyleCnt="10">
        <dgm:presLayoutVars>
          <dgm:chMax val="0"/>
          <dgm:chPref val="0"/>
          <dgm:bulletEnabled val="1"/>
        </dgm:presLayoutVars>
      </dgm:prSet>
      <dgm:spPr/>
      <dgm:t>
        <a:bodyPr/>
        <a:lstStyle/>
        <a:p>
          <a:endParaRPr lang="en-US"/>
        </a:p>
      </dgm:t>
    </dgm:pt>
    <dgm:pt modelId="{C2BD3112-A08F-4DBF-9C3F-8F8BB43A1501}" type="pres">
      <dgm:prSet presAssocID="{16D5BE03-A809-40C4-8F8B-4D6C762CE7C6}" presName="parTxOnlySpace" presStyleCnt="0"/>
      <dgm:spPr/>
    </dgm:pt>
    <dgm:pt modelId="{727DDAE2-11EB-437D-8DD9-51D17A7726AB}" type="pres">
      <dgm:prSet presAssocID="{14EC5AF6-D6C2-4793-A95D-B18BF8C3C49B}" presName="parTxOnly" presStyleLbl="node1" presStyleIdx="2" presStyleCnt="10">
        <dgm:presLayoutVars>
          <dgm:chMax val="0"/>
          <dgm:chPref val="0"/>
          <dgm:bulletEnabled val="1"/>
        </dgm:presLayoutVars>
      </dgm:prSet>
      <dgm:spPr/>
      <dgm:t>
        <a:bodyPr/>
        <a:lstStyle/>
        <a:p>
          <a:endParaRPr lang="en-US"/>
        </a:p>
      </dgm:t>
    </dgm:pt>
    <dgm:pt modelId="{0217A86D-42D2-4E36-A536-7C2079C6C810}" type="pres">
      <dgm:prSet presAssocID="{951FD48E-85F5-4FD3-A54F-9E66C2A14D3A}" presName="parTxOnlySpace" presStyleCnt="0"/>
      <dgm:spPr/>
    </dgm:pt>
    <dgm:pt modelId="{1F541E42-D322-4A89-B823-C341D55371E7}" type="pres">
      <dgm:prSet presAssocID="{42788D5A-4C90-493E-B978-85E2A02616D2}" presName="parTxOnly" presStyleLbl="node1" presStyleIdx="3" presStyleCnt="10">
        <dgm:presLayoutVars>
          <dgm:chMax val="0"/>
          <dgm:chPref val="0"/>
          <dgm:bulletEnabled val="1"/>
        </dgm:presLayoutVars>
      </dgm:prSet>
      <dgm:spPr/>
      <dgm:t>
        <a:bodyPr/>
        <a:lstStyle/>
        <a:p>
          <a:endParaRPr lang="en-US"/>
        </a:p>
      </dgm:t>
    </dgm:pt>
    <dgm:pt modelId="{E2AFE76A-AFCB-473D-936D-CBF4CA39C575}" type="pres">
      <dgm:prSet presAssocID="{16C317DB-2F1B-4103-82A6-D1FD08639423}" presName="parTxOnlySpace" presStyleCnt="0"/>
      <dgm:spPr/>
    </dgm:pt>
    <dgm:pt modelId="{5FF65A9E-F846-470D-8AE4-1C653D91D4F8}" type="pres">
      <dgm:prSet presAssocID="{01F04EBF-BE21-4251-83A5-E626FD662638}" presName="parTxOnly" presStyleLbl="node1" presStyleIdx="4" presStyleCnt="10">
        <dgm:presLayoutVars>
          <dgm:chMax val="0"/>
          <dgm:chPref val="0"/>
          <dgm:bulletEnabled val="1"/>
        </dgm:presLayoutVars>
      </dgm:prSet>
      <dgm:spPr/>
      <dgm:t>
        <a:bodyPr/>
        <a:lstStyle/>
        <a:p>
          <a:endParaRPr lang="en-US"/>
        </a:p>
      </dgm:t>
    </dgm:pt>
    <dgm:pt modelId="{174D866C-93C4-43D5-8AAF-128D8F3D173D}" type="pres">
      <dgm:prSet presAssocID="{64EED9F2-C564-4588-8612-FD9C09917CBD}" presName="parTxOnlySpace" presStyleCnt="0"/>
      <dgm:spPr/>
    </dgm:pt>
    <dgm:pt modelId="{F4FC2CB1-F3A2-4407-BF95-438FA26D291B}" type="pres">
      <dgm:prSet presAssocID="{C9BCC6FD-83F5-4C37-BB8B-1D115787B59A}" presName="parTxOnly" presStyleLbl="node1" presStyleIdx="5" presStyleCnt="10">
        <dgm:presLayoutVars>
          <dgm:chMax val="0"/>
          <dgm:chPref val="0"/>
          <dgm:bulletEnabled val="1"/>
        </dgm:presLayoutVars>
      </dgm:prSet>
      <dgm:spPr/>
      <dgm:t>
        <a:bodyPr/>
        <a:lstStyle/>
        <a:p>
          <a:endParaRPr lang="en-US"/>
        </a:p>
      </dgm:t>
    </dgm:pt>
    <dgm:pt modelId="{BF514380-3355-4E92-BFC3-8D7693031A45}" type="pres">
      <dgm:prSet presAssocID="{6FF6CBC1-2F34-4E01-97FA-FA985F698B03}" presName="parTxOnlySpace" presStyleCnt="0"/>
      <dgm:spPr/>
    </dgm:pt>
    <dgm:pt modelId="{7465B662-C6E5-41CC-9437-FBEE28ECC7CD}" type="pres">
      <dgm:prSet presAssocID="{520536B7-4A64-4049-98AF-E035E04F8DA7}" presName="parTxOnly" presStyleLbl="node1" presStyleIdx="6" presStyleCnt="10">
        <dgm:presLayoutVars>
          <dgm:chMax val="0"/>
          <dgm:chPref val="0"/>
          <dgm:bulletEnabled val="1"/>
        </dgm:presLayoutVars>
      </dgm:prSet>
      <dgm:spPr/>
      <dgm:t>
        <a:bodyPr/>
        <a:lstStyle/>
        <a:p>
          <a:endParaRPr lang="en-US"/>
        </a:p>
      </dgm:t>
    </dgm:pt>
    <dgm:pt modelId="{7A72B261-8106-4D15-86DF-687690D8DEBC}" type="pres">
      <dgm:prSet presAssocID="{A7F4AE33-BF18-40C2-A0CB-743B725D4123}" presName="parTxOnlySpace" presStyleCnt="0"/>
      <dgm:spPr/>
    </dgm:pt>
    <dgm:pt modelId="{71EDFE50-F8FB-4FC7-A226-0F0EA4B538BB}" type="pres">
      <dgm:prSet presAssocID="{F7AEB562-17A8-40D9-BC72-40D5C08DCC0A}" presName="parTxOnly" presStyleLbl="node1" presStyleIdx="7" presStyleCnt="10">
        <dgm:presLayoutVars>
          <dgm:chMax val="0"/>
          <dgm:chPref val="0"/>
          <dgm:bulletEnabled val="1"/>
        </dgm:presLayoutVars>
      </dgm:prSet>
      <dgm:spPr/>
      <dgm:t>
        <a:bodyPr/>
        <a:lstStyle/>
        <a:p>
          <a:endParaRPr lang="en-US"/>
        </a:p>
      </dgm:t>
    </dgm:pt>
    <dgm:pt modelId="{A200624F-D7B6-40B1-AAA8-31D702265A5B}" type="pres">
      <dgm:prSet presAssocID="{C532A03C-A0EC-4225-AC99-0EE00E58AD14}" presName="parTxOnlySpace" presStyleCnt="0"/>
      <dgm:spPr/>
    </dgm:pt>
    <dgm:pt modelId="{A6503E57-3071-41E7-B77A-29948AC47B40}" type="pres">
      <dgm:prSet presAssocID="{A3E01463-4889-42DD-92AA-B80BAAAC8F89}" presName="parTxOnly" presStyleLbl="node1" presStyleIdx="8" presStyleCnt="10">
        <dgm:presLayoutVars>
          <dgm:chMax val="0"/>
          <dgm:chPref val="0"/>
          <dgm:bulletEnabled val="1"/>
        </dgm:presLayoutVars>
      </dgm:prSet>
      <dgm:spPr/>
      <dgm:t>
        <a:bodyPr/>
        <a:lstStyle/>
        <a:p>
          <a:endParaRPr lang="en-US"/>
        </a:p>
      </dgm:t>
    </dgm:pt>
    <dgm:pt modelId="{55495B9C-C5B1-4CF2-8604-81A9378CB5A2}" type="pres">
      <dgm:prSet presAssocID="{B053E176-AC2D-47A2-A2A0-0051D47526B1}" presName="parTxOnlySpace" presStyleCnt="0"/>
      <dgm:spPr/>
    </dgm:pt>
    <dgm:pt modelId="{A4FFF1AF-8279-40C3-A6AA-D00041FCF52D}" type="pres">
      <dgm:prSet presAssocID="{ADF24B34-C276-453E-8EF6-F587DA1A70C8}" presName="parTxOnly" presStyleLbl="node1" presStyleIdx="9" presStyleCnt="10">
        <dgm:presLayoutVars>
          <dgm:chMax val="0"/>
          <dgm:chPref val="0"/>
          <dgm:bulletEnabled val="1"/>
        </dgm:presLayoutVars>
      </dgm:prSet>
      <dgm:spPr/>
      <dgm:t>
        <a:bodyPr/>
        <a:lstStyle/>
        <a:p>
          <a:endParaRPr lang="en-US"/>
        </a:p>
      </dgm:t>
    </dgm:pt>
  </dgm:ptLst>
  <dgm:cxnLst>
    <dgm:cxn modelId="{8970CCEF-34D7-463F-9C61-AD375204AEAE}" type="presOf" srcId="{C9BCC6FD-83F5-4C37-BB8B-1D115787B59A}" destId="{F4FC2CB1-F3A2-4407-BF95-438FA26D291B}" srcOrd="0" destOrd="0" presId="urn:microsoft.com/office/officeart/2005/8/layout/chevron1"/>
    <dgm:cxn modelId="{2AE3340A-5C8A-42FF-B349-C281E801A517}" type="presOf" srcId="{F7AEB562-17A8-40D9-BC72-40D5C08DCC0A}" destId="{71EDFE50-F8FB-4FC7-A226-0F0EA4B538BB}" srcOrd="0" destOrd="0" presId="urn:microsoft.com/office/officeart/2005/8/layout/chevron1"/>
    <dgm:cxn modelId="{92B58A50-9452-42C3-ACDD-B1111E247166}" srcId="{EB9D8C4F-FF8B-4EE8-A1AC-C277A6C24D72}" destId="{F7AEB562-17A8-40D9-BC72-40D5C08DCC0A}" srcOrd="7" destOrd="0" parTransId="{15E43381-49CC-43A6-9E50-5162B4104C74}" sibTransId="{C532A03C-A0EC-4225-AC99-0EE00E58AD14}"/>
    <dgm:cxn modelId="{DD7EAE9E-A6D3-4CE3-B412-AF94D4719E8D}" type="presOf" srcId="{42788D5A-4C90-493E-B978-85E2A02616D2}" destId="{1F541E42-D322-4A89-B823-C341D55371E7}" srcOrd="0" destOrd="0" presId="urn:microsoft.com/office/officeart/2005/8/layout/chevron1"/>
    <dgm:cxn modelId="{211D4A2F-1789-40EC-B8C8-D5F30F96A605}" srcId="{EB9D8C4F-FF8B-4EE8-A1AC-C277A6C24D72}" destId="{520536B7-4A64-4049-98AF-E035E04F8DA7}" srcOrd="6" destOrd="0" parTransId="{2D1FE2AB-CBC1-49D0-83CD-7C78100CD627}" sibTransId="{A7F4AE33-BF18-40C2-A0CB-743B725D4123}"/>
    <dgm:cxn modelId="{265DBB3C-B26F-4774-9D82-60F4A106B8AB}" type="presOf" srcId="{01F04EBF-BE21-4251-83A5-E626FD662638}" destId="{5FF65A9E-F846-470D-8AE4-1C653D91D4F8}" srcOrd="0" destOrd="0" presId="urn:microsoft.com/office/officeart/2005/8/layout/chevron1"/>
    <dgm:cxn modelId="{395C5AED-F516-4CEC-AA86-B201E8E4E11E}" srcId="{EB9D8C4F-FF8B-4EE8-A1AC-C277A6C24D72}" destId="{14EC5AF6-D6C2-4793-A95D-B18BF8C3C49B}" srcOrd="2" destOrd="0" parTransId="{2DDA0690-D064-426F-B844-EDE43EFBEF83}" sibTransId="{951FD48E-85F5-4FD3-A54F-9E66C2A14D3A}"/>
    <dgm:cxn modelId="{F9739C33-D071-4B04-ADAF-7F2610753E61}" srcId="{EB9D8C4F-FF8B-4EE8-A1AC-C277A6C24D72}" destId="{F59CAD6A-2145-478B-A354-795752FEE841}" srcOrd="0" destOrd="0" parTransId="{1998CEBE-7A58-42A6-9100-041099E05541}" sibTransId="{7C8B559D-A996-48E5-A50A-FD3B4934EEB5}"/>
    <dgm:cxn modelId="{96B0740D-F9BA-4667-9959-93F2342337BC}" srcId="{EB9D8C4F-FF8B-4EE8-A1AC-C277A6C24D72}" destId="{C9BCC6FD-83F5-4C37-BB8B-1D115787B59A}" srcOrd="5" destOrd="0" parTransId="{1600B5EC-CB5B-497E-AC35-113E088A0F8F}" sibTransId="{6FF6CBC1-2F34-4E01-97FA-FA985F698B03}"/>
    <dgm:cxn modelId="{D07E6B10-3326-4246-9748-81E87F1B6408}" type="presOf" srcId="{EB9D8C4F-FF8B-4EE8-A1AC-C277A6C24D72}" destId="{69FE148A-4119-40BD-9960-25D114B9DF00}" srcOrd="0" destOrd="0" presId="urn:microsoft.com/office/officeart/2005/8/layout/chevron1"/>
    <dgm:cxn modelId="{708AA0D8-CDDD-4B77-90C8-F672585DA4E5}" srcId="{EB9D8C4F-FF8B-4EE8-A1AC-C277A6C24D72}" destId="{406D46E1-1865-4CAA-8C91-EAB48A564C84}" srcOrd="1" destOrd="0" parTransId="{778274BF-7472-4F80-8817-EF742B3F1E80}" sibTransId="{16D5BE03-A809-40C4-8F8B-4D6C762CE7C6}"/>
    <dgm:cxn modelId="{6ED85EBB-C6E0-459A-8A75-E8D15A16F27C}" srcId="{EB9D8C4F-FF8B-4EE8-A1AC-C277A6C24D72}" destId="{ADF24B34-C276-453E-8EF6-F587DA1A70C8}" srcOrd="9" destOrd="0" parTransId="{28A587DD-D94C-415A-B714-7060B338200E}" sibTransId="{C8AB6BF9-A014-458C-9A1E-AD63AFC016F0}"/>
    <dgm:cxn modelId="{9D437229-F412-445B-A0BC-629E5F44B4FD}" type="presOf" srcId="{520536B7-4A64-4049-98AF-E035E04F8DA7}" destId="{7465B662-C6E5-41CC-9437-FBEE28ECC7CD}" srcOrd="0" destOrd="0" presId="urn:microsoft.com/office/officeart/2005/8/layout/chevron1"/>
    <dgm:cxn modelId="{56ABEEA9-4826-4F85-BB90-3FDBBFD74B5F}" srcId="{EB9D8C4F-FF8B-4EE8-A1AC-C277A6C24D72}" destId="{01F04EBF-BE21-4251-83A5-E626FD662638}" srcOrd="4" destOrd="0" parTransId="{FBBE35DC-A933-4A61-835F-7A314E57BDC7}" sibTransId="{64EED9F2-C564-4588-8612-FD9C09917CBD}"/>
    <dgm:cxn modelId="{C7302F44-B2FA-4E3C-B638-76374D4F8C59}" srcId="{EB9D8C4F-FF8B-4EE8-A1AC-C277A6C24D72}" destId="{42788D5A-4C90-493E-B978-85E2A02616D2}" srcOrd="3" destOrd="0" parTransId="{62C9D2B4-9A1D-496A-B675-50BE78028345}" sibTransId="{16C317DB-2F1B-4103-82A6-D1FD08639423}"/>
    <dgm:cxn modelId="{F27DE72C-AAE9-40AA-A2B8-7C002DDB10BD}" type="presOf" srcId="{ADF24B34-C276-453E-8EF6-F587DA1A70C8}" destId="{A4FFF1AF-8279-40C3-A6AA-D00041FCF52D}" srcOrd="0" destOrd="0" presId="urn:microsoft.com/office/officeart/2005/8/layout/chevron1"/>
    <dgm:cxn modelId="{D413D10C-477A-423E-B6DC-5DEA170E7BBD}" type="presOf" srcId="{F59CAD6A-2145-478B-A354-795752FEE841}" destId="{9B8471EF-4645-4000-B922-F475D72A88ED}" srcOrd="0" destOrd="0" presId="urn:microsoft.com/office/officeart/2005/8/layout/chevron1"/>
    <dgm:cxn modelId="{E723DB78-7DD4-4E21-A244-F9F8F4F67CCE}" srcId="{EB9D8C4F-FF8B-4EE8-A1AC-C277A6C24D72}" destId="{A3E01463-4889-42DD-92AA-B80BAAAC8F89}" srcOrd="8" destOrd="0" parTransId="{902F0472-A4F1-4805-A5FA-75A7D85D6073}" sibTransId="{B053E176-AC2D-47A2-A2A0-0051D47526B1}"/>
    <dgm:cxn modelId="{0E08CC8C-BB7E-4D85-B7C7-B79C66BF27F5}" type="presOf" srcId="{A3E01463-4889-42DD-92AA-B80BAAAC8F89}" destId="{A6503E57-3071-41E7-B77A-29948AC47B40}" srcOrd="0" destOrd="0" presId="urn:microsoft.com/office/officeart/2005/8/layout/chevron1"/>
    <dgm:cxn modelId="{9EC9BA61-3048-4104-BB82-01AE0D6DF8E1}" type="presOf" srcId="{406D46E1-1865-4CAA-8C91-EAB48A564C84}" destId="{F186DB9C-37FB-4F18-8DE5-F515EFFD0189}" srcOrd="0" destOrd="0" presId="urn:microsoft.com/office/officeart/2005/8/layout/chevron1"/>
    <dgm:cxn modelId="{D3E50607-0C1B-482A-966F-F9C8F57CE44E}" type="presOf" srcId="{14EC5AF6-D6C2-4793-A95D-B18BF8C3C49B}" destId="{727DDAE2-11EB-437D-8DD9-51D17A7726AB}" srcOrd="0" destOrd="0" presId="urn:microsoft.com/office/officeart/2005/8/layout/chevron1"/>
    <dgm:cxn modelId="{7BD0D525-14A3-4304-8D04-2F331BD4A5B8}" type="presParOf" srcId="{69FE148A-4119-40BD-9960-25D114B9DF00}" destId="{9B8471EF-4645-4000-B922-F475D72A88ED}" srcOrd="0" destOrd="0" presId="urn:microsoft.com/office/officeart/2005/8/layout/chevron1"/>
    <dgm:cxn modelId="{5929EF27-202F-4843-9AE3-A29F0D5D6128}" type="presParOf" srcId="{69FE148A-4119-40BD-9960-25D114B9DF00}" destId="{741200A6-742D-47DC-9FB2-CB31834AD40C}" srcOrd="1" destOrd="0" presId="urn:microsoft.com/office/officeart/2005/8/layout/chevron1"/>
    <dgm:cxn modelId="{9BE45F16-2F48-4C8A-8778-EEBA3267A179}" type="presParOf" srcId="{69FE148A-4119-40BD-9960-25D114B9DF00}" destId="{F186DB9C-37FB-4F18-8DE5-F515EFFD0189}" srcOrd="2" destOrd="0" presId="urn:microsoft.com/office/officeart/2005/8/layout/chevron1"/>
    <dgm:cxn modelId="{4860FE1E-DD61-45C0-A170-0267D7643D36}" type="presParOf" srcId="{69FE148A-4119-40BD-9960-25D114B9DF00}" destId="{C2BD3112-A08F-4DBF-9C3F-8F8BB43A1501}" srcOrd="3" destOrd="0" presId="urn:microsoft.com/office/officeart/2005/8/layout/chevron1"/>
    <dgm:cxn modelId="{CB74EA99-4548-40F0-BBDB-C060D6ACB164}" type="presParOf" srcId="{69FE148A-4119-40BD-9960-25D114B9DF00}" destId="{727DDAE2-11EB-437D-8DD9-51D17A7726AB}" srcOrd="4" destOrd="0" presId="urn:microsoft.com/office/officeart/2005/8/layout/chevron1"/>
    <dgm:cxn modelId="{17A04D43-8685-4DB0-9A76-9C0563B56690}" type="presParOf" srcId="{69FE148A-4119-40BD-9960-25D114B9DF00}" destId="{0217A86D-42D2-4E36-A536-7C2079C6C810}" srcOrd="5" destOrd="0" presId="urn:microsoft.com/office/officeart/2005/8/layout/chevron1"/>
    <dgm:cxn modelId="{F0B4F2F9-87F9-4775-B211-5C64AEC2AF48}" type="presParOf" srcId="{69FE148A-4119-40BD-9960-25D114B9DF00}" destId="{1F541E42-D322-4A89-B823-C341D55371E7}" srcOrd="6" destOrd="0" presId="urn:microsoft.com/office/officeart/2005/8/layout/chevron1"/>
    <dgm:cxn modelId="{877971FB-93FF-4D87-947A-C37B42B10A68}" type="presParOf" srcId="{69FE148A-4119-40BD-9960-25D114B9DF00}" destId="{E2AFE76A-AFCB-473D-936D-CBF4CA39C575}" srcOrd="7" destOrd="0" presId="urn:microsoft.com/office/officeart/2005/8/layout/chevron1"/>
    <dgm:cxn modelId="{4FB5B199-9E40-4767-8F44-1216CF1CE124}" type="presParOf" srcId="{69FE148A-4119-40BD-9960-25D114B9DF00}" destId="{5FF65A9E-F846-470D-8AE4-1C653D91D4F8}" srcOrd="8" destOrd="0" presId="urn:microsoft.com/office/officeart/2005/8/layout/chevron1"/>
    <dgm:cxn modelId="{9EE248E9-434E-4C81-A41F-4A7C0F471FC1}" type="presParOf" srcId="{69FE148A-4119-40BD-9960-25D114B9DF00}" destId="{174D866C-93C4-43D5-8AAF-128D8F3D173D}" srcOrd="9" destOrd="0" presId="urn:microsoft.com/office/officeart/2005/8/layout/chevron1"/>
    <dgm:cxn modelId="{8BA66000-EB84-43B3-8A3A-54D520296823}" type="presParOf" srcId="{69FE148A-4119-40BD-9960-25D114B9DF00}" destId="{F4FC2CB1-F3A2-4407-BF95-438FA26D291B}" srcOrd="10" destOrd="0" presId="urn:microsoft.com/office/officeart/2005/8/layout/chevron1"/>
    <dgm:cxn modelId="{7B969A3D-5B74-418E-B603-85EF5D4C67D0}" type="presParOf" srcId="{69FE148A-4119-40BD-9960-25D114B9DF00}" destId="{BF514380-3355-4E92-BFC3-8D7693031A45}" srcOrd="11" destOrd="0" presId="urn:microsoft.com/office/officeart/2005/8/layout/chevron1"/>
    <dgm:cxn modelId="{57AFBF3A-E1D8-4C2F-A6DC-6EC172FCF6EF}" type="presParOf" srcId="{69FE148A-4119-40BD-9960-25D114B9DF00}" destId="{7465B662-C6E5-41CC-9437-FBEE28ECC7CD}" srcOrd="12" destOrd="0" presId="urn:microsoft.com/office/officeart/2005/8/layout/chevron1"/>
    <dgm:cxn modelId="{1FCED803-F94B-4837-A8F8-9F00EC782373}" type="presParOf" srcId="{69FE148A-4119-40BD-9960-25D114B9DF00}" destId="{7A72B261-8106-4D15-86DF-687690D8DEBC}" srcOrd="13" destOrd="0" presId="urn:microsoft.com/office/officeart/2005/8/layout/chevron1"/>
    <dgm:cxn modelId="{B2FF7141-36DA-45D2-9A84-7CE7AC2ABEC4}" type="presParOf" srcId="{69FE148A-4119-40BD-9960-25D114B9DF00}" destId="{71EDFE50-F8FB-4FC7-A226-0F0EA4B538BB}" srcOrd="14" destOrd="0" presId="urn:microsoft.com/office/officeart/2005/8/layout/chevron1"/>
    <dgm:cxn modelId="{8711F56F-B12D-4A9C-84A0-5FB0F4D87B90}" type="presParOf" srcId="{69FE148A-4119-40BD-9960-25D114B9DF00}" destId="{A200624F-D7B6-40B1-AAA8-31D702265A5B}" srcOrd="15" destOrd="0" presId="urn:microsoft.com/office/officeart/2005/8/layout/chevron1"/>
    <dgm:cxn modelId="{E840CCA0-6F09-4C87-9398-B4F2017FB912}" type="presParOf" srcId="{69FE148A-4119-40BD-9960-25D114B9DF00}" destId="{A6503E57-3071-41E7-B77A-29948AC47B40}" srcOrd="16" destOrd="0" presId="urn:microsoft.com/office/officeart/2005/8/layout/chevron1"/>
    <dgm:cxn modelId="{CE147862-F32D-4B66-94D7-E0A54B2A1174}" type="presParOf" srcId="{69FE148A-4119-40BD-9960-25D114B9DF00}" destId="{55495B9C-C5B1-4CF2-8604-81A9378CB5A2}" srcOrd="17" destOrd="0" presId="urn:microsoft.com/office/officeart/2005/8/layout/chevron1"/>
    <dgm:cxn modelId="{6390C6A7-1630-4387-8EA0-B04B6B166D99}" type="presParOf" srcId="{69FE148A-4119-40BD-9960-25D114B9DF00}" destId="{A4FFF1AF-8279-40C3-A6AA-D00041FCF52D}" srcOrd="1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050" dirty="0" smtClean="0"/>
            <a:t>Faculty</a:t>
          </a:r>
          <a:endParaRPr lang="en-US" sz="105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800" dirty="0" smtClean="0"/>
            <a:t>Students</a:t>
          </a:r>
          <a:endParaRPr lang="en-US" sz="8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000" dirty="0" smtClean="0"/>
            <a:t>Administrators</a:t>
          </a:r>
          <a:endParaRPr lang="en-US" sz="10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050" dirty="0" smtClean="0"/>
            <a:t>Faculty</a:t>
          </a:r>
          <a:endParaRPr lang="en-US" sz="105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800" dirty="0" smtClean="0"/>
            <a:t>Students</a:t>
          </a:r>
          <a:endParaRPr lang="en-US" sz="8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000" dirty="0" smtClean="0"/>
            <a:t>Administrators</a:t>
          </a:r>
          <a:endParaRPr lang="en-US" sz="10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050" dirty="0" smtClean="0"/>
            <a:t>Faculty</a:t>
          </a:r>
          <a:endParaRPr lang="en-US" sz="105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800" dirty="0" smtClean="0"/>
            <a:t>Students</a:t>
          </a:r>
          <a:endParaRPr lang="en-US" sz="8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000" dirty="0" smtClean="0"/>
            <a:t>Administrators</a:t>
          </a:r>
          <a:endParaRPr lang="en-US" sz="10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2880B-354F-43B9-A355-4F503F2CA36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7C6A4B4-3E85-42CA-84C8-CB1CDDDF5875}">
      <dgm:prSet phldrT="[Text]" custT="1"/>
      <dgm:spPr>
        <a:solidFill>
          <a:srgbClr val="40775E"/>
        </a:solidFill>
      </dgm:spPr>
      <dgm:t>
        <a:bodyPr/>
        <a:lstStyle/>
        <a:p>
          <a:r>
            <a:rPr lang="en-US" sz="2000" dirty="0" smtClean="0"/>
            <a:t>PBC</a:t>
          </a:r>
          <a:endParaRPr lang="en-US" sz="2000" dirty="0"/>
        </a:p>
      </dgm:t>
    </dgm:pt>
    <dgm:pt modelId="{377CBB5B-CD48-43C0-A94D-6B060DD90493}" type="parTrans" cxnId="{F76DDFDD-821B-4634-AF81-F8338A97FB9C}">
      <dgm:prSet/>
      <dgm:spPr/>
      <dgm:t>
        <a:bodyPr/>
        <a:lstStyle/>
        <a:p>
          <a:endParaRPr lang="en-US" sz="1050"/>
        </a:p>
      </dgm:t>
    </dgm:pt>
    <dgm:pt modelId="{6F046F92-DC8F-4134-B38E-8D138A1AD5E2}" type="sibTrans" cxnId="{F76DDFDD-821B-4634-AF81-F8338A97FB9C}">
      <dgm:prSet/>
      <dgm:spPr/>
      <dgm:t>
        <a:bodyPr/>
        <a:lstStyle/>
        <a:p>
          <a:endParaRPr lang="en-US" sz="1050"/>
        </a:p>
      </dgm:t>
    </dgm:pt>
    <dgm:pt modelId="{5FB5F0A8-64E0-4BB2-A0F2-D24C79FB430D}">
      <dgm:prSet phldrT="[Text]" custT="1"/>
      <dgm:spPr/>
      <dgm:t>
        <a:bodyPr/>
        <a:lstStyle/>
        <a:p>
          <a:r>
            <a:rPr lang="en-US" sz="1050" dirty="0" smtClean="0"/>
            <a:t>Staff</a:t>
          </a:r>
          <a:endParaRPr lang="en-US" sz="1050" dirty="0"/>
        </a:p>
      </dgm:t>
    </dgm:pt>
    <dgm:pt modelId="{9CB6961B-99FC-409C-8C10-619E0D969814}" type="parTrans" cxnId="{7DCFB213-779F-4086-B8C6-C0E61BC5820C}">
      <dgm:prSet/>
      <dgm:spPr/>
      <dgm:t>
        <a:bodyPr/>
        <a:lstStyle/>
        <a:p>
          <a:endParaRPr lang="en-US" sz="1050"/>
        </a:p>
      </dgm:t>
    </dgm:pt>
    <dgm:pt modelId="{2D063574-BEA7-40D4-90C4-D9013D2A73A9}" type="sibTrans" cxnId="{7DCFB213-779F-4086-B8C6-C0E61BC5820C}">
      <dgm:prSet/>
      <dgm:spPr/>
      <dgm:t>
        <a:bodyPr/>
        <a:lstStyle/>
        <a:p>
          <a:endParaRPr lang="en-US" sz="1050"/>
        </a:p>
      </dgm:t>
    </dgm:pt>
    <dgm:pt modelId="{B272FCFD-9C54-4C52-AB09-4BB91133177C}">
      <dgm:prSet phldrT="[Text]" custT="1"/>
      <dgm:spPr/>
      <dgm:t>
        <a:bodyPr/>
        <a:lstStyle/>
        <a:p>
          <a:r>
            <a:rPr lang="en-US" sz="900" dirty="0" smtClean="0"/>
            <a:t>Faculty</a:t>
          </a:r>
          <a:endParaRPr lang="en-US" sz="900" dirty="0"/>
        </a:p>
      </dgm:t>
    </dgm:pt>
    <dgm:pt modelId="{CCAF8C08-F57F-48AA-B0F0-15B4E5E6BB49}" type="parTrans" cxnId="{F477B9AA-CC3E-4B55-BE5F-2FA66E85E7BC}">
      <dgm:prSet/>
      <dgm:spPr/>
      <dgm:t>
        <a:bodyPr/>
        <a:lstStyle/>
        <a:p>
          <a:endParaRPr lang="en-US" sz="1050"/>
        </a:p>
      </dgm:t>
    </dgm:pt>
    <dgm:pt modelId="{EBBE8673-D5F6-461D-9957-6AF4A750A6CD}" type="sibTrans" cxnId="{F477B9AA-CC3E-4B55-BE5F-2FA66E85E7BC}">
      <dgm:prSet/>
      <dgm:spPr/>
      <dgm:t>
        <a:bodyPr/>
        <a:lstStyle/>
        <a:p>
          <a:endParaRPr lang="en-US" sz="1050"/>
        </a:p>
      </dgm:t>
    </dgm:pt>
    <dgm:pt modelId="{DF3FB784-1979-4AFF-85AF-0E8DF144C1B8}">
      <dgm:prSet phldrT="[Text]" custT="1"/>
      <dgm:spPr/>
      <dgm:t>
        <a:bodyPr/>
        <a:lstStyle/>
        <a:p>
          <a:r>
            <a:rPr lang="en-US" sz="900" dirty="0" smtClean="0"/>
            <a:t>Students</a:t>
          </a:r>
          <a:endParaRPr lang="en-US" sz="900" dirty="0"/>
        </a:p>
      </dgm:t>
    </dgm:pt>
    <dgm:pt modelId="{0ACA68CF-2566-42C3-BDDB-578964DF842D}" type="parTrans" cxnId="{B79DC3CF-5551-4FC8-BBB4-31607EABE8BA}">
      <dgm:prSet/>
      <dgm:spPr/>
      <dgm:t>
        <a:bodyPr/>
        <a:lstStyle/>
        <a:p>
          <a:endParaRPr lang="en-US" sz="1050"/>
        </a:p>
      </dgm:t>
    </dgm:pt>
    <dgm:pt modelId="{5171D448-FD2C-45A4-9A70-EBC80A3AFC20}" type="sibTrans" cxnId="{B79DC3CF-5551-4FC8-BBB4-31607EABE8BA}">
      <dgm:prSet/>
      <dgm:spPr/>
      <dgm:t>
        <a:bodyPr/>
        <a:lstStyle/>
        <a:p>
          <a:endParaRPr lang="en-US" sz="1050"/>
        </a:p>
      </dgm:t>
    </dgm:pt>
    <dgm:pt modelId="{EA812F23-0FC4-4B66-8F91-D904AB911B05}">
      <dgm:prSet phldrT="[Text]" custT="1"/>
      <dgm:spPr/>
      <dgm:t>
        <a:bodyPr/>
        <a:lstStyle/>
        <a:p>
          <a:r>
            <a:rPr lang="en-US" sz="900" dirty="0" err="1" smtClean="0"/>
            <a:t>Admini-strators</a:t>
          </a:r>
          <a:endParaRPr lang="en-US" sz="900" dirty="0"/>
        </a:p>
      </dgm:t>
    </dgm:pt>
    <dgm:pt modelId="{E35EC20E-47F9-4F76-AC42-C25C7512A9B2}" type="parTrans" cxnId="{28F9A22D-126B-4B98-89AF-972E4AE236B2}">
      <dgm:prSet/>
      <dgm:spPr/>
      <dgm:t>
        <a:bodyPr/>
        <a:lstStyle/>
        <a:p>
          <a:endParaRPr lang="en-US" sz="1050"/>
        </a:p>
      </dgm:t>
    </dgm:pt>
    <dgm:pt modelId="{51B3FCEC-8E3E-4BA4-91F1-5C2EAFDF7D46}" type="sibTrans" cxnId="{28F9A22D-126B-4B98-89AF-972E4AE236B2}">
      <dgm:prSet/>
      <dgm:spPr/>
      <dgm:t>
        <a:bodyPr/>
        <a:lstStyle/>
        <a:p>
          <a:endParaRPr lang="en-US" sz="1050"/>
        </a:p>
      </dgm:t>
    </dgm:pt>
    <dgm:pt modelId="{CF8C7705-977B-4C29-91AE-FFA0762356A0}" type="pres">
      <dgm:prSet presAssocID="{2AA2880B-354F-43B9-A355-4F503F2CA369}" presName="Name0" presStyleCnt="0">
        <dgm:presLayoutVars>
          <dgm:chMax val="1"/>
          <dgm:dir/>
          <dgm:animLvl val="ctr"/>
          <dgm:resizeHandles val="exact"/>
        </dgm:presLayoutVars>
      </dgm:prSet>
      <dgm:spPr/>
      <dgm:t>
        <a:bodyPr/>
        <a:lstStyle/>
        <a:p>
          <a:endParaRPr lang="en-US"/>
        </a:p>
      </dgm:t>
    </dgm:pt>
    <dgm:pt modelId="{A81DDCC8-087C-418C-BB4F-F51E95DC09B5}" type="pres">
      <dgm:prSet presAssocID="{97C6A4B4-3E85-42CA-84C8-CB1CDDDF5875}" presName="centerShape" presStyleLbl="node0" presStyleIdx="0" presStyleCnt="1"/>
      <dgm:spPr/>
      <dgm:t>
        <a:bodyPr/>
        <a:lstStyle/>
        <a:p>
          <a:endParaRPr lang="en-US"/>
        </a:p>
      </dgm:t>
    </dgm:pt>
    <dgm:pt modelId="{DFC1BC1D-3D70-4A6E-94B3-4DF8C38720C6}" type="pres">
      <dgm:prSet presAssocID="{5FB5F0A8-64E0-4BB2-A0F2-D24C79FB430D}" presName="node" presStyleLbl="node1" presStyleIdx="0" presStyleCnt="4">
        <dgm:presLayoutVars>
          <dgm:bulletEnabled val="1"/>
        </dgm:presLayoutVars>
      </dgm:prSet>
      <dgm:spPr/>
      <dgm:t>
        <a:bodyPr/>
        <a:lstStyle/>
        <a:p>
          <a:endParaRPr lang="en-US"/>
        </a:p>
      </dgm:t>
    </dgm:pt>
    <dgm:pt modelId="{11C555FC-5CE7-41E0-83BD-0177CC40FDE4}" type="pres">
      <dgm:prSet presAssocID="{5FB5F0A8-64E0-4BB2-A0F2-D24C79FB430D}" presName="dummy" presStyleCnt="0"/>
      <dgm:spPr/>
    </dgm:pt>
    <dgm:pt modelId="{16FD4568-4A6C-4073-A420-34C056058A13}" type="pres">
      <dgm:prSet presAssocID="{2D063574-BEA7-40D4-90C4-D9013D2A73A9}" presName="sibTrans" presStyleLbl="sibTrans2D1" presStyleIdx="0" presStyleCnt="4"/>
      <dgm:spPr/>
      <dgm:t>
        <a:bodyPr/>
        <a:lstStyle/>
        <a:p>
          <a:endParaRPr lang="en-US"/>
        </a:p>
      </dgm:t>
    </dgm:pt>
    <dgm:pt modelId="{B00A8F1D-2626-418F-A878-8D572DD1011C}" type="pres">
      <dgm:prSet presAssocID="{B272FCFD-9C54-4C52-AB09-4BB91133177C}" presName="node" presStyleLbl="node1" presStyleIdx="1" presStyleCnt="4">
        <dgm:presLayoutVars>
          <dgm:bulletEnabled val="1"/>
        </dgm:presLayoutVars>
      </dgm:prSet>
      <dgm:spPr/>
      <dgm:t>
        <a:bodyPr/>
        <a:lstStyle/>
        <a:p>
          <a:endParaRPr lang="en-US"/>
        </a:p>
      </dgm:t>
    </dgm:pt>
    <dgm:pt modelId="{57A42ADA-F60A-4635-BFEB-67A79D6219FC}" type="pres">
      <dgm:prSet presAssocID="{B272FCFD-9C54-4C52-AB09-4BB91133177C}" presName="dummy" presStyleCnt="0"/>
      <dgm:spPr/>
    </dgm:pt>
    <dgm:pt modelId="{66F5709A-5AE2-4367-A957-06F7278804E1}" type="pres">
      <dgm:prSet presAssocID="{EBBE8673-D5F6-461D-9957-6AF4A750A6CD}" presName="sibTrans" presStyleLbl="sibTrans2D1" presStyleIdx="1" presStyleCnt="4"/>
      <dgm:spPr/>
      <dgm:t>
        <a:bodyPr/>
        <a:lstStyle/>
        <a:p>
          <a:endParaRPr lang="en-US"/>
        </a:p>
      </dgm:t>
    </dgm:pt>
    <dgm:pt modelId="{57A9A60D-AFCD-4ADC-9BF4-6A85F290DC45}" type="pres">
      <dgm:prSet presAssocID="{DF3FB784-1979-4AFF-85AF-0E8DF144C1B8}" presName="node" presStyleLbl="node1" presStyleIdx="2" presStyleCnt="4" custScaleX="111064">
        <dgm:presLayoutVars>
          <dgm:bulletEnabled val="1"/>
        </dgm:presLayoutVars>
      </dgm:prSet>
      <dgm:spPr/>
      <dgm:t>
        <a:bodyPr/>
        <a:lstStyle/>
        <a:p>
          <a:endParaRPr lang="en-US"/>
        </a:p>
      </dgm:t>
    </dgm:pt>
    <dgm:pt modelId="{7EB67322-A3AB-4247-A5EA-5F04D943D056}" type="pres">
      <dgm:prSet presAssocID="{DF3FB784-1979-4AFF-85AF-0E8DF144C1B8}" presName="dummy" presStyleCnt="0"/>
      <dgm:spPr/>
    </dgm:pt>
    <dgm:pt modelId="{28496740-CEA9-4643-B04C-31F2A474CEAF}" type="pres">
      <dgm:prSet presAssocID="{5171D448-FD2C-45A4-9A70-EBC80A3AFC20}" presName="sibTrans" presStyleLbl="sibTrans2D1" presStyleIdx="2" presStyleCnt="4"/>
      <dgm:spPr/>
      <dgm:t>
        <a:bodyPr/>
        <a:lstStyle/>
        <a:p>
          <a:endParaRPr lang="en-US"/>
        </a:p>
      </dgm:t>
    </dgm:pt>
    <dgm:pt modelId="{BB816CE4-7C55-4B28-8721-97AF809277D9}" type="pres">
      <dgm:prSet presAssocID="{EA812F23-0FC4-4B66-8F91-D904AB911B05}" presName="node" presStyleLbl="node1" presStyleIdx="3" presStyleCnt="4">
        <dgm:presLayoutVars>
          <dgm:bulletEnabled val="1"/>
        </dgm:presLayoutVars>
      </dgm:prSet>
      <dgm:spPr/>
      <dgm:t>
        <a:bodyPr/>
        <a:lstStyle/>
        <a:p>
          <a:endParaRPr lang="en-US"/>
        </a:p>
      </dgm:t>
    </dgm:pt>
    <dgm:pt modelId="{7EED9B5B-B1B0-4FC7-A275-6C7EA05B76D2}" type="pres">
      <dgm:prSet presAssocID="{EA812F23-0FC4-4B66-8F91-D904AB911B05}" presName="dummy" presStyleCnt="0"/>
      <dgm:spPr/>
    </dgm:pt>
    <dgm:pt modelId="{0DDB62E9-CF4F-4821-A1E0-4531591503EB}" type="pres">
      <dgm:prSet presAssocID="{51B3FCEC-8E3E-4BA4-91F1-5C2EAFDF7D46}" presName="sibTrans" presStyleLbl="sibTrans2D1" presStyleIdx="3" presStyleCnt="4"/>
      <dgm:spPr/>
      <dgm:t>
        <a:bodyPr/>
        <a:lstStyle/>
        <a:p>
          <a:endParaRPr lang="en-US"/>
        </a:p>
      </dgm:t>
    </dgm:pt>
  </dgm:ptLst>
  <dgm:cxnLst>
    <dgm:cxn modelId="{52D5156B-B2CB-4100-A2E2-02288488EACE}" type="presOf" srcId="{EA812F23-0FC4-4B66-8F91-D904AB911B05}" destId="{BB816CE4-7C55-4B28-8721-97AF809277D9}" srcOrd="0" destOrd="0" presId="urn:microsoft.com/office/officeart/2005/8/layout/radial6"/>
    <dgm:cxn modelId="{7DCFB213-779F-4086-B8C6-C0E61BC5820C}" srcId="{97C6A4B4-3E85-42CA-84C8-CB1CDDDF5875}" destId="{5FB5F0A8-64E0-4BB2-A0F2-D24C79FB430D}" srcOrd="0" destOrd="0" parTransId="{9CB6961B-99FC-409C-8C10-619E0D969814}" sibTransId="{2D063574-BEA7-40D4-90C4-D9013D2A73A9}"/>
    <dgm:cxn modelId="{9E828053-0226-4110-8762-8F91039ADFA2}" type="presOf" srcId="{97C6A4B4-3E85-42CA-84C8-CB1CDDDF5875}" destId="{A81DDCC8-087C-418C-BB4F-F51E95DC09B5}" srcOrd="0" destOrd="0" presId="urn:microsoft.com/office/officeart/2005/8/layout/radial6"/>
    <dgm:cxn modelId="{E7EE0380-5C04-437D-B4A6-2C1018C925A2}" type="presOf" srcId="{B272FCFD-9C54-4C52-AB09-4BB91133177C}" destId="{B00A8F1D-2626-418F-A878-8D572DD1011C}" srcOrd="0" destOrd="0" presId="urn:microsoft.com/office/officeart/2005/8/layout/radial6"/>
    <dgm:cxn modelId="{3912BE07-556D-417F-A7B4-5CCDE99A7E5A}" type="presOf" srcId="{5171D448-FD2C-45A4-9A70-EBC80A3AFC20}" destId="{28496740-CEA9-4643-B04C-31F2A474CEAF}" srcOrd="0" destOrd="0" presId="urn:microsoft.com/office/officeart/2005/8/layout/radial6"/>
    <dgm:cxn modelId="{9D124043-48A1-45F0-9359-380342C0B7AC}" type="presOf" srcId="{DF3FB784-1979-4AFF-85AF-0E8DF144C1B8}" destId="{57A9A60D-AFCD-4ADC-9BF4-6A85F290DC45}" srcOrd="0" destOrd="0" presId="urn:microsoft.com/office/officeart/2005/8/layout/radial6"/>
    <dgm:cxn modelId="{F76DDFDD-821B-4634-AF81-F8338A97FB9C}" srcId="{2AA2880B-354F-43B9-A355-4F503F2CA369}" destId="{97C6A4B4-3E85-42CA-84C8-CB1CDDDF5875}" srcOrd="0" destOrd="0" parTransId="{377CBB5B-CD48-43C0-A94D-6B060DD90493}" sibTransId="{6F046F92-DC8F-4134-B38E-8D138A1AD5E2}"/>
    <dgm:cxn modelId="{F477B9AA-CC3E-4B55-BE5F-2FA66E85E7BC}" srcId="{97C6A4B4-3E85-42CA-84C8-CB1CDDDF5875}" destId="{B272FCFD-9C54-4C52-AB09-4BB91133177C}" srcOrd="1" destOrd="0" parTransId="{CCAF8C08-F57F-48AA-B0F0-15B4E5E6BB49}" sibTransId="{EBBE8673-D5F6-461D-9957-6AF4A750A6CD}"/>
    <dgm:cxn modelId="{1EE2C368-5B16-4EEE-B323-00DDFF6655BC}" type="presOf" srcId="{2AA2880B-354F-43B9-A355-4F503F2CA369}" destId="{CF8C7705-977B-4C29-91AE-FFA0762356A0}" srcOrd="0" destOrd="0" presId="urn:microsoft.com/office/officeart/2005/8/layout/radial6"/>
    <dgm:cxn modelId="{B79DC3CF-5551-4FC8-BBB4-31607EABE8BA}" srcId="{97C6A4B4-3E85-42CA-84C8-CB1CDDDF5875}" destId="{DF3FB784-1979-4AFF-85AF-0E8DF144C1B8}" srcOrd="2" destOrd="0" parTransId="{0ACA68CF-2566-42C3-BDDB-578964DF842D}" sibTransId="{5171D448-FD2C-45A4-9A70-EBC80A3AFC20}"/>
    <dgm:cxn modelId="{28F9A22D-126B-4B98-89AF-972E4AE236B2}" srcId="{97C6A4B4-3E85-42CA-84C8-CB1CDDDF5875}" destId="{EA812F23-0FC4-4B66-8F91-D904AB911B05}" srcOrd="3" destOrd="0" parTransId="{E35EC20E-47F9-4F76-AC42-C25C7512A9B2}" sibTransId="{51B3FCEC-8E3E-4BA4-91F1-5C2EAFDF7D46}"/>
    <dgm:cxn modelId="{15BB8DCB-A886-429B-9E2C-A88837E23479}" type="presOf" srcId="{2D063574-BEA7-40D4-90C4-D9013D2A73A9}" destId="{16FD4568-4A6C-4073-A420-34C056058A13}" srcOrd="0" destOrd="0" presId="urn:microsoft.com/office/officeart/2005/8/layout/radial6"/>
    <dgm:cxn modelId="{E75E0E30-AB7D-4500-97E2-FB8401AC6134}" type="presOf" srcId="{5FB5F0A8-64E0-4BB2-A0F2-D24C79FB430D}" destId="{DFC1BC1D-3D70-4A6E-94B3-4DF8C38720C6}" srcOrd="0" destOrd="0" presId="urn:microsoft.com/office/officeart/2005/8/layout/radial6"/>
    <dgm:cxn modelId="{7F32F31E-4B6C-4A49-A39D-6E60B7C89351}" type="presOf" srcId="{EBBE8673-D5F6-461D-9957-6AF4A750A6CD}" destId="{66F5709A-5AE2-4367-A957-06F7278804E1}" srcOrd="0" destOrd="0" presId="urn:microsoft.com/office/officeart/2005/8/layout/radial6"/>
    <dgm:cxn modelId="{54B9B61A-A63E-480D-B4E4-5C86123DE5B1}" type="presOf" srcId="{51B3FCEC-8E3E-4BA4-91F1-5C2EAFDF7D46}" destId="{0DDB62E9-CF4F-4821-A1E0-4531591503EB}" srcOrd="0" destOrd="0" presId="urn:microsoft.com/office/officeart/2005/8/layout/radial6"/>
    <dgm:cxn modelId="{DC446830-21A9-4632-862A-84D51B7A4ED5}" type="presParOf" srcId="{CF8C7705-977B-4C29-91AE-FFA0762356A0}" destId="{A81DDCC8-087C-418C-BB4F-F51E95DC09B5}" srcOrd="0" destOrd="0" presId="urn:microsoft.com/office/officeart/2005/8/layout/radial6"/>
    <dgm:cxn modelId="{C6094218-DDB2-448D-9630-6DF13C64C95A}" type="presParOf" srcId="{CF8C7705-977B-4C29-91AE-FFA0762356A0}" destId="{DFC1BC1D-3D70-4A6E-94B3-4DF8C38720C6}" srcOrd="1" destOrd="0" presId="urn:microsoft.com/office/officeart/2005/8/layout/radial6"/>
    <dgm:cxn modelId="{7E38644E-79E8-4F14-B51F-79121083B1FC}" type="presParOf" srcId="{CF8C7705-977B-4C29-91AE-FFA0762356A0}" destId="{11C555FC-5CE7-41E0-83BD-0177CC40FDE4}" srcOrd="2" destOrd="0" presId="urn:microsoft.com/office/officeart/2005/8/layout/radial6"/>
    <dgm:cxn modelId="{54E3DA79-D6D8-4E83-86C1-768A22A62DE3}" type="presParOf" srcId="{CF8C7705-977B-4C29-91AE-FFA0762356A0}" destId="{16FD4568-4A6C-4073-A420-34C056058A13}" srcOrd="3" destOrd="0" presId="urn:microsoft.com/office/officeart/2005/8/layout/radial6"/>
    <dgm:cxn modelId="{32CC895E-684F-47F4-B021-72A62FD2469E}" type="presParOf" srcId="{CF8C7705-977B-4C29-91AE-FFA0762356A0}" destId="{B00A8F1D-2626-418F-A878-8D572DD1011C}" srcOrd="4" destOrd="0" presId="urn:microsoft.com/office/officeart/2005/8/layout/radial6"/>
    <dgm:cxn modelId="{2D4754CF-1907-4897-8C5A-B9820928565F}" type="presParOf" srcId="{CF8C7705-977B-4C29-91AE-FFA0762356A0}" destId="{57A42ADA-F60A-4635-BFEB-67A79D6219FC}" srcOrd="5" destOrd="0" presId="urn:microsoft.com/office/officeart/2005/8/layout/radial6"/>
    <dgm:cxn modelId="{F65BA50D-DCD4-4AC9-A737-512A19392027}" type="presParOf" srcId="{CF8C7705-977B-4C29-91AE-FFA0762356A0}" destId="{66F5709A-5AE2-4367-A957-06F7278804E1}" srcOrd="6" destOrd="0" presId="urn:microsoft.com/office/officeart/2005/8/layout/radial6"/>
    <dgm:cxn modelId="{C5F4C57F-C1FE-4159-BE2F-0BF47AB0E52E}" type="presParOf" srcId="{CF8C7705-977B-4C29-91AE-FFA0762356A0}" destId="{57A9A60D-AFCD-4ADC-9BF4-6A85F290DC45}" srcOrd="7" destOrd="0" presId="urn:microsoft.com/office/officeart/2005/8/layout/radial6"/>
    <dgm:cxn modelId="{98BFCD35-847C-47CA-9C80-A2AF8CFB0725}" type="presParOf" srcId="{CF8C7705-977B-4C29-91AE-FFA0762356A0}" destId="{7EB67322-A3AB-4247-A5EA-5F04D943D056}" srcOrd="8" destOrd="0" presId="urn:microsoft.com/office/officeart/2005/8/layout/radial6"/>
    <dgm:cxn modelId="{776813F7-ACB6-45F7-B69F-6B45DD90ABD6}" type="presParOf" srcId="{CF8C7705-977B-4C29-91AE-FFA0762356A0}" destId="{28496740-CEA9-4643-B04C-31F2A474CEAF}" srcOrd="9" destOrd="0" presId="urn:microsoft.com/office/officeart/2005/8/layout/radial6"/>
    <dgm:cxn modelId="{7B0B5213-C38D-4038-9FD1-276EE356C3E8}" type="presParOf" srcId="{CF8C7705-977B-4C29-91AE-FFA0762356A0}" destId="{BB816CE4-7C55-4B28-8721-97AF809277D9}" srcOrd="10" destOrd="0" presId="urn:microsoft.com/office/officeart/2005/8/layout/radial6"/>
    <dgm:cxn modelId="{7427CC72-AD72-4B74-AC34-10527B79FE46}" type="presParOf" srcId="{CF8C7705-977B-4C29-91AE-FFA0762356A0}" destId="{7EED9B5B-B1B0-4FC7-A275-6C7EA05B76D2}" srcOrd="11" destOrd="0" presId="urn:microsoft.com/office/officeart/2005/8/layout/radial6"/>
    <dgm:cxn modelId="{FEB0FB5C-24F3-4570-9B35-5F2B204ACA60}" type="presParOf" srcId="{CF8C7705-977B-4C29-91AE-FFA0762356A0}" destId="{0DDB62E9-CF4F-4821-A1E0-4531591503EB}" srcOrd="12" destOrd="0" presId="urn:microsoft.com/office/officeart/2005/8/layout/radial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C832BC-00CE-4DC3-841E-3CFD16227DBF}" type="doc">
      <dgm:prSet loTypeId="urn:microsoft.com/office/officeart/2005/8/layout/cycle8" loCatId="cycle" qsTypeId="urn:microsoft.com/office/officeart/2005/8/quickstyle/simple1" qsCatId="simple" csTypeId="urn:microsoft.com/office/officeart/2005/8/colors/colorful1" csCatId="colorful" phldr="1"/>
      <dgm:spPr/>
    </dgm:pt>
    <dgm:pt modelId="{C92D18DE-0167-4C63-8931-D2D246EDA2E1}">
      <dgm:prSet phldrT="[Text]" custT="1"/>
      <dgm:spPr/>
      <dgm:t>
        <a:bodyPr/>
        <a:lstStyle/>
        <a:p>
          <a:r>
            <a:rPr lang="en-US" sz="1100" dirty="0" smtClean="0"/>
            <a:t>Staff</a:t>
          </a:r>
          <a:endParaRPr lang="en-US" sz="1100" dirty="0"/>
        </a:p>
      </dgm:t>
    </dgm:pt>
    <dgm:pt modelId="{7FAE8088-2575-4352-A50F-A6FD26F6C095}" type="parTrans" cxnId="{EC6C1F56-0720-4A09-AE43-7BE183DAD03A}">
      <dgm:prSet/>
      <dgm:spPr/>
      <dgm:t>
        <a:bodyPr/>
        <a:lstStyle/>
        <a:p>
          <a:endParaRPr lang="en-US" sz="1100"/>
        </a:p>
      </dgm:t>
    </dgm:pt>
    <dgm:pt modelId="{04DFADC8-B3FC-4217-B7EC-BC3254DEABA2}" type="sibTrans" cxnId="{EC6C1F56-0720-4A09-AE43-7BE183DAD03A}">
      <dgm:prSet/>
      <dgm:spPr/>
      <dgm:t>
        <a:bodyPr/>
        <a:lstStyle/>
        <a:p>
          <a:endParaRPr lang="en-US" sz="1100"/>
        </a:p>
      </dgm:t>
    </dgm:pt>
    <dgm:pt modelId="{828D9F3A-A0D7-4FE1-B818-399F6D4D20FE}">
      <dgm:prSet phldrT="[Text]" custT="1"/>
      <dgm:spPr/>
      <dgm:t>
        <a:bodyPr/>
        <a:lstStyle/>
        <a:p>
          <a:r>
            <a:rPr lang="en-US" sz="1100" dirty="0" smtClean="0"/>
            <a:t>Faculty</a:t>
          </a:r>
          <a:endParaRPr lang="en-US" sz="1100" dirty="0"/>
        </a:p>
      </dgm:t>
    </dgm:pt>
    <dgm:pt modelId="{34CBB271-6A48-4231-BAE1-4FE829E4616D}" type="parTrans" cxnId="{F8FA2249-1BAF-4E61-B030-34F91ACD0065}">
      <dgm:prSet/>
      <dgm:spPr/>
      <dgm:t>
        <a:bodyPr/>
        <a:lstStyle/>
        <a:p>
          <a:endParaRPr lang="en-US" sz="1100"/>
        </a:p>
      </dgm:t>
    </dgm:pt>
    <dgm:pt modelId="{4680B406-A38F-4F2F-BED7-AA036173865C}" type="sibTrans" cxnId="{F8FA2249-1BAF-4E61-B030-34F91ACD0065}">
      <dgm:prSet/>
      <dgm:spPr/>
      <dgm:t>
        <a:bodyPr/>
        <a:lstStyle/>
        <a:p>
          <a:endParaRPr lang="en-US" sz="1100"/>
        </a:p>
      </dgm:t>
    </dgm:pt>
    <dgm:pt modelId="{59207BEB-71CB-41E5-882D-DA9B09641E9F}">
      <dgm:prSet phldrT="[Text]" custT="1"/>
      <dgm:spPr/>
      <dgm:t>
        <a:bodyPr/>
        <a:lstStyle/>
        <a:p>
          <a:r>
            <a:rPr lang="en-US" sz="1100" dirty="0" smtClean="0"/>
            <a:t>Students</a:t>
          </a:r>
          <a:endParaRPr lang="en-US" sz="1100" dirty="0"/>
        </a:p>
      </dgm:t>
    </dgm:pt>
    <dgm:pt modelId="{F7AB53E2-2E44-4FC5-90F4-EB2CF6CEEB8E}" type="parTrans" cxnId="{97CE7A61-71FC-4549-97E1-ADC8708537A1}">
      <dgm:prSet/>
      <dgm:spPr/>
      <dgm:t>
        <a:bodyPr/>
        <a:lstStyle/>
        <a:p>
          <a:endParaRPr lang="en-US" sz="1100"/>
        </a:p>
      </dgm:t>
    </dgm:pt>
    <dgm:pt modelId="{396FF6D4-DE48-428B-8732-E993CA69D202}" type="sibTrans" cxnId="{97CE7A61-71FC-4549-97E1-ADC8708537A1}">
      <dgm:prSet/>
      <dgm:spPr/>
      <dgm:t>
        <a:bodyPr/>
        <a:lstStyle/>
        <a:p>
          <a:endParaRPr lang="en-US" sz="1100"/>
        </a:p>
      </dgm:t>
    </dgm:pt>
    <dgm:pt modelId="{946A4660-3412-4FA1-90A3-C41A17AE4CCE}">
      <dgm:prSet phldrT="[Text]" custT="1"/>
      <dgm:spPr/>
      <dgm:t>
        <a:bodyPr/>
        <a:lstStyle/>
        <a:p>
          <a:r>
            <a:rPr lang="en-US" sz="1100" dirty="0" smtClean="0"/>
            <a:t>Administrators</a:t>
          </a:r>
          <a:endParaRPr lang="en-US" sz="1100" dirty="0"/>
        </a:p>
      </dgm:t>
    </dgm:pt>
    <dgm:pt modelId="{8015F164-D7E0-4BAB-8A83-4BECC80FBE90}" type="parTrans" cxnId="{9FB7CA2F-691E-49DB-931E-8CE111B73F6E}">
      <dgm:prSet/>
      <dgm:spPr/>
      <dgm:t>
        <a:bodyPr/>
        <a:lstStyle/>
        <a:p>
          <a:endParaRPr lang="en-US" sz="1100"/>
        </a:p>
      </dgm:t>
    </dgm:pt>
    <dgm:pt modelId="{0BBAD937-EE3F-4D36-989D-2828678CADBB}" type="sibTrans" cxnId="{9FB7CA2F-691E-49DB-931E-8CE111B73F6E}">
      <dgm:prSet/>
      <dgm:spPr/>
      <dgm:t>
        <a:bodyPr/>
        <a:lstStyle/>
        <a:p>
          <a:endParaRPr lang="en-US" sz="1100"/>
        </a:p>
      </dgm:t>
    </dgm:pt>
    <dgm:pt modelId="{59432DC4-2B32-4789-B522-0696BCECD08C}" type="pres">
      <dgm:prSet presAssocID="{D5C832BC-00CE-4DC3-841E-3CFD16227DBF}" presName="compositeShape" presStyleCnt="0">
        <dgm:presLayoutVars>
          <dgm:chMax val="7"/>
          <dgm:dir/>
          <dgm:resizeHandles val="exact"/>
        </dgm:presLayoutVars>
      </dgm:prSet>
      <dgm:spPr/>
    </dgm:pt>
    <dgm:pt modelId="{7ED073BC-03AC-416C-846E-A49B5D0EA7FB}" type="pres">
      <dgm:prSet presAssocID="{D5C832BC-00CE-4DC3-841E-3CFD16227DBF}" presName="wedge1" presStyleLbl="node1" presStyleIdx="0" presStyleCnt="4"/>
      <dgm:spPr/>
      <dgm:t>
        <a:bodyPr/>
        <a:lstStyle/>
        <a:p>
          <a:endParaRPr lang="en-US"/>
        </a:p>
      </dgm:t>
    </dgm:pt>
    <dgm:pt modelId="{437ED4A8-EE00-4FFE-BA59-90D0E9805B7B}" type="pres">
      <dgm:prSet presAssocID="{D5C832BC-00CE-4DC3-841E-3CFD16227DBF}" presName="dummy1a" presStyleCnt="0"/>
      <dgm:spPr/>
    </dgm:pt>
    <dgm:pt modelId="{0954D7B3-4CD4-4010-BE39-29111DBBE310}" type="pres">
      <dgm:prSet presAssocID="{D5C832BC-00CE-4DC3-841E-3CFD16227DBF}" presName="dummy1b" presStyleCnt="0"/>
      <dgm:spPr/>
    </dgm:pt>
    <dgm:pt modelId="{328432A1-8252-4410-9B77-BD632F91CD27}" type="pres">
      <dgm:prSet presAssocID="{D5C832BC-00CE-4DC3-841E-3CFD16227DBF}" presName="wedge1Tx" presStyleLbl="node1" presStyleIdx="0" presStyleCnt="4">
        <dgm:presLayoutVars>
          <dgm:chMax val="0"/>
          <dgm:chPref val="0"/>
          <dgm:bulletEnabled val="1"/>
        </dgm:presLayoutVars>
      </dgm:prSet>
      <dgm:spPr/>
      <dgm:t>
        <a:bodyPr/>
        <a:lstStyle/>
        <a:p>
          <a:endParaRPr lang="en-US"/>
        </a:p>
      </dgm:t>
    </dgm:pt>
    <dgm:pt modelId="{50E2E79E-101C-4890-A0FB-5805AFAF6660}" type="pres">
      <dgm:prSet presAssocID="{D5C832BC-00CE-4DC3-841E-3CFD16227DBF}" presName="wedge2" presStyleLbl="node1" presStyleIdx="1" presStyleCnt="4"/>
      <dgm:spPr/>
      <dgm:t>
        <a:bodyPr/>
        <a:lstStyle/>
        <a:p>
          <a:endParaRPr lang="en-US"/>
        </a:p>
      </dgm:t>
    </dgm:pt>
    <dgm:pt modelId="{4ABC6723-BB13-436F-9D1C-4A74FB5E752A}" type="pres">
      <dgm:prSet presAssocID="{D5C832BC-00CE-4DC3-841E-3CFD16227DBF}" presName="dummy2a" presStyleCnt="0"/>
      <dgm:spPr/>
    </dgm:pt>
    <dgm:pt modelId="{05457E56-E47F-4F98-9BBB-2B6566481AAF}" type="pres">
      <dgm:prSet presAssocID="{D5C832BC-00CE-4DC3-841E-3CFD16227DBF}" presName="dummy2b" presStyleCnt="0"/>
      <dgm:spPr/>
    </dgm:pt>
    <dgm:pt modelId="{0DCDD628-51FE-47A7-9282-8A0CFF5D38F2}" type="pres">
      <dgm:prSet presAssocID="{D5C832BC-00CE-4DC3-841E-3CFD16227DBF}" presName="wedge2Tx" presStyleLbl="node1" presStyleIdx="1" presStyleCnt="4">
        <dgm:presLayoutVars>
          <dgm:chMax val="0"/>
          <dgm:chPref val="0"/>
          <dgm:bulletEnabled val="1"/>
        </dgm:presLayoutVars>
      </dgm:prSet>
      <dgm:spPr/>
      <dgm:t>
        <a:bodyPr/>
        <a:lstStyle/>
        <a:p>
          <a:endParaRPr lang="en-US"/>
        </a:p>
      </dgm:t>
    </dgm:pt>
    <dgm:pt modelId="{FAF62A98-8A1B-40BE-92C4-4B7386A89C1D}" type="pres">
      <dgm:prSet presAssocID="{D5C832BC-00CE-4DC3-841E-3CFD16227DBF}" presName="wedge3" presStyleLbl="node1" presStyleIdx="2" presStyleCnt="4"/>
      <dgm:spPr/>
      <dgm:t>
        <a:bodyPr/>
        <a:lstStyle/>
        <a:p>
          <a:endParaRPr lang="en-US"/>
        </a:p>
      </dgm:t>
    </dgm:pt>
    <dgm:pt modelId="{88089E30-84C3-49E9-8BF8-414095FEAAC4}" type="pres">
      <dgm:prSet presAssocID="{D5C832BC-00CE-4DC3-841E-3CFD16227DBF}" presName="dummy3a" presStyleCnt="0"/>
      <dgm:spPr/>
    </dgm:pt>
    <dgm:pt modelId="{582B2319-6BCE-41F7-B8C1-A2D699F4EE29}" type="pres">
      <dgm:prSet presAssocID="{D5C832BC-00CE-4DC3-841E-3CFD16227DBF}" presName="dummy3b" presStyleCnt="0"/>
      <dgm:spPr/>
    </dgm:pt>
    <dgm:pt modelId="{528AADCB-9E27-406F-868F-E85FA873991F}" type="pres">
      <dgm:prSet presAssocID="{D5C832BC-00CE-4DC3-841E-3CFD16227DBF}" presName="wedge3Tx" presStyleLbl="node1" presStyleIdx="2" presStyleCnt="4">
        <dgm:presLayoutVars>
          <dgm:chMax val="0"/>
          <dgm:chPref val="0"/>
          <dgm:bulletEnabled val="1"/>
        </dgm:presLayoutVars>
      </dgm:prSet>
      <dgm:spPr/>
      <dgm:t>
        <a:bodyPr/>
        <a:lstStyle/>
        <a:p>
          <a:endParaRPr lang="en-US"/>
        </a:p>
      </dgm:t>
    </dgm:pt>
    <dgm:pt modelId="{6F12A730-1FB9-4F51-8E63-730B80C8298B}" type="pres">
      <dgm:prSet presAssocID="{D5C832BC-00CE-4DC3-841E-3CFD16227DBF}" presName="wedge4" presStyleLbl="node1" presStyleIdx="3" presStyleCnt="4"/>
      <dgm:spPr/>
      <dgm:t>
        <a:bodyPr/>
        <a:lstStyle/>
        <a:p>
          <a:endParaRPr lang="en-US"/>
        </a:p>
      </dgm:t>
    </dgm:pt>
    <dgm:pt modelId="{477EE90E-2117-48A2-A61A-A4AFC74EE690}" type="pres">
      <dgm:prSet presAssocID="{D5C832BC-00CE-4DC3-841E-3CFD16227DBF}" presName="dummy4a" presStyleCnt="0"/>
      <dgm:spPr/>
    </dgm:pt>
    <dgm:pt modelId="{5E366C87-65FE-4EAB-9E14-21F07D7C583A}" type="pres">
      <dgm:prSet presAssocID="{D5C832BC-00CE-4DC3-841E-3CFD16227DBF}" presName="dummy4b" presStyleCnt="0"/>
      <dgm:spPr/>
    </dgm:pt>
    <dgm:pt modelId="{2A799641-56B5-42D7-B0EA-877BC2AB4B63}" type="pres">
      <dgm:prSet presAssocID="{D5C832BC-00CE-4DC3-841E-3CFD16227DBF}" presName="wedge4Tx" presStyleLbl="node1" presStyleIdx="3" presStyleCnt="4">
        <dgm:presLayoutVars>
          <dgm:chMax val="0"/>
          <dgm:chPref val="0"/>
          <dgm:bulletEnabled val="1"/>
        </dgm:presLayoutVars>
      </dgm:prSet>
      <dgm:spPr/>
      <dgm:t>
        <a:bodyPr/>
        <a:lstStyle/>
        <a:p>
          <a:endParaRPr lang="en-US"/>
        </a:p>
      </dgm:t>
    </dgm:pt>
    <dgm:pt modelId="{9E29BE5C-9ED0-4A93-BC78-395516F55E13}" type="pres">
      <dgm:prSet presAssocID="{04DFADC8-B3FC-4217-B7EC-BC3254DEABA2}" presName="arrowWedge1" presStyleLbl="fgSibTrans2D1" presStyleIdx="0" presStyleCnt="4"/>
      <dgm:spPr/>
    </dgm:pt>
    <dgm:pt modelId="{66D1AE77-49C4-4B70-AE3E-A6E230D37024}" type="pres">
      <dgm:prSet presAssocID="{4680B406-A38F-4F2F-BED7-AA036173865C}" presName="arrowWedge2" presStyleLbl="fgSibTrans2D1" presStyleIdx="1" presStyleCnt="4"/>
      <dgm:spPr/>
    </dgm:pt>
    <dgm:pt modelId="{58717FA1-25BC-492F-AD40-192007DBE30D}" type="pres">
      <dgm:prSet presAssocID="{396FF6D4-DE48-428B-8732-E993CA69D202}" presName="arrowWedge3" presStyleLbl="fgSibTrans2D1" presStyleIdx="2" presStyleCnt="4"/>
      <dgm:spPr/>
    </dgm:pt>
    <dgm:pt modelId="{08B16505-7177-460C-8367-32ED999455A1}" type="pres">
      <dgm:prSet presAssocID="{0BBAD937-EE3F-4D36-989D-2828678CADBB}" presName="arrowWedge4" presStyleLbl="fgSibTrans2D1" presStyleIdx="3" presStyleCnt="4"/>
      <dgm:spPr/>
    </dgm:pt>
  </dgm:ptLst>
  <dgm:cxnLst>
    <dgm:cxn modelId="{4A921E19-4E40-4EC7-A40B-45FE471E426E}" type="presOf" srcId="{828D9F3A-A0D7-4FE1-B818-399F6D4D20FE}" destId="{50E2E79E-101C-4890-A0FB-5805AFAF6660}" srcOrd="0" destOrd="0" presId="urn:microsoft.com/office/officeart/2005/8/layout/cycle8"/>
    <dgm:cxn modelId="{9F2CA385-B9AE-42D2-913B-3EC4B0C1FFAE}" type="presOf" srcId="{828D9F3A-A0D7-4FE1-B818-399F6D4D20FE}" destId="{0DCDD628-51FE-47A7-9282-8A0CFF5D38F2}" srcOrd="1" destOrd="0" presId="urn:microsoft.com/office/officeart/2005/8/layout/cycle8"/>
    <dgm:cxn modelId="{9FB7CA2F-691E-49DB-931E-8CE111B73F6E}" srcId="{D5C832BC-00CE-4DC3-841E-3CFD16227DBF}" destId="{946A4660-3412-4FA1-90A3-C41A17AE4CCE}" srcOrd="3" destOrd="0" parTransId="{8015F164-D7E0-4BAB-8A83-4BECC80FBE90}" sibTransId="{0BBAD937-EE3F-4D36-989D-2828678CADBB}"/>
    <dgm:cxn modelId="{6BDFACB9-F624-4E87-9180-2C5B4398A54C}" type="presOf" srcId="{C92D18DE-0167-4C63-8931-D2D246EDA2E1}" destId="{328432A1-8252-4410-9B77-BD632F91CD27}" srcOrd="1" destOrd="0" presId="urn:microsoft.com/office/officeart/2005/8/layout/cycle8"/>
    <dgm:cxn modelId="{FAE3C953-34FB-484A-BC1D-1F714280E249}" type="presOf" srcId="{C92D18DE-0167-4C63-8931-D2D246EDA2E1}" destId="{7ED073BC-03AC-416C-846E-A49B5D0EA7FB}" srcOrd="0" destOrd="0" presId="urn:microsoft.com/office/officeart/2005/8/layout/cycle8"/>
    <dgm:cxn modelId="{F8FA2249-1BAF-4E61-B030-34F91ACD0065}" srcId="{D5C832BC-00CE-4DC3-841E-3CFD16227DBF}" destId="{828D9F3A-A0D7-4FE1-B818-399F6D4D20FE}" srcOrd="1" destOrd="0" parTransId="{34CBB271-6A48-4231-BAE1-4FE829E4616D}" sibTransId="{4680B406-A38F-4F2F-BED7-AA036173865C}"/>
    <dgm:cxn modelId="{2E97DC02-9C16-4A2D-8BBC-E5C8B7635D69}" type="presOf" srcId="{59207BEB-71CB-41E5-882D-DA9B09641E9F}" destId="{FAF62A98-8A1B-40BE-92C4-4B7386A89C1D}" srcOrd="0" destOrd="0" presId="urn:microsoft.com/office/officeart/2005/8/layout/cycle8"/>
    <dgm:cxn modelId="{8BA2EC08-EBB4-466E-AB53-52A8E64667F8}" type="presOf" srcId="{946A4660-3412-4FA1-90A3-C41A17AE4CCE}" destId="{6F12A730-1FB9-4F51-8E63-730B80C8298B}" srcOrd="0" destOrd="0" presId="urn:microsoft.com/office/officeart/2005/8/layout/cycle8"/>
    <dgm:cxn modelId="{AC62A9BB-9251-4B80-9512-2034CD505756}" type="presOf" srcId="{946A4660-3412-4FA1-90A3-C41A17AE4CCE}" destId="{2A799641-56B5-42D7-B0EA-877BC2AB4B63}" srcOrd="1" destOrd="0" presId="urn:microsoft.com/office/officeart/2005/8/layout/cycle8"/>
    <dgm:cxn modelId="{97CE7A61-71FC-4549-97E1-ADC8708537A1}" srcId="{D5C832BC-00CE-4DC3-841E-3CFD16227DBF}" destId="{59207BEB-71CB-41E5-882D-DA9B09641E9F}" srcOrd="2" destOrd="0" parTransId="{F7AB53E2-2E44-4FC5-90F4-EB2CF6CEEB8E}" sibTransId="{396FF6D4-DE48-428B-8732-E993CA69D202}"/>
    <dgm:cxn modelId="{EC6C1F56-0720-4A09-AE43-7BE183DAD03A}" srcId="{D5C832BC-00CE-4DC3-841E-3CFD16227DBF}" destId="{C92D18DE-0167-4C63-8931-D2D246EDA2E1}" srcOrd="0" destOrd="0" parTransId="{7FAE8088-2575-4352-A50F-A6FD26F6C095}" sibTransId="{04DFADC8-B3FC-4217-B7EC-BC3254DEABA2}"/>
    <dgm:cxn modelId="{6D752780-BB29-4554-981D-89F7CF786951}" type="presOf" srcId="{D5C832BC-00CE-4DC3-841E-3CFD16227DBF}" destId="{59432DC4-2B32-4789-B522-0696BCECD08C}" srcOrd="0" destOrd="0" presId="urn:microsoft.com/office/officeart/2005/8/layout/cycle8"/>
    <dgm:cxn modelId="{50F1E37E-98D3-4A33-9D5B-D057386FDF01}" type="presOf" srcId="{59207BEB-71CB-41E5-882D-DA9B09641E9F}" destId="{528AADCB-9E27-406F-868F-E85FA873991F}" srcOrd="1" destOrd="0" presId="urn:microsoft.com/office/officeart/2005/8/layout/cycle8"/>
    <dgm:cxn modelId="{9CCFC45F-3D05-498B-A156-1F5204CEEA20}" type="presParOf" srcId="{59432DC4-2B32-4789-B522-0696BCECD08C}" destId="{7ED073BC-03AC-416C-846E-A49B5D0EA7FB}" srcOrd="0" destOrd="0" presId="urn:microsoft.com/office/officeart/2005/8/layout/cycle8"/>
    <dgm:cxn modelId="{F58C7911-DFF3-407E-8D8C-7262A13FF7DF}" type="presParOf" srcId="{59432DC4-2B32-4789-B522-0696BCECD08C}" destId="{437ED4A8-EE00-4FFE-BA59-90D0E9805B7B}" srcOrd="1" destOrd="0" presId="urn:microsoft.com/office/officeart/2005/8/layout/cycle8"/>
    <dgm:cxn modelId="{F13D3333-6B33-462C-A711-9C05859CCF80}" type="presParOf" srcId="{59432DC4-2B32-4789-B522-0696BCECD08C}" destId="{0954D7B3-4CD4-4010-BE39-29111DBBE310}" srcOrd="2" destOrd="0" presId="urn:microsoft.com/office/officeart/2005/8/layout/cycle8"/>
    <dgm:cxn modelId="{7A9A5D20-EBB8-448C-AD07-69D4C42C1164}" type="presParOf" srcId="{59432DC4-2B32-4789-B522-0696BCECD08C}" destId="{328432A1-8252-4410-9B77-BD632F91CD27}" srcOrd="3" destOrd="0" presId="urn:microsoft.com/office/officeart/2005/8/layout/cycle8"/>
    <dgm:cxn modelId="{69B217D8-DB66-410A-97E9-15B46C46714F}" type="presParOf" srcId="{59432DC4-2B32-4789-B522-0696BCECD08C}" destId="{50E2E79E-101C-4890-A0FB-5805AFAF6660}" srcOrd="4" destOrd="0" presId="urn:microsoft.com/office/officeart/2005/8/layout/cycle8"/>
    <dgm:cxn modelId="{ADABD726-E700-4EE2-A211-CF2FD3D8D044}" type="presParOf" srcId="{59432DC4-2B32-4789-B522-0696BCECD08C}" destId="{4ABC6723-BB13-436F-9D1C-4A74FB5E752A}" srcOrd="5" destOrd="0" presId="urn:microsoft.com/office/officeart/2005/8/layout/cycle8"/>
    <dgm:cxn modelId="{3BA1A6D3-D963-4CA9-B49F-CB729027D093}" type="presParOf" srcId="{59432DC4-2B32-4789-B522-0696BCECD08C}" destId="{05457E56-E47F-4F98-9BBB-2B6566481AAF}" srcOrd="6" destOrd="0" presId="urn:microsoft.com/office/officeart/2005/8/layout/cycle8"/>
    <dgm:cxn modelId="{FCD21837-E30E-4D31-9E92-1D6A72DC5447}" type="presParOf" srcId="{59432DC4-2B32-4789-B522-0696BCECD08C}" destId="{0DCDD628-51FE-47A7-9282-8A0CFF5D38F2}" srcOrd="7" destOrd="0" presId="urn:microsoft.com/office/officeart/2005/8/layout/cycle8"/>
    <dgm:cxn modelId="{76C54A50-931F-486B-BB45-0832D87298A3}" type="presParOf" srcId="{59432DC4-2B32-4789-B522-0696BCECD08C}" destId="{FAF62A98-8A1B-40BE-92C4-4B7386A89C1D}" srcOrd="8" destOrd="0" presId="urn:microsoft.com/office/officeart/2005/8/layout/cycle8"/>
    <dgm:cxn modelId="{EF085E8F-70EE-42FD-86DF-DC7A403389A4}" type="presParOf" srcId="{59432DC4-2B32-4789-B522-0696BCECD08C}" destId="{88089E30-84C3-49E9-8BF8-414095FEAAC4}" srcOrd="9" destOrd="0" presId="urn:microsoft.com/office/officeart/2005/8/layout/cycle8"/>
    <dgm:cxn modelId="{51720721-1489-41CA-9E4E-DAA1A4180355}" type="presParOf" srcId="{59432DC4-2B32-4789-B522-0696BCECD08C}" destId="{582B2319-6BCE-41F7-B8C1-A2D699F4EE29}" srcOrd="10" destOrd="0" presId="urn:microsoft.com/office/officeart/2005/8/layout/cycle8"/>
    <dgm:cxn modelId="{AEC7A7F4-7FFA-4866-9090-F7DFBA5C8B19}" type="presParOf" srcId="{59432DC4-2B32-4789-B522-0696BCECD08C}" destId="{528AADCB-9E27-406F-868F-E85FA873991F}" srcOrd="11" destOrd="0" presId="urn:microsoft.com/office/officeart/2005/8/layout/cycle8"/>
    <dgm:cxn modelId="{6B9521DC-79D4-4F67-B653-2F3798E01A08}" type="presParOf" srcId="{59432DC4-2B32-4789-B522-0696BCECD08C}" destId="{6F12A730-1FB9-4F51-8E63-730B80C8298B}" srcOrd="12" destOrd="0" presId="urn:microsoft.com/office/officeart/2005/8/layout/cycle8"/>
    <dgm:cxn modelId="{EC8DC7B0-B511-4F71-A99C-4FD46697C6FC}" type="presParOf" srcId="{59432DC4-2B32-4789-B522-0696BCECD08C}" destId="{477EE90E-2117-48A2-A61A-A4AFC74EE690}" srcOrd="13" destOrd="0" presId="urn:microsoft.com/office/officeart/2005/8/layout/cycle8"/>
    <dgm:cxn modelId="{3AB790A5-E516-4185-904F-3F563C9D95BC}" type="presParOf" srcId="{59432DC4-2B32-4789-B522-0696BCECD08C}" destId="{5E366C87-65FE-4EAB-9E14-21F07D7C583A}" srcOrd="14" destOrd="0" presId="urn:microsoft.com/office/officeart/2005/8/layout/cycle8"/>
    <dgm:cxn modelId="{CAD0C3A6-B764-48A3-92BC-76BDB483E78F}" type="presParOf" srcId="{59432DC4-2B32-4789-B522-0696BCECD08C}" destId="{2A799641-56B5-42D7-B0EA-877BC2AB4B63}" srcOrd="15" destOrd="0" presId="urn:microsoft.com/office/officeart/2005/8/layout/cycle8"/>
    <dgm:cxn modelId="{2055A69E-E467-4BB0-AB76-45F5698EA83E}" type="presParOf" srcId="{59432DC4-2B32-4789-B522-0696BCECD08C}" destId="{9E29BE5C-9ED0-4A93-BC78-395516F55E13}" srcOrd="16" destOrd="0" presId="urn:microsoft.com/office/officeart/2005/8/layout/cycle8"/>
    <dgm:cxn modelId="{EBA2BCB5-4E2D-49E5-AB7F-290E71C86988}" type="presParOf" srcId="{59432DC4-2B32-4789-B522-0696BCECD08C}" destId="{66D1AE77-49C4-4B70-AE3E-A6E230D37024}" srcOrd="17" destOrd="0" presId="urn:microsoft.com/office/officeart/2005/8/layout/cycle8"/>
    <dgm:cxn modelId="{43AD84FA-959C-4FA4-850D-769C3F32DE1F}" type="presParOf" srcId="{59432DC4-2B32-4789-B522-0696BCECD08C}" destId="{58717FA1-25BC-492F-AD40-192007DBE30D}" srcOrd="18" destOrd="0" presId="urn:microsoft.com/office/officeart/2005/8/layout/cycle8"/>
    <dgm:cxn modelId="{B6C3C70C-C3F3-4D73-99BF-CEA1D5A2F915}" type="presParOf" srcId="{59432DC4-2B32-4789-B522-0696BCECD08C}" destId="{08B16505-7177-460C-8367-32ED999455A1}"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A2880B-354F-43B9-A355-4F503F2CA36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7C6A4B4-3E85-42CA-84C8-CB1CDDDF5875}">
      <dgm:prSet phldrT="[Text]" custT="1"/>
      <dgm:spPr>
        <a:solidFill>
          <a:srgbClr val="40775E"/>
        </a:solidFill>
      </dgm:spPr>
      <dgm:t>
        <a:bodyPr/>
        <a:lstStyle/>
        <a:p>
          <a:r>
            <a:rPr lang="en-US" sz="2000" dirty="0" smtClean="0"/>
            <a:t>PBC</a:t>
          </a:r>
          <a:endParaRPr lang="en-US" sz="2000" dirty="0"/>
        </a:p>
      </dgm:t>
    </dgm:pt>
    <dgm:pt modelId="{377CBB5B-CD48-43C0-A94D-6B060DD90493}" type="parTrans" cxnId="{F76DDFDD-821B-4634-AF81-F8338A97FB9C}">
      <dgm:prSet/>
      <dgm:spPr/>
      <dgm:t>
        <a:bodyPr/>
        <a:lstStyle/>
        <a:p>
          <a:endParaRPr lang="en-US" sz="1050"/>
        </a:p>
      </dgm:t>
    </dgm:pt>
    <dgm:pt modelId="{6F046F92-DC8F-4134-B38E-8D138A1AD5E2}" type="sibTrans" cxnId="{F76DDFDD-821B-4634-AF81-F8338A97FB9C}">
      <dgm:prSet/>
      <dgm:spPr/>
      <dgm:t>
        <a:bodyPr/>
        <a:lstStyle/>
        <a:p>
          <a:endParaRPr lang="en-US" sz="1050"/>
        </a:p>
      </dgm:t>
    </dgm:pt>
    <dgm:pt modelId="{5FB5F0A8-64E0-4BB2-A0F2-D24C79FB430D}">
      <dgm:prSet phldrT="[Text]" custT="1"/>
      <dgm:spPr/>
      <dgm:t>
        <a:bodyPr/>
        <a:lstStyle/>
        <a:p>
          <a:r>
            <a:rPr lang="en-US" sz="1050" dirty="0" smtClean="0"/>
            <a:t>Staff</a:t>
          </a:r>
          <a:endParaRPr lang="en-US" sz="1050" dirty="0"/>
        </a:p>
      </dgm:t>
    </dgm:pt>
    <dgm:pt modelId="{9CB6961B-99FC-409C-8C10-619E0D969814}" type="parTrans" cxnId="{7DCFB213-779F-4086-B8C6-C0E61BC5820C}">
      <dgm:prSet/>
      <dgm:spPr/>
      <dgm:t>
        <a:bodyPr/>
        <a:lstStyle/>
        <a:p>
          <a:endParaRPr lang="en-US" sz="1050"/>
        </a:p>
      </dgm:t>
    </dgm:pt>
    <dgm:pt modelId="{2D063574-BEA7-40D4-90C4-D9013D2A73A9}" type="sibTrans" cxnId="{7DCFB213-779F-4086-B8C6-C0E61BC5820C}">
      <dgm:prSet/>
      <dgm:spPr/>
      <dgm:t>
        <a:bodyPr/>
        <a:lstStyle/>
        <a:p>
          <a:endParaRPr lang="en-US" sz="1050"/>
        </a:p>
      </dgm:t>
    </dgm:pt>
    <dgm:pt modelId="{B272FCFD-9C54-4C52-AB09-4BB91133177C}">
      <dgm:prSet phldrT="[Text]" custT="1"/>
      <dgm:spPr/>
      <dgm:t>
        <a:bodyPr/>
        <a:lstStyle/>
        <a:p>
          <a:r>
            <a:rPr lang="en-US" sz="1050" dirty="0" err="1" smtClean="0"/>
            <a:t>Faclty</a:t>
          </a:r>
          <a:endParaRPr lang="en-US" sz="1050" dirty="0"/>
        </a:p>
      </dgm:t>
    </dgm:pt>
    <dgm:pt modelId="{CCAF8C08-F57F-48AA-B0F0-15B4E5E6BB49}" type="parTrans" cxnId="{F477B9AA-CC3E-4B55-BE5F-2FA66E85E7BC}">
      <dgm:prSet/>
      <dgm:spPr/>
      <dgm:t>
        <a:bodyPr/>
        <a:lstStyle/>
        <a:p>
          <a:endParaRPr lang="en-US" sz="1050"/>
        </a:p>
      </dgm:t>
    </dgm:pt>
    <dgm:pt modelId="{EBBE8673-D5F6-461D-9957-6AF4A750A6CD}" type="sibTrans" cxnId="{F477B9AA-CC3E-4B55-BE5F-2FA66E85E7BC}">
      <dgm:prSet/>
      <dgm:spPr/>
      <dgm:t>
        <a:bodyPr/>
        <a:lstStyle/>
        <a:p>
          <a:endParaRPr lang="en-US" sz="1050"/>
        </a:p>
      </dgm:t>
    </dgm:pt>
    <dgm:pt modelId="{DF3FB784-1979-4AFF-85AF-0E8DF144C1B8}">
      <dgm:prSet phldrT="[Text]" custT="1"/>
      <dgm:spPr/>
      <dgm:t>
        <a:bodyPr/>
        <a:lstStyle/>
        <a:p>
          <a:r>
            <a:rPr lang="en-US" sz="1050" dirty="0" smtClean="0"/>
            <a:t>Students</a:t>
          </a:r>
          <a:endParaRPr lang="en-US" sz="1050" dirty="0"/>
        </a:p>
      </dgm:t>
    </dgm:pt>
    <dgm:pt modelId="{0ACA68CF-2566-42C3-BDDB-578964DF842D}" type="parTrans" cxnId="{B79DC3CF-5551-4FC8-BBB4-31607EABE8BA}">
      <dgm:prSet/>
      <dgm:spPr/>
      <dgm:t>
        <a:bodyPr/>
        <a:lstStyle/>
        <a:p>
          <a:endParaRPr lang="en-US" sz="1050"/>
        </a:p>
      </dgm:t>
    </dgm:pt>
    <dgm:pt modelId="{5171D448-FD2C-45A4-9A70-EBC80A3AFC20}" type="sibTrans" cxnId="{B79DC3CF-5551-4FC8-BBB4-31607EABE8BA}">
      <dgm:prSet/>
      <dgm:spPr/>
      <dgm:t>
        <a:bodyPr/>
        <a:lstStyle/>
        <a:p>
          <a:endParaRPr lang="en-US" sz="1050"/>
        </a:p>
      </dgm:t>
    </dgm:pt>
    <dgm:pt modelId="{EA812F23-0FC4-4B66-8F91-D904AB911B05}">
      <dgm:prSet phldrT="[Text]" custT="1"/>
      <dgm:spPr/>
      <dgm:t>
        <a:bodyPr/>
        <a:lstStyle/>
        <a:p>
          <a:r>
            <a:rPr lang="en-US" sz="1050" dirty="0" smtClean="0"/>
            <a:t>Admin</a:t>
          </a:r>
          <a:endParaRPr lang="en-US" sz="1050" dirty="0"/>
        </a:p>
      </dgm:t>
    </dgm:pt>
    <dgm:pt modelId="{E35EC20E-47F9-4F76-AC42-C25C7512A9B2}" type="parTrans" cxnId="{28F9A22D-126B-4B98-89AF-972E4AE236B2}">
      <dgm:prSet/>
      <dgm:spPr/>
      <dgm:t>
        <a:bodyPr/>
        <a:lstStyle/>
        <a:p>
          <a:endParaRPr lang="en-US" sz="1050"/>
        </a:p>
      </dgm:t>
    </dgm:pt>
    <dgm:pt modelId="{51B3FCEC-8E3E-4BA4-91F1-5C2EAFDF7D46}" type="sibTrans" cxnId="{28F9A22D-126B-4B98-89AF-972E4AE236B2}">
      <dgm:prSet/>
      <dgm:spPr/>
      <dgm:t>
        <a:bodyPr/>
        <a:lstStyle/>
        <a:p>
          <a:endParaRPr lang="en-US" sz="1050"/>
        </a:p>
      </dgm:t>
    </dgm:pt>
    <dgm:pt modelId="{CF8C7705-977B-4C29-91AE-FFA0762356A0}" type="pres">
      <dgm:prSet presAssocID="{2AA2880B-354F-43B9-A355-4F503F2CA369}" presName="Name0" presStyleCnt="0">
        <dgm:presLayoutVars>
          <dgm:chMax val="1"/>
          <dgm:dir/>
          <dgm:animLvl val="ctr"/>
          <dgm:resizeHandles val="exact"/>
        </dgm:presLayoutVars>
      </dgm:prSet>
      <dgm:spPr/>
      <dgm:t>
        <a:bodyPr/>
        <a:lstStyle/>
        <a:p>
          <a:endParaRPr lang="en-US"/>
        </a:p>
      </dgm:t>
    </dgm:pt>
    <dgm:pt modelId="{A81DDCC8-087C-418C-BB4F-F51E95DC09B5}" type="pres">
      <dgm:prSet presAssocID="{97C6A4B4-3E85-42CA-84C8-CB1CDDDF5875}" presName="centerShape" presStyleLbl="node0" presStyleIdx="0" presStyleCnt="1"/>
      <dgm:spPr/>
      <dgm:t>
        <a:bodyPr/>
        <a:lstStyle/>
        <a:p>
          <a:endParaRPr lang="en-US"/>
        </a:p>
      </dgm:t>
    </dgm:pt>
    <dgm:pt modelId="{DFC1BC1D-3D70-4A6E-94B3-4DF8C38720C6}" type="pres">
      <dgm:prSet presAssocID="{5FB5F0A8-64E0-4BB2-A0F2-D24C79FB430D}" presName="node" presStyleLbl="node1" presStyleIdx="0" presStyleCnt="4">
        <dgm:presLayoutVars>
          <dgm:bulletEnabled val="1"/>
        </dgm:presLayoutVars>
      </dgm:prSet>
      <dgm:spPr/>
      <dgm:t>
        <a:bodyPr/>
        <a:lstStyle/>
        <a:p>
          <a:endParaRPr lang="en-US"/>
        </a:p>
      </dgm:t>
    </dgm:pt>
    <dgm:pt modelId="{11C555FC-5CE7-41E0-83BD-0177CC40FDE4}" type="pres">
      <dgm:prSet presAssocID="{5FB5F0A8-64E0-4BB2-A0F2-D24C79FB430D}" presName="dummy" presStyleCnt="0"/>
      <dgm:spPr/>
    </dgm:pt>
    <dgm:pt modelId="{16FD4568-4A6C-4073-A420-34C056058A13}" type="pres">
      <dgm:prSet presAssocID="{2D063574-BEA7-40D4-90C4-D9013D2A73A9}" presName="sibTrans" presStyleLbl="sibTrans2D1" presStyleIdx="0" presStyleCnt="4"/>
      <dgm:spPr/>
      <dgm:t>
        <a:bodyPr/>
        <a:lstStyle/>
        <a:p>
          <a:endParaRPr lang="en-US"/>
        </a:p>
      </dgm:t>
    </dgm:pt>
    <dgm:pt modelId="{B00A8F1D-2626-418F-A878-8D572DD1011C}" type="pres">
      <dgm:prSet presAssocID="{B272FCFD-9C54-4C52-AB09-4BB91133177C}" presName="node" presStyleLbl="node1" presStyleIdx="1" presStyleCnt="4">
        <dgm:presLayoutVars>
          <dgm:bulletEnabled val="1"/>
        </dgm:presLayoutVars>
      </dgm:prSet>
      <dgm:spPr/>
      <dgm:t>
        <a:bodyPr/>
        <a:lstStyle/>
        <a:p>
          <a:endParaRPr lang="en-US"/>
        </a:p>
      </dgm:t>
    </dgm:pt>
    <dgm:pt modelId="{57A42ADA-F60A-4635-BFEB-67A79D6219FC}" type="pres">
      <dgm:prSet presAssocID="{B272FCFD-9C54-4C52-AB09-4BB91133177C}" presName="dummy" presStyleCnt="0"/>
      <dgm:spPr/>
    </dgm:pt>
    <dgm:pt modelId="{66F5709A-5AE2-4367-A957-06F7278804E1}" type="pres">
      <dgm:prSet presAssocID="{EBBE8673-D5F6-461D-9957-6AF4A750A6CD}" presName="sibTrans" presStyleLbl="sibTrans2D1" presStyleIdx="1" presStyleCnt="4"/>
      <dgm:spPr/>
      <dgm:t>
        <a:bodyPr/>
        <a:lstStyle/>
        <a:p>
          <a:endParaRPr lang="en-US"/>
        </a:p>
      </dgm:t>
    </dgm:pt>
    <dgm:pt modelId="{57A9A60D-AFCD-4ADC-9BF4-6A85F290DC45}" type="pres">
      <dgm:prSet presAssocID="{DF3FB784-1979-4AFF-85AF-0E8DF144C1B8}" presName="node" presStyleLbl="node1" presStyleIdx="2" presStyleCnt="4" custScaleX="111064">
        <dgm:presLayoutVars>
          <dgm:bulletEnabled val="1"/>
        </dgm:presLayoutVars>
      </dgm:prSet>
      <dgm:spPr/>
      <dgm:t>
        <a:bodyPr/>
        <a:lstStyle/>
        <a:p>
          <a:endParaRPr lang="en-US"/>
        </a:p>
      </dgm:t>
    </dgm:pt>
    <dgm:pt modelId="{7EB67322-A3AB-4247-A5EA-5F04D943D056}" type="pres">
      <dgm:prSet presAssocID="{DF3FB784-1979-4AFF-85AF-0E8DF144C1B8}" presName="dummy" presStyleCnt="0"/>
      <dgm:spPr/>
    </dgm:pt>
    <dgm:pt modelId="{28496740-CEA9-4643-B04C-31F2A474CEAF}" type="pres">
      <dgm:prSet presAssocID="{5171D448-FD2C-45A4-9A70-EBC80A3AFC20}" presName="sibTrans" presStyleLbl="sibTrans2D1" presStyleIdx="2" presStyleCnt="4"/>
      <dgm:spPr/>
      <dgm:t>
        <a:bodyPr/>
        <a:lstStyle/>
        <a:p>
          <a:endParaRPr lang="en-US"/>
        </a:p>
      </dgm:t>
    </dgm:pt>
    <dgm:pt modelId="{BB816CE4-7C55-4B28-8721-97AF809277D9}" type="pres">
      <dgm:prSet presAssocID="{EA812F23-0FC4-4B66-8F91-D904AB911B05}" presName="node" presStyleLbl="node1" presStyleIdx="3" presStyleCnt="4">
        <dgm:presLayoutVars>
          <dgm:bulletEnabled val="1"/>
        </dgm:presLayoutVars>
      </dgm:prSet>
      <dgm:spPr/>
      <dgm:t>
        <a:bodyPr/>
        <a:lstStyle/>
        <a:p>
          <a:endParaRPr lang="en-US"/>
        </a:p>
      </dgm:t>
    </dgm:pt>
    <dgm:pt modelId="{7EED9B5B-B1B0-4FC7-A275-6C7EA05B76D2}" type="pres">
      <dgm:prSet presAssocID="{EA812F23-0FC4-4B66-8F91-D904AB911B05}" presName="dummy" presStyleCnt="0"/>
      <dgm:spPr/>
    </dgm:pt>
    <dgm:pt modelId="{0DDB62E9-CF4F-4821-A1E0-4531591503EB}" type="pres">
      <dgm:prSet presAssocID="{51B3FCEC-8E3E-4BA4-91F1-5C2EAFDF7D46}" presName="sibTrans" presStyleLbl="sibTrans2D1" presStyleIdx="3" presStyleCnt="4"/>
      <dgm:spPr/>
      <dgm:t>
        <a:bodyPr/>
        <a:lstStyle/>
        <a:p>
          <a:endParaRPr lang="en-US"/>
        </a:p>
      </dgm:t>
    </dgm:pt>
  </dgm:ptLst>
  <dgm:cxnLst>
    <dgm:cxn modelId="{52D5156B-B2CB-4100-A2E2-02288488EACE}" type="presOf" srcId="{EA812F23-0FC4-4B66-8F91-D904AB911B05}" destId="{BB816CE4-7C55-4B28-8721-97AF809277D9}" srcOrd="0" destOrd="0" presId="urn:microsoft.com/office/officeart/2005/8/layout/radial6"/>
    <dgm:cxn modelId="{7DCFB213-779F-4086-B8C6-C0E61BC5820C}" srcId="{97C6A4B4-3E85-42CA-84C8-CB1CDDDF5875}" destId="{5FB5F0A8-64E0-4BB2-A0F2-D24C79FB430D}" srcOrd="0" destOrd="0" parTransId="{9CB6961B-99FC-409C-8C10-619E0D969814}" sibTransId="{2D063574-BEA7-40D4-90C4-D9013D2A73A9}"/>
    <dgm:cxn modelId="{9E828053-0226-4110-8762-8F91039ADFA2}" type="presOf" srcId="{97C6A4B4-3E85-42CA-84C8-CB1CDDDF5875}" destId="{A81DDCC8-087C-418C-BB4F-F51E95DC09B5}" srcOrd="0" destOrd="0" presId="urn:microsoft.com/office/officeart/2005/8/layout/radial6"/>
    <dgm:cxn modelId="{E7EE0380-5C04-437D-B4A6-2C1018C925A2}" type="presOf" srcId="{B272FCFD-9C54-4C52-AB09-4BB91133177C}" destId="{B00A8F1D-2626-418F-A878-8D572DD1011C}" srcOrd="0" destOrd="0" presId="urn:microsoft.com/office/officeart/2005/8/layout/radial6"/>
    <dgm:cxn modelId="{3912BE07-556D-417F-A7B4-5CCDE99A7E5A}" type="presOf" srcId="{5171D448-FD2C-45A4-9A70-EBC80A3AFC20}" destId="{28496740-CEA9-4643-B04C-31F2A474CEAF}" srcOrd="0" destOrd="0" presId="urn:microsoft.com/office/officeart/2005/8/layout/radial6"/>
    <dgm:cxn modelId="{9D124043-48A1-45F0-9359-380342C0B7AC}" type="presOf" srcId="{DF3FB784-1979-4AFF-85AF-0E8DF144C1B8}" destId="{57A9A60D-AFCD-4ADC-9BF4-6A85F290DC45}" srcOrd="0" destOrd="0" presId="urn:microsoft.com/office/officeart/2005/8/layout/radial6"/>
    <dgm:cxn modelId="{F76DDFDD-821B-4634-AF81-F8338A97FB9C}" srcId="{2AA2880B-354F-43B9-A355-4F503F2CA369}" destId="{97C6A4B4-3E85-42CA-84C8-CB1CDDDF5875}" srcOrd="0" destOrd="0" parTransId="{377CBB5B-CD48-43C0-A94D-6B060DD90493}" sibTransId="{6F046F92-DC8F-4134-B38E-8D138A1AD5E2}"/>
    <dgm:cxn modelId="{F477B9AA-CC3E-4B55-BE5F-2FA66E85E7BC}" srcId="{97C6A4B4-3E85-42CA-84C8-CB1CDDDF5875}" destId="{B272FCFD-9C54-4C52-AB09-4BB91133177C}" srcOrd="1" destOrd="0" parTransId="{CCAF8C08-F57F-48AA-B0F0-15B4E5E6BB49}" sibTransId="{EBBE8673-D5F6-461D-9957-6AF4A750A6CD}"/>
    <dgm:cxn modelId="{1EE2C368-5B16-4EEE-B323-00DDFF6655BC}" type="presOf" srcId="{2AA2880B-354F-43B9-A355-4F503F2CA369}" destId="{CF8C7705-977B-4C29-91AE-FFA0762356A0}" srcOrd="0" destOrd="0" presId="urn:microsoft.com/office/officeart/2005/8/layout/radial6"/>
    <dgm:cxn modelId="{B79DC3CF-5551-4FC8-BBB4-31607EABE8BA}" srcId="{97C6A4B4-3E85-42CA-84C8-CB1CDDDF5875}" destId="{DF3FB784-1979-4AFF-85AF-0E8DF144C1B8}" srcOrd="2" destOrd="0" parTransId="{0ACA68CF-2566-42C3-BDDB-578964DF842D}" sibTransId="{5171D448-FD2C-45A4-9A70-EBC80A3AFC20}"/>
    <dgm:cxn modelId="{28F9A22D-126B-4B98-89AF-972E4AE236B2}" srcId="{97C6A4B4-3E85-42CA-84C8-CB1CDDDF5875}" destId="{EA812F23-0FC4-4B66-8F91-D904AB911B05}" srcOrd="3" destOrd="0" parTransId="{E35EC20E-47F9-4F76-AC42-C25C7512A9B2}" sibTransId="{51B3FCEC-8E3E-4BA4-91F1-5C2EAFDF7D46}"/>
    <dgm:cxn modelId="{15BB8DCB-A886-429B-9E2C-A88837E23479}" type="presOf" srcId="{2D063574-BEA7-40D4-90C4-D9013D2A73A9}" destId="{16FD4568-4A6C-4073-A420-34C056058A13}" srcOrd="0" destOrd="0" presId="urn:microsoft.com/office/officeart/2005/8/layout/radial6"/>
    <dgm:cxn modelId="{E75E0E30-AB7D-4500-97E2-FB8401AC6134}" type="presOf" srcId="{5FB5F0A8-64E0-4BB2-A0F2-D24C79FB430D}" destId="{DFC1BC1D-3D70-4A6E-94B3-4DF8C38720C6}" srcOrd="0" destOrd="0" presId="urn:microsoft.com/office/officeart/2005/8/layout/radial6"/>
    <dgm:cxn modelId="{7F32F31E-4B6C-4A49-A39D-6E60B7C89351}" type="presOf" srcId="{EBBE8673-D5F6-461D-9957-6AF4A750A6CD}" destId="{66F5709A-5AE2-4367-A957-06F7278804E1}" srcOrd="0" destOrd="0" presId="urn:microsoft.com/office/officeart/2005/8/layout/radial6"/>
    <dgm:cxn modelId="{54B9B61A-A63E-480D-B4E4-5C86123DE5B1}" type="presOf" srcId="{51B3FCEC-8E3E-4BA4-91F1-5C2EAFDF7D46}" destId="{0DDB62E9-CF4F-4821-A1E0-4531591503EB}" srcOrd="0" destOrd="0" presId="urn:microsoft.com/office/officeart/2005/8/layout/radial6"/>
    <dgm:cxn modelId="{DC446830-21A9-4632-862A-84D51B7A4ED5}" type="presParOf" srcId="{CF8C7705-977B-4C29-91AE-FFA0762356A0}" destId="{A81DDCC8-087C-418C-BB4F-F51E95DC09B5}" srcOrd="0" destOrd="0" presId="urn:microsoft.com/office/officeart/2005/8/layout/radial6"/>
    <dgm:cxn modelId="{C6094218-DDB2-448D-9630-6DF13C64C95A}" type="presParOf" srcId="{CF8C7705-977B-4C29-91AE-FFA0762356A0}" destId="{DFC1BC1D-3D70-4A6E-94B3-4DF8C38720C6}" srcOrd="1" destOrd="0" presId="urn:microsoft.com/office/officeart/2005/8/layout/radial6"/>
    <dgm:cxn modelId="{7E38644E-79E8-4F14-B51F-79121083B1FC}" type="presParOf" srcId="{CF8C7705-977B-4C29-91AE-FFA0762356A0}" destId="{11C555FC-5CE7-41E0-83BD-0177CC40FDE4}" srcOrd="2" destOrd="0" presId="urn:microsoft.com/office/officeart/2005/8/layout/radial6"/>
    <dgm:cxn modelId="{54E3DA79-D6D8-4E83-86C1-768A22A62DE3}" type="presParOf" srcId="{CF8C7705-977B-4C29-91AE-FFA0762356A0}" destId="{16FD4568-4A6C-4073-A420-34C056058A13}" srcOrd="3" destOrd="0" presId="urn:microsoft.com/office/officeart/2005/8/layout/radial6"/>
    <dgm:cxn modelId="{32CC895E-684F-47F4-B021-72A62FD2469E}" type="presParOf" srcId="{CF8C7705-977B-4C29-91AE-FFA0762356A0}" destId="{B00A8F1D-2626-418F-A878-8D572DD1011C}" srcOrd="4" destOrd="0" presId="urn:microsoft.com/office/officeart/2005/8/layout/radial6"/>
    <dgm:cxn modelId="{2D4754CF-1907-4897-8C5A-B9820928565F}" type="presParOf" srcId="{CF8C7705-977B-4C29-91AE-FFA0762356A0}" destId="{57A42ADA-F60A-4635-BFEB-67A79D6219FC}" srcOrd="5" destOrd="0" presId="urn:microsoft.com/office/officeart/2005/8/layout/radial6"/>
    <dgm:cxn modelId="{F65BA50D-DCD4-4AC9-A737-512A19392027}" type="presParOf" srcId="{CF8C7705-977B-4C29-91AE-FFA0762356A0}" destId="{66F5709A-5AE2-4367-A957-06F7278804E1}" srcOrd="6" destOrd="0" presId="urn:microsoft.com/office/officeart/2005/8/layout/radial6"/>
    <dgm:cxn modelId="{C5F4C57F-C1FE-4159-BE2F-0BF47AB0E52E}" type="presParOf" srcId="{CF8C7705-977B-4C29-91AE-FFA0762356A0}" destId="{57A9A60D-AFCD-4ADC-9BF4-6A85F290DC45}" srcOrd="7" destOrd="0" presId="urn:microsoft.com/office/officeart/2005/8/layout/radial6"/>
    <dgm:cxn modelId="{98BFCD35-847C-47CA-9C80-A2AF8CFB0725}" type="presParOf" srcId="{CF8C7705-977B-4C29-91AE-FFA0762356A0}" destId="{7EB67322-A3AB-4247-A5EA-5F04D943D056}" srcOrd="8" destOrd="0" presId="urn:microsoft.com/office/officeart/2005/8/layout/radial6"/>
    <dgm:cxn modelId="{776813F7-ACB6-45F7-B69F-6B45DD90ABD6}" type="presParOf" srcId="{CF8C7705-977B-4C29-91AE-FFA0762356A0}" destId="{28496740-CEA9-4643-B04C-31F2A474CEAF}" srcOrd="9" destOrd="0" presId="urn:microsoft.com/office/officeart/2005/8/layout/radial6"/>
    <dgm:cxn modelId="{7B0B5213-C38D-4038-9FD1-276EE356C3E8}" type="presParOf" srcId="{CF8C7705-977B-4C29-91AE-FFA0762356A0}" destId="{BB816CE4-7C55-4B28-8721-97AF809277D9}" srcOrd="10" destOrd="0" presId="urn:microsoft.com/office/officeart/2005/8/layout/radial6"/>
    <dgm:cxn modelId="{7427CC72-AD72-4B74-AC34-10527B79FE46}" type="presParOf" srcId="{CF8C7705-977B-4C29-91AE-FFA0762356A0}" destId="{7EED9B5B-B1B0-4FC7-A275-6C7EA05B76D2}" srcOrd="11" destOrd="0" presId="urn:microsoft.com/office/officeart/2005/8/layout/radial6"/>
    <dgm:cxn modelId="{FEB0FB5C-24F3-4570-9B35-5F2B204ACA60}" type="presParOf" srcId="{CF8C7705-977B-4C29-91AE-FFA0762356A0}" destId="{0DDB62E9-CF4F-4821-A1E0-4531591503EB}" srcOrd="12" destOrd="0" presId="urn:microsoft.com/office/officeart/2005/8/layout/radial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1805738" y="275048"/>
          <a:ext cx="3735372" cy="3735372"/>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Staff</a:t>
          </a:r>
          <a:endParaRPr lang="en-US" sz="1600" kern="1200" dirty="0"/>
        </a:p>
      </dsp:txBody>
      <dsp:txXfrm>
        <a:off x="3788598" y="1049249"/>
        <a:ext cx="1378530" cy="1022780"/>
      </dsp:txXfrm>
    </dsp:sp>
    <dsp:sp modelId="{50E2E79E-101C-4890-A0FB-5805AFAF6660}">
      <dsp:nvSpPr>
        <dsp:cNvPr id="0" name=""/>
        <dsp:cNvSpPr/>
      </dsp:nvSpPr>
      <dsp:spPr>
        <a:xfrm>
          <a:off x="1805738" y="400450"/>
          <a:ext cx="3735372" cy="3735372"/>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Faculty</a:t>
          </a:r>
          <a:endParaRPr lang="en-US" sz="1600" kern="1200" dirty="0"/>
        </a:p>
      </dsp:txBody>
      <dsp:txXfrm>
        <a:off x="3788598" y="2338842"/>
        <a:ext cx="1378530" cy="1022780"/>
      </dsp:txXfrm>
    </dsp:sp>
    <dsp:sp modelId="{FAF62A98-8A1B-40BE-92C4-4B7386A89C1D}">
      <dsp:nvSpPr>
        <dsp:cNvPr id="0" name=""/>
        <dsp:cNvSpPr/>
      </dsp:nvSpPr>
      <dsp:spPr>
        <a:xfrm>
          <a:off x="1680336" y="400450"/>
          <a:ext cx="3735372" cy="3735372"/>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Students</a:t>
          </a:r>
          <a:endParaRPr lang="en-US" sz="1600" kern="1200" dirty="0"/>
        </a:p>
      </dsp:txBody>
      <dsp:txXfrm>
        <a:off x="2054318" y="2338842"/>
        <a:ext cx="1378530" cy="1022780"/>
      </dsp:txXfrm>
    </dsp:sp>
    <dsp:sp modelId="{6F12A730-1FB9-4F51-8E63-730B80C8298B}">
      <dsp:nvSpPr>
        <dsp:cNvPr id="0" name=""/>
        <dsp:cNvSpPr/>
      </dsp:nvSpPr>
      <dsp:spPr>
        <a:xfrm>
          <a:off x="1680336" y="275048"/>
          <a:ext cx="3735372" cy="3735372"/>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Administrators</a:t>
          </a:r>
          <a:endParaRPr lang="en-US" sz="1600" kern="1200" dirty="0"/>
        </a:p>
      </dsp:txBody>
      <dsp:txXfrm>
        <a:off x="2054318" y="1049249"/>
        <a:ext cx="1378530" cy="1022780"/>
      </dsp:txXfrm>
    </dsp:sp>
    <dsp:sp modelId="{9E29BE5C-9ED0-4A93-BC78-395516F55E13}">
      <dsp:nvSpPr>
        <dsp:cNvPr id="0" name=""/>
        <dsp:cNvSpPr/>
      </dsp:nvSpPr>
      <dsp:spPr>
        <a:xfrm>
          <a:off x="1574501" y="43811"/>
          <a:ext cx="4197847" cy="4197847"/>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1574501" y="169213"/>
          <a:ext cx="4197847" cy="4197847"/>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449099" y="169213"/>
          <a:ext cx="4197847" cy="4197847"/>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449099" y="43811"/>
          <a:ext cx="4197847" cy="4197847"/>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471EF-4645-4000-B922-F475D72A88ED}">
      <dsp:nvSpPr>
        <dsp:cNvPr id="0" name=""/>
        <dsp:cNvSpPr/>
      </dsp:nvSpPr>
      <dsp:spPr>
        <a:xfrm>
          <a:off x="1488" y="3005080"/>
          <a:ext cx="1339453" cy="535781"/>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August</a:t>
          </a:r>
          <a:endParaRPr lang="en-US" sz="1200" kern="1200" dirty="0"/>
        </a:p>
      </dsp:txBody>
      <dsp:txXfrm>
        <a:off x="269379" y="3005080"/>
        <a:ext cx="803672" cy="535781"/>
      </dsp:txXfrm>
    </dsp:sp>
    <dsp:sp modelId="{F186DB9C-37FB-4F18-8DE5-F515EFFD0189}">
      <dsp:nvSpPr>
        <dsp:cNvPr id="0" name=""/>
        <dsp:cNvSpPr/>
      </dsp:nvSpPr>
      <dsp:spPr>
        <a:xfrm>
          <a:off x="1206996" y="3005080"/>
          <a:ext cx="1339453" cy="535781"/>
        </a:xfrm>
        <a:prstGeom prst="chevron">
          <a:avLst/>
        </a:prstGeom>
        <a:solidFill>
          <a:schemeClr val="accent5">
            <a:hueOff val="1208334"/>
            <a:satOff val="-7054"/>
            <a:lumOff val="-5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smtClean="0"/>
            <a:t>September</a:t>
          </a:r>
          <a:endParaRPr lang="en-US" sz="1200" kern="1200" dirty="0"/>
        </a:p>
      </dsp:txBody>
      <dsp:txXfrm>
        <a:off x="1474887" y="3005080"/>
        <a:ext cx="803672" cy="535781"/>
      </dsp:txXfrm>
    </dsp:sp>
    <dsp:sp modelId="{727DDAE2-11EB-437D-8DD9-51D17A7726AB}">
      <dsp:nvSpPr>
        <dsp:cNvPr id="0" name=""/>
        <dsp:cNvSpPr/>
      </dsp:nvSpPr>
      <dsp:spPr>
        <a:xfrm>
          <a:off x="2412503" y="3005080"/>
          <a:ext cx="1339453" cy="535781"/>
        </a:xfrm>
        <a:prstGeom prst="chevron">
          <a:avLst/>
        </a:prstGeom>
        <a:solidFill>
          <a:schemeClr val="accent5">
            <a:hueOff val="2416669"/>
            <a:satOff val="-14108"/>
            <a:lumOff val="-113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smtClean="0"/>
            <a:t>October</a:t>
          </a:r>
          <a:endParaRPr lang="en-US" sz="1200" kern="1200" dirty="0"/>
        </a:p>
      </dsp:txBody>
      <dsp:txXfrm>
        <a:off x="2680394" y="3005080"/>
        <a:ext cx="803672" cy="535781"/>
      </dsp:txXfrm>
    </dsp:sp>
    <dsp:sp modelId="{1F541E42-D322-4A89-B823-C341D55371E7}">
      <dsp:nvSpPr>
        <dsp:cNvPr id="0" name=""/>
        <dsp:cNvSpPr/>
      </dsp:nvSpPr>
      <dsp:spPr>
        <a:xfrm>
          <a:off x="3618011" y="3005080"/>
          <a:ext cx="1339453" cy="535781"/>
        </a:xfrm>
        <a:prstGeom prst="chevron">
          <a:avLst/>
        </a:prstGeom>
        <a:solidFill>
          <a:schemeClr val="accent5">
            <a:hueOff val="3625003"/>
            <a:satOff val="-21162"/>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November</a:t>
          </a:r>
          <a:endParaRPr lang="en-US" sz="1200" kern="1200" dirty="0"/>
        </a:p>
      </dsp:txBody>
      <dsp:txXfrm>
        <a:off x="3885902" y="3005080"/>
        <a:ext cx="803672" cy="535781"/>
      </dsp:txXfrm>
    </dsp:sp>
    <dsp:sp modelId="{5FF65A9E-F846-470D-8AE4-1C653D91D4F8}">
      <dsp:nvSpPr>
        <dsp:cNvPr id="0" name=""/>
        <dsp:cNvSpPr/>
      </dsp:nvSpPr>
      <dsp:spPr>
        <a:xfrm>
          <a:off x="4823519" y="3005080"/>
          <a:ext cx="1339453" cy="535781"/>
        </a:xfrm>
        <a:prstGeom prst="chevron">
          <a:avLst/>
        </a:prstGeom>
        <a:solidFill>
          <a:schemeClr val="accent5">
            <a:hueOff val="4833337"/>
            <a:satOff val="-28216"/>
            <a:lumOff val="-22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December</a:t>
          </a:r>
          <a:endParaRPr lang="en-US" sz="1200" kern="1200" dirty="0"/>
        </a:p>
      </dsp:txBody>
      <dsp:txXfrm>
        <a:off x="5091410" y="3005080"/>
        <a:ext cx="803672" cy="535781"/>
      </dsp:txXfrm>
    </dsp:sp>
    <dsp:sp modelId="{F4FC2CB1-F3A2-4407-BF95-438FA26D291B}">
      <dsp:nvSpPr>
        <dsp:cNvPr id="0" name=""/>
        <dsp:cNvSpPr/>
      </dsp:nvSpPr>
      <dsp:spPr>
        <a:xfrm>
          <a:off x="6029027" y="3005080"/>
          <a:ext cx="1339453" cy="535781"/>
        </a:xfrm>
        <a:prstGeom prst="chevron">
          <a:avLst/>
        </a:prstGeom>
        <a:solidFill>
          <a:schemeClr val="accent5">
            <a:hueOff val="6041672"/>
            <a:satOff val="-35269"/>
            <a:lumOff val="-28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January</a:t>
          </a:r>
          <a:endParaRPr lang="en-US" sz="1200" kern="1200" dirty="0"/>
        </a:p>
      </dsp:txBody>
      <dsp:txXfrm>
        <a:off x="6296918" y="3005080"/>
        <a:ext cx="803672" cy="535781"/>
      </dsp:txXfrm>
    </dsp:sp>
    <dsp:sp modelId="{7465B662-C6E5-41CC-9437-FBEE28ECC7CD}">
      <dsp:nvSpPr>
        <dsp:cNvPr id="0" name=""/>
        <dsp:cNvSpPr/>
      </dsp:nvSpPr>
      <dsp:spPr>
        <a:xfrm>
          <a:off x="7234535" y="3005080"/>
          <a:ext cx="1339453" cy="535781"/>
        </a:xfrm>
        <a:prstGeom prst="chevron">
          <a:avLst/>
        </a:prstGeom>
        <a:solidFill>
          <a:schemeClr val="accent5">
            <a:hueOff val="7250006"/>
            <a:satOff val="-42323"/>
            <a:lumOff val="-33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February</a:t>
          </a:r>
          <a:endParaRPr lang="en-US" sz="1200" kern="1200" dirty="0"/>
        </a:p>
      </dsp:txBody>
      <dsp:txXfrm>
        <a:off x="7502426" y="3005080"/>
        <a:ext cx="803672" cy="535781"/>
      </dsp:txXfrm>
    </dsp:sp>
    <dsp:sp modelId="{71EDFE50-F8FB-4FC7-A226-0F0EA4B538BB}">
      <dsp:nvSpPr>
        <dsp:cNvPr id="0" name=""/>
        <dsp:cNvSpPr/>
      </dsp:nvSpPr>
      <dsp:spPr>
        <a:xfrm>
          <a:off x="8440042" y="3005080"/>
          <a:ext cx="1339453" cy="535781"/>
        </a:xfrm>
        <a:prstGeom prst="chevron">
          <a:avLst/>
        </a:prstGeom>
        <a:solidFill>
          <a:schemeClr val="accent5">
            <a:hueOff val="8458340"/>
            <a:satOff val="-49377"/>
            <a:lumOff val="-396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March</a:t>
          </a:r>
          <a:endParaRPr lang="en-US" sz="1200" kern="1200" dirty="0"/>
        </a:p>
      </dsp:txBody>
      <dsp:txXfrm>
        <a:off x="8707933" y="3005080"/>
        <a:ext cx="803672" cy="535781"/>
      </dsp:txXfrm>
    </dsp:sp>
    <dsp:sp modelId="{A6503E57-3071-41E7-B77A-29948AC47B40}">
      <dsp:nvSpPr>
        <dsp:cNvPr id="0" name=""/>
        <dsp:cNvSpPr/>
      </dsp:nvSpPr>
      <dsp:spPr>
        <a:xfrm>
          <a:off x="9645550" y="3005080"/>
          <a:ext cx="1339453" cy="535781"/>
        </a:xfrm>
        <a:prstGeom prst="chevron">
          <a:avLst/>
        </a:prstGeom>
        <a:solidFill>
          <a:schemeClr val="accent5">
            <a:hueOff val="9666674"/>
            <a:satOff val="-56431"/>
            <a:lumOff val="-45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April</a:t>
          </a:r>
          <a:endParaRPr lang="en-US" sz="1200" kern="1200" dirty="0"/>
        </a:p>
      </dsp:txBody>
      <dsp:txXfrm>
        <a:off x="9913441" y="3005080"/>
        <a:ext cx="803672" cy="535781"/>
      </dsp:txXfrm>
    </dsp:sp>
    <dsp:sp modelId="{A4FFF1AF-8279-40C3-A6AA-D00041FCF52D}">
      <dsp:nvSpPr>
        <dsp:cNvPr id="0" name=""/>
        <dsp:cNvSpPr/>
      </dsp:nvSpPr>
      <dsp:spPr>
        <a:xfrm>
          <a:off x="10851058" y="3005080"/>
          <a:ext cx="1339453" cy="535781"/>
        </a:xfrm>
        <a:prstGeom prst="chevron">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May</a:t>
          </a:r>
          <a:endParaRPr lang="en-US" sz="1200" kern="1200" dirty="0"/>
        </a:p>
      </dsp:txBody>
      <dsp:txXfrm>
        <a:off x="11118949" y="3005080"/>
        <a:ext cx="803672" cy="535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459803" y="74055"/>
          <a:ext cx="1173396" cy="1173396"/>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2682" y="317256"/>
        <a:ext cx="433039" cy="321287"/>
      </dsp:txXfrm>
    </dsp:sp>
    <dsp:sp modelId="{50E2E79E-101C-4890-A0FB-5805AFAF6660}">
      <dsp:nvSpPr>
        <dsp:cNvPr id="0" name=""/>
        <dsp:cNvSpPr/>
      </dsp:nvSpPr>
      <dsp:spPr>
        <a:xfrm>
          <a:off x="459803" y="113448"/>
          <a:ext cx="1173396" cy="1173396"/>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Faculty</a:t>
          </a:r>
          <a:endParaRPr lang="en-US" sz="1050" kern="1200" dirty="0"/>
        </a:p>
      </dsp:txBody>
      <dsp:txXfrm>
        <a:off x="1082682" y="722357"/>
        <a:ext cx="433039" cy="321287"/>
      </dsp:txXfrm>
    </dsp:sp>
    <dsp:sp modelId="{FAF62A98-8A1B-40BE-92C4-4B7386A89C1D}">
      <dsp:nvSpPr>
        <dsp:cNvPr id="0" name=""/>
        <dsp:cNvSpPr/>
      </dsp:nvSpPr>
      <dsp:spPr>
        <a:xfrm>
          <a:off x="420411" y="113448"/>
          <a:ext cx="1173396" cy="1173396"/>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Students</a:t>
          </a:r>
          <a:endParaRPr lang="en-US" sz="800" kern="1200" dirty="0"/>
        </a:p>
      </dsp:txBody>
      <dsp:txXfrm>
        <a:off x="537890" y="722357"/>
        <a:ext cx="433039" cy="321287"/>
      </dsp:txXfrm>
    </dsp:sp>
    <dsp:sp modelId="{6F12A730-1FB9-4F51-8E63-730B80C8298B}">
      <dsp:nvSpPr>
        <dsp:cNvPr id="0" name=""/>
        <dsp:cNvSpPr/>
      </dsp:nvSpPr>
      <dsp:spPr>
        <a:xfrm>
          <a:off x="420411" y="74055"/>
          <a:ext cx="1173396" cy="1173396"/>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Administrators</a:t>
          </a:r>
          <a:endParaRPr lang="en-US" sz="1000" kern="1200" dirty="0"/>
        </a:p>
      </dsp:txBody>
      <dsp:txXfrm>
        <a:off x="537890" y="317256"/>
        <a:ext cx="433039" cy="321287"/>
      </dsp:txXfrm>
    </dsp:sp>
    <dsp:sp modelId="{9E29BE5C-9ED0-4A93-BC78-395516F55E13}">
      <dsp:nvSpPr>
        <dsp:cNvPr id="0" name=""/>
        <dsp:cNvSpPr/>
      </dsp:nvSpPr>
      <dsp:spPr>
        <a:xfrm>
          <a:off x="387165" y="1416"/>
          <a:ext cx="1318674" cy="131867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387165" y="40809"/>
          <a:ext cx="1318674" cy="131867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347772" y="40809"/>
          <a:ext cx="1318674" cy="131867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347772" y="1416"/>
          <a:ext cx="1318674" cy="131867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459803" y="74055"/>
          <a:ext cx="1173396" cy="1173396"/>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2682" y="317256"/>
        <a:ext cx="433039" cy="321287"/>
      </dsp:txXfrm>
    </dsp:sp>
    <dsp:sp modelId="{50E2E79E-101C-4890-A0FB-5805AFAF6660}">
      <dsp:nvSpPr>
        <dsp:cNvPr id="0" name=""/>
        <dsp:cNvSpPr/>
      </dsp:nvSpPr>
      <dsp:spPr>
        <a:xfrm>
          <a:off x="459803" y="113448"/>
          <a:ext cx="1173396" cy="1173396"/>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Faculty</a:t>
          </a:r>
          <a:endParaRPr lang="en-US" sz="1050" kern="1200" dirty="0"/>
        </a:p>
      </dsp:txBody>
      <dsp:txXfrm>
        <a:off x="1082682" y="722357"/>
        <a:ext cx="433039" cy="321287"/>
      </dsp:txXfrm>
    </dsp:sp>
    <dsp:sp modelId="{FAF62A98-8A1B-40BE-92C4-4B7386A89C1D}">
      <dsp:nvSpPr>
        <dsp:cNvPr id="0" name=""/>
        <dsp:cNvSpPr/>
      </dsp:nvSpPr>
      <dsp:spPr>
        <a:xfrm>
          <a:off x="420411" y="113448"/>
          <a:ext cx="1173396" cy="1173396"/>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Students</a:t>
          </a:r>
          <a:endParaRPr lang="en-US" sz="800" kern="1200" dirty="0"/>
        </a:p>
      </dsp:txBody>
      <dsp:txXfrm>
        <a:off x="537890" y="722357"/>
        <a:ext cx="433039" cy="321287"/>
      </dsp:txXfrm>
    </dsp:sp>
    <dsp:sp modelId="{6F12A730-1FB9-4F51-8E63-730B80C8298B}">
      <dsp:nvSpPr>
        <dsp:cNvPr id="0" name=""/>
        <dsp:cNvSpPr/>
      </dsp:nvSpPr>
      <dsp:spPr>
        <a:xfrm>
          <a:off x="420411" y="74055"/>
          <a:ext cx="1173396" cy="1173396"/>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Administrators</a:t>
          </a:r>
          <a:endParaRPr lang="en-US" sz="1000" kern="1200" dirty="0"/>
        </a:p>
      </dsp:txBody>
      <dsp:txXfrm>
        <a:off x="537890" y="317256"/>
        <a:ext cx="433039" cy="321287"/>
      </dsp:txXfrm>
    </dsp:sp>
    <dsp:sp modelId="{9E29BE5C-9ED0-4A93-BC78-395516F55E13}">
      <dsp:nvSpPr>
        <dsp:cNvPr id="0" name=""/>
        <dsp:cNvSpPr/>
      </dsp:nvSpPr>
      <dsp:spPr>
        <a:xfrm>
          <a:off x="387165" y="1416"/>
          <a:ext cx="1318674" cy="131867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387165" y="40809"/>
          <a:ext cx="1318674" cy="131867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347772" y="40809"/>
          <a:ext cx="1318674" cy="131867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347772" y="1416"/>
          <a:ext cx="1318674" cy="131867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459803" y="74055"/>
          <a:ext cx="1173396" cy="1173396"/>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2682" y="317256"/>
        <a:ext cx="433039" cy="321287"/>
      </dsp:txXfrm>
    </dsp:sp>
    <dsp:sp modelId="{50E2E79E-101C-4890-A0FB-5805AFAF6660}">
      <dsp:nvSpPr>
        <dsp:cNvPr id="0" name=""/>
        <dsp:cNvSpPr/>
      </dsp:nvSpPr>
      <dsp:spPr>
        <a:xfrm>
          <a:off x="459803" y="113448"/>
          <a:ext cx="1173396" cy="1173396"/>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Faculty</a:t>
          </a:r>
          <a:endParaRPr lang="en-US" sz="1050" kern="1200" dirty="0"/>
        </a:p>
      </dsp:txBody>
      <dsp:txXfrm>
        <a:off x="1082682" y="722357"/>
        <a:ext cx="433039" cy="321287"/>
      </dsp:txXfrm>
    </dsp:sp>
    <dsp:sp modelId="{FAF62A98-8A1B-40BE-92C4-4B7386A89C1D}">
      <dsp:nvSpPr>
        <dsp:cNvPr id="0" name=""/>
        <dsp:cNvSpPr/>
      </dsp:nvSpPr>
      <dsp:spPr>
        <a:xfrm>
          <a:off x="420411" y="113448"/>
          <a:ext cx="1173396" cy="1173396"/>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Students</a:t>
          </a:r>
          <a:endParaRPr lang="en-US" sz="800" kern="1200" dirty="0"/>
        </a:p>
      </dsp:txBody>
      <dsp:txXfrm>
        <a:off x="537890" y="722357"/>
        <a:ext cx="433039" cy="321287"/>
      </dsp:txXfrm>
    </dsp:sp>
    <dsp:sp modelId="{6F12A730-1FB9-4F51-8E63-730B80C8298B}">
      <dsp:nvSpPr>
        <dsp:cNvPr id="0" name=""/>
        <dsp:cNvSpPr/>
      </dsp:nvSpPr>
      <dsp:spPr>
        <a:xfrm>
          <a:off x="420411" y="74055"/>
          <a:ext cx="1173396" cy="1173396"/>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Administrators</a:t>
          </a:r>
          <a:endParaRPr lang="en-US" sz="1000" kern="1200" dirty="0"/>
        </a:p>
      </dsp:txBody>
      <dsp:txXfrm>
        <a:off x="537890" y="317256"/>
        <a:ext cx="433039" cy="321287"/>
      </dsp:txXfrm>
    </dsp:sp>
    <dsp:sp modelId="{9E29BE5C-9ED0-4A93-BC78-395516F55E13}">
      <dsp:nvSpPr>
        <dsp:cNvPr id="0" name=""/>
        <dsp:cNvSpPr/>
      </dsp:nvSpPr>
      <dsp:spPr>
        <a:xfrm>
          <a:off x="387165" y="1416"/>
          <a:ext cx="1318674" cy="131867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387165" y="40809"/>
          <a:ext cx="1318674" cy="131867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347772" y="40809"/>
          <a:ext cx="1318674" cy="131867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347772" y="1416"/>
          <a:ext cx="1318674" cy="131867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62E9-CF4F-4821-A1E0-4531591503EB}">
      <dsp:nvSpPr>
        <dsp:cNvPr id="0" name=""/>
        <dsp:cNvSpPr/>
      </dsp:nvSpPr>
      <dsp:spPr>
        <a:xfrm>
          <a:off x="1142777" y="257607"/>
          <a:ext cx="1714962" cy="1714962"/>
        </a:xfrm>
        <a:prstGeom prst="blockArc">
          <a:avLst>
            <a:gd name="adj1" fmla="val 10800000"/>
            <a:gd name="adj2" fmla="val 162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96740-CEA9-4643-B04C-31F2A474CEAF}">
      <dsp:nvSpPr>
        <dsp:cNvPr id="0" name=""/>
        <dsp:cNvSpPr/>
      </dsp:nvSpPr>
      <dsp:spPr>
        <a:xfrm>
          <a:off x="1142777" y="257607"/>
          <a:ext cx="1714962" cy="1714962"/>
        </a:xfrm>
        <a:prstGeom prst="blockArc">
          <a:avLst>
            <a:gd name="adj1" fmla="val 5400000"/>
            <a:gd name="adj2" fmla="val 1080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5709A-5AE2-4367-A957-06F7278804E1}">
      <dsp:nvSpPr>
        <dsp:cNvPr id="0" name=""/>
        <dsp:cNvSpPr/>
      </dsp:nvSpPr>
      <dsp:spPr>
        <a:xfrm>
          <a:off x="1142777" y="257607"/>
          <a:ext cx="1714962" cy="1714962"/>
        </a:xfrm>
        <a:prstGeom prst="blockArc">
          <a:avLst>
            <a:gd name="adj1" fmla="val 0"/>
            <a:gd name="adj2" fmla="val 540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D4568-4A6C-4073-A420-34C056058A13}">
      <dsp:nvSpPr>
        <dsp:cNvPr id="0" name=""/>
        <dsp:cNvSpPr/>
      </dsp:nvSpPr>
      <dsp:spPr>
        <a:xfrm>
          <a:off x="1142777" y="257607"/>
          <a:ext cx="1714962" cy="1714962"/>
        </a:xfrm>
        <a:prstGeom prst="blockArc">
          <a:avLst>
            <a:gd name="adj1" fmla="val 16200000"/>
            <a:gd name="adj2" fmla="val 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DDCC8-087C-418C-BB4F-F51E95DC09B5}">
      <dsp:nvSpPr>
        <dsp:cNvPr id="0" name=""/>
        <dsp:cNvSpPr/>
      </dsp:nvSpPr>
      <dsp:spPr>
        <a:xfrm>
          <a:off x="1605188" y="720018"/>
          <a:ext cx="790141" cy="790141"/>
        </a:xfrm>
        <a:prstGeom prst="ellipse">
          <a:avLst/>
        </a:prstGeom>
        <a:solidFill>
          <a:srgbClr val="40775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PBC</a:t>
          </a:r>
          <a:endParaRPr lang="en-US" sz="2000" kern="1200" dirty="0"/>
        </a:p>
      </dsp:txBody>
      <dsp:txXfrm>
        <a:off x="1720901" y="835731"/>
        <a:ext cx="558715" cy="558715"/>
      </dsp:txXfrm>
    </dsp:sp>
    <dsp:sp modelId="{DFC1BC1D-3D70-4A6E-94B3-4DF8C38720C6}">
      <dsp:nvSpPr>
        <dsp:cNvPr id="0" name=""/>
        <dsp:cNvSpPr/>
      </dsp:nvSpPr>
      <dsp:spPr>
        <a:xfrm>
          <a:off x="1723709" y="969"/>
          <a:ext cx="553098" cy="5530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Staff</a:t>
          </a:r>
          <a:endParaRPr lang="en-US" sz="1050" kern="1200" dirty="0"/>
        </a:p>
      </dsp:txBody>
      <dsp:txXfrm>
        <a:off x="1804708" y="81968"/>
        <a:ext cx="391100" cy="391100"/>
      </dsp:txXfrm>
    </dsp:sp>
    <dsp:sp modelId="{B00A8F1D-2626-418F-A878-8D572DD1011C}">
      <dsp:nvSpPr>
        <dsp:cNvPr id="0" name=""/>
        <dsp:cNvSpPr/>
      </dsp:nvSpPr>
      <dsp:spPr>
        <a:xfrm>
          <a:off x="2561279" y="838539"/>
          <a:ext cx="553098" cy="55309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Faculty</a:t>
          </a:r>
          <a:endParaRPr lang="en-US" sz="900" kern="1200" dirty="0"/>
        </a:p>
      </dsp:txBody>
      <dsp:txXfrm>
        <a:off x="2642278" y="919538"/>
        <a:ext cx="391100" cy="391100"/>
      </dsp:txXfrm>
    </dsp:sp>
    <dsp:sp modelId="{57A9A60D-AFCD-4ADC-9BF4-6A85F290DC45}">
      <dsp:nvSpPr>
        <dsp:cNvPr id="0" name=""/>
        <dsp:cNvSpPr/>
      </dsp:nvSpPr>
      <dsp:spPr>
        <a:xfrm>
          <a:off x="1693112" y="1676109"/>
          <a:ext cx="614293" cy="55309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Students</a:t>
          </a:r>
          <a:endParaRPr lang="en-US" sz="900" kern="1200" dirty="0"/>
        </a:p>
      </dsp:txBody>
      <dsp:txXfrm>
        <a:off x="1783073" y="1757108"/>
        <a:ext cx="434371" cy="391100"/>
      </dsp:txXfrm>
    </dsp:sp>
    <dsp:sp modelId="{BB816CE4-7C55-4B28-8721-97AF809277D9}">
      <dsp:nvSpPr>
        <dsp:cNvPr id="0" name=""/>
        <dsp:cNvSpPr/>
      </dsp:nvSpPr>
      <dsp:spPr>
        <a:xfrm>
          <a:off x="886139" y="838539"/>
          <a:ext cx="553098" cy="55309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Admini-strators</a:t>
          </a:r>
          <a:endParaRPr lang="en-US" sz="900" kern="1200" dirty="0"/>
        </a:p>
      </dsp:txBody>
      <dsp:txXfrm>
        <a:off x="967138" y="919538"/>
        <a:ext cx="391100" cy="391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73BC-03AC-416C-846E-A49B5D0EA7FB}">
      <dsp:nvSpPr>
        <dsp:cNvPr id="0" name=""/>
        <dsp:cNvSpPr/>
      </dsp:nvSpPr>
      <dsp:spPr>
        <a:xfrm>
          <a:off x="299007" y="98690"/>
          <a:ext cx="1487404" cy="148740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Staff</a:t>
          </a:r>
          <a:endParaRPr lang="en-US" sz="1100" kern="1200" dirty="0"/>
        </a:p>
      </dsp:txBody>
      <dsp:txXfrm>
        <a:off x="1088571" y="406972"/>
        <a:ext cx="548923" cy="407265"/>
      </dsp:txXfrm>
    </dsp:sp>
    <dsp:sp modelId="{50E2E79E-101C-4890-A0FB-5805AFAF6660}">
      <dsp:nvSpPr>
        <dsp:cNvPr id="0" name=""/>
        <dsp:cNvSpPr/>
      </dsp:nvSpPr>
      <dsp:spPr>
        <a:xfrm>
          <a:off x="299007" y="148624"/>
          <a:ext cx="1487404" cy="148740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Faculty</a:t>
          </a:r>
          <a:endParaRPr lang="en-US" sz="1100" kern="1200" dirty="0"/>
        </a:p>
      </dsp:txBody>
      <dsp:txXfrm>
        <a:off x="1088571" y="920481"/>
        <a:ext cx="548923" cy="407265"/>
      </dsp:txXfrm>
    </dsp:sp>
    <dsp:sp modelId="{FAF62A98-8A1B-40BE-92C4-4B7386A89C1D}">
      <dsp:nvSpPr>
        <dsp:cNvPr id="0" name=""/>
        <dsp:cNvSpPr/>
      </dsp:nvSpPr>
      <dsp:spPr>
        <a:xfrm>
          <a:off x="249073" y="148624"/>
          <a:ext cx="1487404" cy="148740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Students</a:t>
          </a:r>
          <a:endParaRPr lang="en-US" sz="1100" kern="1200" dirty="0"/>
        </a:p>
      </dsp:txBody>
      <dsp:txXfrm>
        <a:off x="397990" y="920481"/>
        <a:ext cx="548923" cy="407265"/>
      </dsp:txXfrm>
    </dsp:sp>
    <dsp:sp modelId="{6F12A730-1FB9-4F51-8E63-730B80C8298B}">
      <dsp:nvSpPr>
        <dsp:cNvPr id="0" name=""/>
        <dsp:cNvSpPr/>
      </dsp:nvSpPr>
      <dsp:spPr>
        <a:xfrm>
          <a:off x="249073" y="98690"/>
          <a:ext cx="1487404" cy="148740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Administrators</a:t>
          </a:r>
          <a:endParaRPr lang="en-US" sz="1100" kern="1200" dirty="0"/>
        </a:p>
      </dsp:txBody>
      <dsp:txXfrm>
        <a:off x="397990" y="406972"/>
        <a:ext cx="548923" cy="407265"/>
      </dsp:txXfrm>
    </dsp:sp>
    <dsp:sp modelId="{9E29BE5C-9ED0-4A93-BC78-395516F55E13}">
      <dsp:nvSpPr>
        <dsp:cNvPr id="0" name=""/>
        <dsp:cNvSpPr/>
      </dsp:nvSpPr>
      <dsp:spPr>
        <a:xfrm>
          <a:off x="206930" y="6613"/>
          <a:ext cx="1671559" cy="1671559"/>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1AE77-49C4-4B70-AE3E-A6E230D37024}">
      <dsp:nvSpPr>
        <dsp:cNvPr id="0" name=""/>
        <dsp:cNvSpPr/>
      </dsp:nvSpPr>
      <dsp:spPr>
        <a:xfrm>
          <a:off x="206930" y="56547"/>
          <a:ext cx="1671559" cy="1671559"/>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7FA1-25BC-492F-AD40-192007DBE30D}">
      <dsp:nvSpPr>
        <dsp:cNvPr id="0" name=""/>
        <dsp:cNvSpPr/>
      </dsp:nvSpPr>
      <dsp:spPr>
        <a:xfrm>
          <a:off x="156996" y="56547"/>
          <a:ext cx="1671559" cy="1671559"/>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B16505-7177-460C-8367-32ED999455A1}">
      <dsp:nvSpPr>
        <dsp:cNvPr id="0" name=""/>
        <dsp:cNvSpPr/>
      </dsp:nvSpPr>
      <dsp:spPr>
        <a:xfrm>
          <a:off x="156996" y="6613"/>
          <a:ext cx="1671559" cy="1671559"/>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62E9-CF4F-4821-A1E0-4531591503EB}">
      <dsp:nvSpPr>
        <dsp:cNvPr id="0" name=""/>
        <dsp:cNvSpPr/>
      </dsp:nvSpPr>
      <dsp:spPr>
        <a:xfrm>
          <a:off x="847161" y="262074"/>
          <a:ext cx="1744292" cy="1744292"/>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96740-CEA9-4643-B04C-31F2A474CEAF}">
      <dsp:nvSpPr>
        <dsp:cNvPr id="0" name=""/>
        <dsp:cNvSpPr/>
      </dsp:nvSpPr>
      <dsp:spPr>
        <a:xfrm>
          <a:off x="847161" y="262074"/>
          <a:ext cx="1744292" cy="1744292"/>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5709A-5AE2-4367-A957-06F7278804E1}">
      <dsp:nvSpPr>
        <dsp:cNvPr id="0" name=""/>
        <dsp:cNvSpPr/>
      </dsp:nvSpPr>
      <dsp:spPr>
        <a:xfrm>
          <a:off x="847161" y="262074"/>
          <a:ext cx="1744292" cy="1744292"/>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D4568-4A6C-4073-A420-34C056058A13}">
      <dsp:nvSpPr>
        <dsp:cNvPr id="0" name=""/>
        <dsp:cNvSpPr/>
      </dsp:nvSpPr>
      <dsp:spPr>
        <a:xfrm>
          <a:off x="847161" y="262074"/>
          <a:ext cx="1744292" cy="1744292"/>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DDCC8-087C-418C-BB4F-F51E95DC09B5}">
      <dsp:nvSpPr>
        <dsp:cNvPr id="0" name=""/>
        <dsp:cNvSpPr/>
      </dsp:nvSpPr>
      <dsp:spPr>
        <a:xfrm>
          <a:off x="1317604" y="732517"/>
          <a:ext cx="803406" cy="803406"/>
        </a:xfrm>
        <a:prstGeom prst="ellipse">
          <a:avLst/>
        </a:prstGeom>
        <a:solidFill>
          <a:srgbClr val="40775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PBC</a:t>
          </a:r>
          <a:endParaRPr lang="en-US" sz="2000" kern="1200" dirty="0"/>
        </a:p>
      </dsp:txBody>
      <dsp:txXfrm>
        <a:off x="1435260" y="850173"/>
        <a:ext cx="568094" cy="568094"/>
      </dsp:txXfrm>
    </dsp:sp>
    <dsp:sp modelId="{DFC1BC1D-3D70-4A6E-94B3-4DF8C38720C6}">
      <dsp:nvSpPr>
        <dsp:cNvPr id="0" name=""/>
        <dsp:cNvSpPr/>
      </dsp:nvSpPr>
      <dsp:spPr>
        <a:xfrm>
          <a:off x="1438115" y="1127"/>
          <a:ext cx="562384" cy="56238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Staff</a:t>
          </a:r>
          <a:endParaRPr lang="en-US" sz="1050" kern="1200" dirty="0"/>
        </a:p>
      </dsp:txBody>
      <dsp:txXfrm>
        <a:off x="1520474" y="83486"/>
        <a:ext cx="397666" cy="397666"/>
      </dsp:txXfrm>
    </dsp:sp>
    <dsp:sp modelId="{B00A8F1D-2626-418F-A878-8D572DD1011C}">
      <dsp:nvSpPr>
        <dsp:cNvPr id="0" name=""/>
        <dsp:cNvSpPr/>
      </dsp:nvSpPr>
      <dsp:spPr>
        <a:xfrm>
          <a:off x="2290015" y="853028"/>
          <a:ext cx="562384" cy="56238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err="1" smtClean="0"/>
            <a:t>Faclty</a:t>
          </a:r>
          <a:endParaRPr lang="en-US" sz="1050" kern="1200" dirty="0"/>
        </a:p>
      </dsp:txBody>
      <dsp:txXfrm>
        <a:off x="2372374" y="935387"/>
        <a:ext cx="397666" cy="397666"/>
      </dsp:txXfrm>
    </dsp:sp>
    <dsp:sp modelId="{57A9A60D-AFCD-4ADC-9BF4-6A85F290DC45}">
      <dsp:nvSpPr>
        <dsp:cNvPr id="0" name=""/>
        <dsp:cNvSpPr/>
      </dsp:nvSpPr>
      <dsp:spPr>
        <a:xfrm>
          <a:off x="1407003" y="1704929"/>
          <a:ext cx="624607" cy="56238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Students</a:t>
          </a:r>
          <a:endParaRPr lang="en-US" sz="1050" kern="1200" dirty="0"/>
        </a:p>
      </dsp:txBody>
      <dsp:txXfrm>
        <a:off x="1498475" y="1787288"/>
        <a:ext cx="441663" cy="397666"/>
      </dsp:txXfrm>
    </dsp:sp>
    <dsp:sp modelId="{BB816CE4-7C55-4B28-8721-97AF809277D9}">
      <dsp:nvSpPr>
        <dsp:cNvPr id="0" name=""/>
        <dsp:cNvSpPr/>
      </dsp:nvSpPr>
      <dsp:spPr>
        <a:xfrm>
          <a:off x="586214" y="853028"/>
          <a:ext cx="562384" cy="56238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Admin</a:t>
          </a:r>
          <a:endParaRPr lang="en-US" sz="1050" kern="1200" dirty="0"/>
        </a:p>
      </dsp:txBody>
      <dsp:txXfrm>
        <a:off x="668573" y="935387"/>
        <a:ext cx="397666" cy="39766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7D0D85A-70BA-4B75-B741-2F128B04A1BD}" type="datetimeFigureOut">
              <a:rPr lang="en-US" smtClean="0"/>
              <a:t>8/22/2019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597B4A1-5801-4288-8ADF-AC9E9604D0C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92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0D85A-70BA-4B75-B741-2F128B04A1B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107415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0D85A-70BA-4B75-B741-2F128B04A1B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71324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D0D85A-70BA-4B75-B741-2F128B04A1B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127120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D0D85A-70BA-4B75-B741-2F128B04A1B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7B4A1-5801-4288-8ADF-AC9E9604D0C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9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D0D85A-70BA-4B75-B741-2F128B04A1B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38973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D0D85A-70BA-4B75-B741-2F128B04A1B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79352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D0D85A-70BA-4B75-B741-2F128B04A1B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7308365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D85A-70BA-4B75-B741-2F128B04A1B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424275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D0D85A-70BA-4B75-B741-2F128B04A1B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9767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D0D85A-70BA-4B75-B741-2F128B04A1B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7B4A1-5801-4288-8ADF-AC9E9604D0C2}" type="slidenum">
              <a:rPr lang="en-US" smtClean="0"/>
              <a:t>‹#›</a:t>
            </a:fld>
            <a:endParaRPr lang="en-US"/>
          </a:p>
        </p:txBody>
      </p:sp>
    </p:spTree>
    <p:extLst>
      <p:ext uri="{BB962C8B-B14F-4D97-AF65-F5344CB8AC3E}">
        <p14:creationId xmlns:p14="http://schemas.microsoft.com/office/powerpoint/2010/main" val="220051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7D0D85A-70BA-4B75-B741-2F128B04A1BD}" type="datetimeFigureOut">
              <a:rPr lang="en-US" smtClean="0"/>
              <a:t>8/22/2019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597B4A1-5801-4288-8ADF-AC9E9604D0C2}" type="slidenum">
              <a:rPr lang="en-US" smtClean="0"/>
              <a:t>‹#›</a:t>
            </a:fld>
            <a:endParaRPr lang="en-US"/>
          </a:p>
        </p:txBody>
      </p:sp>
    </p:spTree>
    <p:extLst>
      <p:ext uri="{BB962C8B-B14F-4D97-AF65-F5344CB8AC3E}">
        <p14:creationId xmlns:p14="http://schemas.microsoft.com/office/powerpoint/2010/main" val="317443973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mailto:mendozag@smccd.edu" TargetMode="External"/><Relationship Id="rId3" Type="http://schemas.openxmlformats.org/officeDocument/2006/relationships/hyperlink" Target="mailto:stalker@smccd.edu" TargetMode="External"/><Relationship Id="rId7" Type="http://schemas.openxmlformats.org/officeDocument/2006/relationships/hyperlink" Target="mailto:moorej@smccd.edu" TargetMode="External"/><Relationship Id="rId2" Type="http://schemas.openxmlformats.org/officeDocument/2006/relationships/hyperlink" Target="https://canadacollege.edu/planningbudgetingcouncil/1819/PBC_Bylaws%20as%20of%202019.pdf" TargetMode="External"/><Relationship Id="rId1" Type="http://schemas.openxmlformats.org/officeDocument/2006/relationships/slideLayout" Target="../slideLayouts/slideLayout2.xml"/><Relationship Id="rId6" Type="http://schemas.openxmlformats.org/officeDocument/2006/relationships/hyperlink" Target="https://canadacollege.edu/pgm/Compendium%20of%20Committees%202018-19%20as%20of%20July%209%202019%20v.3.docx" TargetMode="External"/><Relationship Id="rId5" Type="http://schemas.openxmlformats.org/officeDocument/2006/relationships/hyperlink" Target="https://canadacollege.edu/pgm/Compendium%20of%20Committees%202018-19%20as%20of%20June%2024%202019.pdf" TargetMode="External"/><Relationship Id="rId4" Type="http://schemas.openxmlformats.org/officeDocument/2006/relationships/hyperlink" Target="mailto:tedoned@smccc.edu" TargetMode="External"/><Relationship Id="rId9" Type="http://schemas.openxmlformats.org/officeDocument/2006/relationships/hyperlink" Target="mailto:engelk@smccd.edu"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795" y="1300655"/>
            <a:ext cx="8991600" cy="1893242"/>
          </a:xfrm>
        </p:spPr>
        <p:txBody>
          <a:bodyPr>
            <a:noAutofit/>
          </a:bodyPr>
          <a:lstStyle/>
          <a:p>
            <a:r>
              <a:rPr lang="en-US" sz="4400" dirty="0"/>
              <a:t>Orientation to</a:t>
            </a:r>
            <a:br>
              <a:rPr lang="en-US" sz="4400" dirty="0"/>
            </a:br>
            <a:r>
              <a:rPr lang="en-US" sz="4400" dirty="0"/>
              <a:t>Participatory Governance at</a:t>
            </a:r>
            <a:br>
              <a:rPr lang="en-US" sz="4400" dirty="0"/>
            </a:br>
            <a:r>
              <a:rPr lang="en-US" sz="4400" dirty="0"/>
              <a:t>Cañada </a:t>
            </a:r>
            <a:r>
              <a:rPr lang="en-US" sz="4400" dirty="0" smtClean="0"/>
              <a:t>College</a:t>
            </a:r>
            <a:endParaRPr lang="en-US" sz="4400" dirty="0"/>
          </a:p>
        </p:txBody>
      </p:sp>
      <p:sp>
        <p:nvSpPr>
          <p:cNvPr id="3" name="Subtitle 2"/>
          <p:cNvSpPr>
            <a:spLocks noGrp="1"/>
          </p:cNvSpPr>
          <p:nvPr>
            <p:ph type="subTitle" idx="1"/>
          </p:nvPr>
        </p:nvSpPr>
        <p:spPr>
          <a:xfrm>
            <a:off x="1425578" y="3539358"/>
            <a:ext cx="9440034" cy="3105807"/>
          </a:xfrm>
        </p:spPr>
        <p:txBody>
          <a:bodyPr>
            <a:normAutofit fontScale="62500" lnSpcReduction="20000"/>
          </a:bodyPr>
          <a:lstStyle/>
          <a:p>
            <a:endParaRPr lang="en-US" sz="4000" dirty="0" smtClean="0">
              <a:solidFill>
                <a:schemeClr val="bg1"/>
              </a:solidFill>
            </a:endParaRPr>
          </a:p>
          <a:p>
            <a:r>
              <a:rPr lang="en-US" sz="4000" dirty="0" smtClean="0">
                <a:solidFill>
                  <a:schemeClr val="bg1"/>
                </a:solidFill>
              </a:rPr>
              <a:t>For Planning and Budgeting Council (PBC)</a:t>
            </a:r>
          </a:p>
          <a:p>
            <a:r>
              <a:rPr lang="en-US" sz="4000" dirty="0">
                <a:solidFill>
                  <a:schemeClr val="bg1"/>
                </a:solidFill>
              </a:rPr>
              <a:t>a</a:t>
            </a:r>
            <a:r>
              <a:rPr lang="en-US" sz="4000" dirty="0" smtClean="0">
                <a:solidFill>
                  <a:schemeClr val="bg1"/>
                </a:solidFill>
              </a:rPr>
              <a:t>nd other participatory governance committee members and prospective members</a:t>
            </a:r>
          </a:p>
          <a:p>
            <a:r>
              <a:rPr lang="en-US" sz="4000" dirty="0" smtClean="0">
                <a:solidFill>
                  <a:schemeClr val="bg1"/>
                </a:solidFill>
              </a:rPr>
              <a:t>by</a:t>
            </a:r>
            <a:endParaRPr lang="en-US" sz="4000" dirty="0">
              <a:solidFill>
                <a:schemeClr val="bg1"/>
              </a:solidFill>
            </a:endParaRPr>
          </a:p>
          <a:p>
            <a:r>
              <a:rPr lang="en-US" sz="2600" dirty="0" smtClean="0">
                <a:solidFill>
                  <a:schemeClr val="bg1"/>
                </a:solidFill>
              </a:rPr>
              <a:t>Dean of Planning, Research and Institutional Effectiveness (PRIE), Karen Engel</a:t>
            </a:r>
          </a:p>
          <a:p>
            <a:r>
              <a:rPr lang="en-US" sz="2600" dirty="0" smtClean="0">
                <a:solidFill>
                  <a:schemeClr val="bg1"/>
                </a:solidFill>
              </a:rPr>
              <a:t>Vice President of Administrative Services, Graciano Mendoza</a:t>
            </a:r>
          </a:p>
          <a:p>
            <a:r>
              <a:rPr lang="en-US" sz="2600" dirty="0" smtClean="0">
                <a:solidFill>
                  <a:schemeClr val="bg1"/>
                </a:solidFill>
              </a:rPr>
              <a:t>August 23, 2019</a:t>
            </a:r>
            <a:endParaRPr lang="en-US" sz="2600" dirty="0">
              <a:solidFill>
                <a:schemeClr val="bg1"/>
              </a:solidFill>
            </a:endParaRPr>
          </a:p>
        </p:txBody>
      </p:sp>
      <p:pic>
        <p:nvPicPr>
          <p:cNvPr id="6" name="Picture 5"/>
          <p:cNvPicPr>
            <a:picLocks noChangeAspect="1"/>
          </p:cNvPicPr>
          <p:nvPr/>
        </p:nvPicPr>
        <p:blipFill>
          <a:blip r:embed="rId2"/>
          <a:stretch>
            <a:fillRect/>
          </a:stretch>
        </p:blipFill>
        <p:spPr>
          <a:xfrm>
            <a:off x="10805455" y="459499"/>
            <a:ext cx="927866" cy="927866"/>
          </a:xfrm>
          <a:prstGeom prst="rect">
            <a:avLst/>
          </a:prstGeom>
        </p:spPr>
      </p:pic>
    </p:spTree>
    <p:extLst>
      <p:ext uri="{BB962C8B-B14F-4D97-AF65-F5344CB8AC3E}">
        <p14:creationId xmlns:p14="http://schemas.microsoft.com/office/powerpoint/2010/main" val="324192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29588" y="670779"/>
            <a:ext cx="7195261" cy="689291"/>
          </a:xfrm>
          <a:prstGeom prst="rect">
            <a:avLst/>
          </a:prstGeom>
        </p:spPr>
        <p:txBody>
          <a:bodyPr vert="horz" wrap="square" lIns="0" tIns="12065" rIns="0" bIns="0" rtlCol="0" anchor="ctr">
            <a:spAutoFit/>
          </a:bodyPr>
          <a:lstStyle/>
          <a:p>
            <a:pPr marL="12700">
              <a:lnSpc>
                <a:spcPct val="100000"/>
              </a:lnSpc>
              <a:spcBef>
                <a:spcPts val="95"/>
              </a:spcBef>
            </a:pPr>
            <a:r>
              <a:rPr spc="-5" dirty="0"/>
              <a:t>Participatory</a:t>
            </a:r>
            <a:r>
              <a:rPr dirty="0"/>
              <a:t> </a:t>
            </a:r>
            <a:r>
              <a:rPr spc="-5" dirty="0"/>
              <a:t>Governance</a:t>
            </a:r>
          </a:p>
        </p:txBody>
      </p:sp>
      <p:sp>
        <p:nvSpPr>
          <p:cNvPr id="6" name="object 6"/>
          <p:cNvSpPr txBox="1"/>
          <p:nvPr/>
        </p:nvSpPr>
        <p:spPr>
          <a:xfrm>
            <a:off x="1295400" y="1724720"/>
            <a:ext cx="9982200" cy="2982740"/>
          </a:xfrm>
          <a:prstGeom prst="rect">
            <a:avLst/>
          </a:prstGeom>
        </p:spPr>
        <p:txBody>
          <a:bodyPr vert="horz" wrap="square" lIns="0" tIns="85725" rIns="0" bIns="0" rtlCol="0">
            <a:spAutoFit/>
          </a:bodyPr>
          <a:lstStyle/>
          <a:p>
            <a:pPr marL="354965" marR="160655" indent="-342900">
              <a:lnSpc>
                <a:spcPct val="80000"/>
              </a:lnSpc>
              <a:spcBef>
                <a:spcPts val="675"/>
              </a:spcBef>
            </a:pPr>
            <a:r>
              <a:rPr sz="2400" dirty="0">
                <a:latin typeface="Arial"/>
                <a:cs typeface="Arial"/>
              </a:rPr>
              <a:t>“ … </a:t>
            </a:r>
            <a:r>
              <a:rPr sz="2400" spc="-5" dirty="0">
                <a:latin typeface="Arial"/>
                <a:cs typeface="Arial"/>
              </a:rPr>
              <a:t>not </a:t>
            </a:r>
            <a:r>
              <a:rPr sz="2400" dirty="0">
                <a:latin typeface="Arial"/>
                <a:cs typeface="Arial"/>
              </a:rPr>
              <a:t>a </a:t>
            </a:r>
            <a:r>
              <a:rPr sz="2400" spc="-5" dirty="0">
                <a:latin typeface="Arial"/>
                <a:cs typeface="Arial"/>
              </a:rPr>
              <a:t>simple process </a:t>
            </a:r>
            <a:r>
              <a:rPr sz="2400" dirty="0">
                <a:latin typeface="Arial"/>
                <a:cs typeface="Arial"/>
              </a:rPr>
              <a:t>to </a:t>
            </a:r>
            <a:r>
              <a:rPr sz="2400" spc="-5" dirty="0">
                <a:latin typeface="Arial"/>
                <a:cs typeface="Arial"/>
              </a:rPr>
              <a:t>implement </a:t>
            </a:r>
            <a:r>
              <a:rPr sz="2400" dirty="0">
                <a:latin typeface="Arial"/>
                <a:cs typeface="Arial"/>
              </a:rPr>
              <a:t>– </a:t>
            </a:r>
            <a:r>
              <a:rPr sz="2400" spc="-5" dirty="0">
                <a:latin typeface="Arial"/>
                <a:cs typeface="Arial"/>
              </a:rPr>
              <a:t>goodwill,  thoughtful people, a willingness </a:t>
            </a:r>
            <a:r>
              <a:rPr sz="2400" dirty="0">
                <a:latin typeface="Arial"/>
                <a:cs typeface="Arial"/>
              </a:rPr>
              <a:t>to take risks </a:t>
            </a:r>
            <a:r>
              <a:rPr sz="2400" spc="-5" dirty="0">
                <a:latin typeface="Arial"/>
                <a:cs typeface="Arial"/>
              </a:rPr>
              <a:t>and </a:t>
            </a:r>
            <a:r>
              <a:rPr sz="2400" dirty="0">
                <a:latin typeface="Arial"/>
                <a:cs typeface="Arial"/>
              </a:rPr>
              <a:t>the  </a:t>
            </a:r>
            <a:r>
              <a:rPr sz="2400" spc="-5" dirty="0">
                <a:latin typeface="Arial"/>
                <a:cs typeface="Arial"/>
              </a:rPr>
              <a:t>ability </a:t>
            </a:r>
            <a:r>
              <a:rPr sz="2400" dirty="0">
                <a:latin typeface="Arial"/>
                <a:cs typeface="Arial"/>
              </a:rPr>
              <a:t>to </a:t>
            </a:r>
            <a:r>
              <a:rPr sz="2400" spc="-5" dirty="0">
                <a:latin typeface="Arial"/>
                <a:cs typeface="Arial"/>
              </a:rPr>
              <a:t>admit problems exist – can go </a:t>
            </a:r>
            <a:r>
              <a:rPr sz="2400" dirty="0">
                <a:latin typeface="Arial"/>
                <a:cs typeface="Arial"/>
              </a:rPr>
              <a:t>far </a:t>
            </a:r>
            <a:r>
              <a:rPr sz="2400" spc="-5" dirty="0">
                <a:latin typeface="Arial"/>
                <a:cs typeface="Arial"/>
              </a:rPr>
              <a:t>toward </a:t>
            </a:r>
            <a:r>
              <a:rPr sz="2400" spc="-10" dirty="0" smtClean="0">
                <a:latin typeface="Arial"/>
                <a:cs typeface="Arial"/>
              </a:rPr>
              <a:t>establishing </a:t>
            </a:r>
            <a:r>
              <a:rPr sz="2400" dirty="0">
                <a:latin typeface="Arial"/>
                <a:cs typeface="Arial"/>
              </a:rPr>
              <a:t>a </a:t>
            </a:r>
            <a:r>
              <a:rPr sz="2400" spc="-5" dirty="0">
                <a:latin typeface="Arial"/>
                <a:cs typeface="Arial"/>
              </a:rPr>
              <a:t>positive</a:t>
            </a:r>
            <a:r>
              <a:rPr sz="2400" spc="70" dirty="0">
                <a:latin typeface="Arial"/>
                <a:cs typeface="Arial"/>
              </a:rPr>
              <a:t> </a:t>
            </a:r>
            <a:r>
              <a:rPr sz="2400" spc="-5" dirty="0">
                <a:latin typeface="Arial"/>
                <a:cs typeface="Arial"/>
              </a:rPr>
              <a:t>environment…</a:t>
            </a:r>
            <a:endParaRPr sz="2400" dirty="0">
              <a:latin typeface="Arial"/>
              <a:cs typeface="Arial"/>
            </a:endParaRPr>
          </a:p>
          <a:p>
            <a:pPr>
              <a:spcBef>
                <a:spcPts val="10"/>
              </a:spcBef>
            </a:pPr>
            <a:endParaRPr sz="3000" dirty="0">
              <a:latin typeface="Times New Roman"/>
              <a:cs typeface="Times New Roman"/>
            </a:endParaRPr>
          </a:p>
          <a:p>
            <a:pPr marL="354965" marR="523875" indent="-342900">
              <a:lnSpc>
                <a:spcPct val="80000"/>
              </a:lnSpc>
            </a:pPr>
            <a:r>
              <a:rPr sz="2400" spc="-5" dirty="0">
                <a:latin typeface="Arial"/>
                <a:cs typeface="Arial"/>
              </a:rPr>
              <a:t>The </a:t>
            </a:r>
            <a:r>
              <a:rPr sz="2400" dirty="0">
                <a:latin typeface="Arial"/>
                <a:cs typeface="Arial"/>
              </a:rPr>
              <a:t>central </a:t>
            </a:r>
            <a:r>
              <a:rPr sz="2400" spc="-5" dirty="0">
                <a:latin typeface="Arial"/>
                <a:cs typeface="Arial"/>
              </a:rPr>
              <a:t>objective should be creation </a:t>
            </a:r>
            <a:r>
              <a:rPr sz="2400" dirty="0">
                <a:latin typeface="Arial"/>
                <a:cs typeface="Arial"/>
              </a:rPr>
              <a:t>of </a:t>
            </a:r>
            <a:r>
              <a:rPr sz="2400" spc="-5" dirty="0">
                <a:latin typeface="Arial"/>
                <a:cs typeface="Arial"/>
              </a:rPr>
              <a:t>a climate  where energy is devoted </a:t>
            </a:r>
            <a:r>
              <a:rPr sz="2400" dirty="0">
                <a:latin typeface="Arial"/>
                <a:cs typeface="Arial"/>
              </a:rPr>
              <a:t>to </a:t>
            </a:r>
            <a:r>
              <a:rPr sz="2400" spc="-5" dirty="0">
                <a:latin typeface="Arial"/>
                <a:cs typeface="Arial"/>
              </a:rPr>
              <a:t>solving crucial </a:t>
            </a:r>
            <a:r>
              <a:rPr sz="2400" spc="-5" dirty="0" smtClean="0">
                <a:latin typeface="Arial"/>
                <a:cs typeface="Arial"/>
              </a:rPr>
              <a:t>educational </a:t>
            </a:r>
            <a:r>
              <a:rPr sz="2400" dirty="0">
                <a:latin typeface="Arial"/>
                <a:cs typeface="Arial"/>
              </a:rPr>
              <a:t>tasks </a:t>
            </a:r>
            <a:r>
              <a:rPr sz="2400" spc="-5" dirty="0">
                <a:latin typeface="Arial"/>
                <a:cs typeface="Arial"/>
              </a:rPr>
              <a:t>and </a:t>
            </a:r>
            <a:r>
              <a:rPr sz="2400" dirty="0">
                <a:latin typeface="Arial"/>
                <a:cs typeface="Arial"/>
              </a:rPr>
              <a:t>not to turf battles </a:t>
            </a:r>
            <a:r>
              <a:rPr sz="2400" spc="-5" dirty="0">
                <a:latin typeface="Arial"/>
                <a:cs typeface="Arial"/>
              </a:rPr>
              <a:t>over </a:t>
            </a:r>
            <a:r>
              <a:rPr sz="2400" spc="-5" dirty="0" smtClean="0">
                <a:latin typeface="Arial"/>
                <a:cs typeface="Arial"/>
              </a:rPr>
              <a:t>governance</a:t>
            </a:r>
            <a:r>
              <a:rPr sz="2400" spc="-5" dirty="0">
                <a:latin typeface="Arial"/>
                <a:cs typeface="Arial"/>
              </a:rPr>
              <a:t>.”</a:t>
            </a:r>
            <a:endParaRPr sz="2400" dirty="0">
              <a:latin typeface="Arial"/>
              <a:cs typeface="Arial"/>
            </a:endParaRPr>
          </a:p>
          <a:p>
            <a:pPr>
              <a:spcBef>
                <a:spcPts val="20"/>
              </a:spcBef>
            </a:pPr>
            <a:endParaRPr sz="2500" dirty="0">
              <a:latin typeface="Times New Roman"/>
              <a:cs typeface="Times New Roman"/>
            </a:endParaRPr>
          </a:p>
          <a:p>
            <a:pPr marL="2777490"/>
            <a:r>
              <a:rPr spc="-5" dirty="0">
                <a:latin typeface="Arial"/>
                <a:cs typeface="Arial"/>
              </a:rPr>
              <a:t>CCCT/CEOCCC Policy Paper, December</a:t>
            </a:r>
            <a:r>
              <a:rPr spc="30" dirty="0">
                <a:latin typeface="Arial"/>
                <a:cs typeface="Arial"/>
              </a:rPr>
              <a:t> </a:t>
            </a:r>
            <a:r>
              <a:rPr spc="-5" dirty="0">
                <a:latin typeface="Arial"/>
                <a:cs typeface="Arial"/>
              </a:rPr>
              <a:t>1989</a:t>
            </a:r>
            <a:endParaRPr dirty="0">
              <a:latin typeface="Arial"/>
              <a:cs typeface="Arial"/>
            </a:endParaRPr>
          </a:p>
        </p:txBody>
      </p:sp>
    </p:spTree>
    <p:extLst>
      <p:ext uri="{BB962C8B-B14F-4D97-AF65-F5344CB8AC3E}">
        <p14:creationId xmlns:p14="http://schemas.microsoft.com/office/powerpoint/2010/main" val="266869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49680" y="1592402"/>
            <a:ext cx="10302240" cy="4091248"/>
          </a:xfrm>
          <a:prstGeom prst="rect">
            <a:avLst/>
          </a:prstGeom>
        </p:spPr>
        <p:txBody>
          <a:bodyPr vert="horz" wrap="square" lIns="0" tIns="50165" rIns="0" bIns="0" rtlCol="0">
            <a:spAutoFit/>
          </a:bodyPr>
          <a:lstStyle/>
          <a:p>
            <a:pPr marL="12700" marR="23495">
              <a:lnSpc>
                <a:spcPts val="2380"/>
              </a:lnSpc>
              <a:spcBef>
                <a:spcPts val="395"/>
              </a:spcBef>
            </a:pPr>
            <a:r>
              <a:rPr sz="2200" spc="-5" dirty="0">
                <a:latin typeface="Arial"/>
                <a:cs typeface="Arial"/>
              </a:rPr>
              <a:t>Board of Governors </a:t>
            </a:r>
            <a:r>
              <a:rPr sz="2200" dirty="0">
                <a:latin typeface="Arial"/>
                <a:cs typeface="Arial"/>
              </a:rPr>
              <a:t>shall </a:t>
            </a:r>
            <a:r>
              <a:rPr sz="2200" spc="-5" dirty="0">
                <a:latin typeface="Arial"/>
                <a:cs typeface="Arial"/>
              </a:rPr>
              <a:t>establish "minimum standards" and  local governing boards shall "establish procedures </a:t>
            </a:r>
            <a:r>
              <a:rPr sz="2200" spc="-5" dirty="0" smtClean="0">
                <a:latin typeface="Arial"/>
                <a:cs typeface="Arial"/>
              </a:rPr>
              <a:t>not </a:t>
            </a:r>
            <a:r>
              <a:rPr sz="2200" spc="-5" dirty="0">
                <a:latin typeface="Arial"/>
                <a:cs typeface="Arial"/>
              </a:rPr>
              <a:t>inconsistent" with those standards to</a:t>
            </a:r>
            <a:r>
              <a:rPr sz="2200" spc="15" dirty="0">
                <a:latin typeface="Arial"/>
                <a:cs typeface="Arial"/>
              </a:rPr>
              <a:t> </a:t>
            </a:r>
            <a:r>
              <a:rPr sz="2200" spc="-5" dirty="0">
                <a:latin typeface="Arial"/>
                <a:cs typeface="Arial"/>
              </a:rPr>
              <a:t>ensure:</a:t>
            </a:r>
            <a:endParaRPr sz="2200" dirty="0">
              <a:latin typeface="Arial"/>
              <a:cs typeface="Arial"/>
            </a:endParaRPr>
          </a:p>
          <a:p>
            <a:pPr>
              <a:spcBef>
                <a:spcPts val="20"/>
              </a:spcBef>
            </a:pPr>
            <a:endParaRPr sz="2700" dirty="0">
              <a:latin typeface="Times New Roman"/>
              <a:cs typeface="Times New Roman"/>
            </a:endParaRPr>
          </a:p>
          <a:p>
            <a:pPr marL="756285" indent="-287020">
              <a:lnSpc>
                <a:spcPts val="2510"/>
              </a:lnSpc>
              <a:buFont typeface="Wingdings"/>
              <a:buChar char=""/>
              <a:tabLst>
                <a:tab pos="756285" algn="l"/>
                <a:tab pos="756920" algn="l"/>
              </a:tabLst>
            </a:pPr>
            <a:r>
              <a:rPr sz="2200" spc="-5" dirty="0">
                <a:latin typeface="Arial"/>
                <a:cs typeface="Arial"/>
              </a:rPr>
              <a:t>Faculty, staff and students the </a:t>
            </a:r>
            <a:r>
              <a:rPr sz="2200" dirty="0">
                <a:latin typeface="Arial"/>
                <a:cs typeface="Arial"/>
              </a:rPr>
              <a:t>right </a:t>
            </a:r>
            <a:r>
              <a:rPr sz="2200" spc="-5" dirty="0">
                <a:latin typeface="Arial"/>
                <a:cs typeface="Arial"/>
              </a:rPr>
              <a:t>to</a:t>
            </a:r>
            <a:r>
              <a:rPr sz="2200" spc="50" dirty="0">
                <a:latin typeface="Arial"/>
                <a:cs typeface="Arial"/>
              </a:rPr>
              <a:t> </a:t>
            </a:r>
            <a:r>
              <a:rPr sz="2200" dirty="0" smtClean="0">
                <a:latin typeface="Arial"/>
                <a:cs typeface="Arial"/>
              </a:rPr>
              <a:t>participate</a:t>
            </a:r>
            <a:r>
              <a:rPr lang="en-US" sz="2200" dirty="0" smtClean="0">
                <a:latin typeface="Arial"/>
                <a:cs typeface="Arial"/>
              </a:rPr>
              <a:t> </a:t>
            </a:r>
            <a:r>
              <a:rPr sz="2200" spc="-5" dirty="0" smtClean="0">
                <a:latin typeface="Arial"/>
                <a:cs typeface="Arial"/>
              </a:rPr>
              <a:t>effectively </a:t>
            </a:r>
            <a:r>
              <a:rPr sz="2200" spc="-5" dirty="0">
                <a:latin typeface="Arial"/>
                <a:cs typeface="Arial"/>
              </a:rPr>
              <a:t>in district and college governance</a:t>
            </a:r>
            <a:r>
              <a:rPr sz="2200" spc="60" dirty="0">
                <a:latin typeface="Arial"/>
                <a:cs typeface="Arial"/>
              </a:rPr>
              <a:t> </a:t>
            </a:r>
            <a:r>
              <a:rPr sz="2200" spc="-5" dirty="0">
                <a:latin typeface="Arial"/>
                <a:cs typeface="Arial"/>
              </a:rPr>
              <a:t>and</a:t>
            </a:r>
            <a:endParaRPr sz="2200" dirty="0">
              <a:latin typeface="Arial"/>
              <a:cs typeface="Arial"/>
            </a:endParaRPr>
          </a:p>
          <a:p>
            <a:pPr>
              <a:spcBef>
                <a:spcPts val="35"/>
              </a:spcBef>
            </a:pPr>
            <a:endParaRPr sz="2950" dirty="0">
              <a:latin typeface="Times New Roman"/>
              <a:cs typeface="Times New Roman"/>
            </a:endParaRPr>
          </a:p>
          <a:p>
            <a:pPr marL="756285" marR="691515" indent="-287020">
              <a:lnSpc>
                <a:spcPct val="90100"/>
              </a:lnSpc>
              <a:buFont typeface="Wingdings"/>
              <a:buChar char=""/>
              <a:tabLst>
                <a:tab pos="756920" algn="l"/>
              </a:tabLst>
            </a:pPr>
            <a:r>
              <a:rPr sz="2200" spc="-5" dirty="0">
                <a:latin typeface="Arial"/>
                <a:cs typeface="Arial"/>
              </a:rPr>
              <a:t>The right </a:t>
            </a:r>
            <a:r>
              <a:rPr sz="2200" dirty="0">
                <a:latin typeface="Arial"/>
                <a:cs typeface="Arial"/>
              </a:rPr>
              <a:t>of </a:t>
            </a:r>
            <a:r>
              <a:rPr sz="2200" spc="-5" dirty="0">
                <a:latin typeface="Arial"/>
                <a:cs typeface="Arial"/>
              </a:rPr>
              <a:t>academic senates to assume primary  responsibility for making recommendations in the  areas of curriculum and academic</a:t>
            </a:r>
            <a:r>
              <a:rPr sz="2200" spc="60" dirty="0">
                <a:latin typeface="Arial"/>
                <a:cs typeface="Arial"/>
              </a:rPr>
              <a:t> </a:t>
            </a:r>
            <a:r>
              <a:rPr sz="2200" spc="-5" dirty="0">
                <a:latin typeface="Arial"/>
                <a:cs typeface="Arial"/>
              </a:rPr>
              <a:t>standards.</a:t>
            </a:r>
            <a:endParaRPr sz="2200" dirty="0">
              <a:latin typeface="Arial"/>
              <a:cs typeface="Arial"/>
            </a:endParaRPr>
          </a:p>
          <a:p>
            <a:pPr>
              <a:spcBef>
                <a:spcPts val="30"/>
              </a:spcBef>
            </a:pPr>
            <a:endParaRPr sz="2700" dirty="0">
              <a:latin typeface="Times New Roman"/>
              <a:cs typeface="Times New Roman"/>
            </a:endParaRPr>
          </a:p>
          <a:p>
            <a:pPr marL="3158490">
              <a:spcBef>
                <a:spcPts val="5"/>
              </a:spcBef>
            </a:pPr>
            <a:r>
              <a:rPr spc="-5" dirty="0">
                <a:latin typeface="Arial"/>
                <a:cs typeface="Arial"/>
              </a:rPr>
              <a:t>Education Code Sections 70901 and</a:t>
            </a:r>
            <a:r>
              <a:rPr spc="15" dirty="0">
                <a:latin typeface="Arial"/>
                <a:cs typeface="Arial"/>
              </a:rPr>
              <a:t> </a:t>
            </a:r>
            <a:r>
              <a:rPr spc="-5" dirty="0">
                <a:latin typeface="Arial"/>
                <a:cs typeface="Arial"/>
              </a:rPr>
              <a:t>70902</a:t>
            </a:r>
            <a:endParaRPr dirty="0">
              <a:latin typeface="Arial"/>
              <a:cs typeface="Arial"/>
            </a:endParaRPr>
          </a:p>
        </p:txBody>
      </p:sp>
      <p:sp>
        <p:nvSpPr>
          <p:cNvPr id="8" name="object 5"/>
          <p:cNvSpPr txBox="1">
            <a:spLocks/>
          </p:cNvSpPr>
          <p:nvPr/>
        </p:nvSpPr>
        <p:spPr>
          <a:xfrm>
            <a:off x="929588" y="670779"/>
            <a:ext cx="9311692" cy="68929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12700">
              <a:lnSpc>
                <a:spcPct val="100000"/>
              </a:lnSpc>
              <a:spcBef>
                <a:spcPts val="95"/>
              </a:spcBef>
            </a:pPr>
            <a:r>
              <a:rPr lang="en-US" spc="-5" dirty="0" smtClean="0"/>
              <a:t>Participatory</a:t>
            </a:r>
            <a:r>
              <a:rPr lang="en-US" dirty="0" smtClean="0"/>
              <a:t> </a:t>
            </a:r>
            <a:r>
              <a:rPr lang="en-US" spc="-5" dirty="0" smtClean="0"/>
              <a:t>Governance:  the law</a:t>
            </a:r>
            <a:endParaRPr lang="en-US" spc="-5" dirty="0"/>
          </a:p>
        </p:txBody>
      </p:sp>
    </p:spTree>
    <p:extLst>
      <p:ext uri="{BB962C8B-B14F-4D97-AF65-F5344CB8AC3E}">
        <p14:creationId xmlns:p14="http://schemas.microsoft.com/office/powerpoint/2010/main" val="4026250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0806" y="6272322"/>
            <a:ext cx="254000" cy="49629"/>
          </a:xfrm>
          <a:prstGeom prst="rect">
            <a:avLst/>
          </a:prstGeom>
        </p:spPr>
        <p:txBody>
          <a:bodyPr vert="horz" wrap="square" lIns="0" tIns="635" rIns="0" bIns="0" rtlCol="0">
            <a:spAutoFit/>
          </a:bodyPr>
          <a:lstStyle/>
          <a:p>
            <a:pPr marL="70485" marR="31115" indent="-15240">
              <a:lnSpc>
                <a:spcPct val="109200"/>
              </a:lnSpc>
              <a:spcBef>
                <a:spcPts val="5"/>
              </a:spcBef>
            </a:pPr>
            <a:r>
              <a:rPr sz="100" spc="-20" dirty="0" smtClean="0">
                <a:latin typeface="Arial"/>
                <a:cs typeface="Arial"/>
              </a:rPr>
              <a:t> </a:t>
            </a:r>
            <a:r>
              <a:rPr sz="100" spc="10" dirty="0">
                <a:latin typeface="Arial"/>
                <a:cs typeface="Arial"/>
              </a:rPr>
              <a:t>uic</a:t>
            </a:r>
            <a:r>
              <a:rPr sz="100" spc="-15" dirty="0">
                <a:latin typeface="Arial"/>
                <a:cs typeface="Arial"/>
              </a:rPr>
              <a:t> </a:t>
            </a:r>
            <a:r>
              <a:rPr sz="100" spc="15" dirty="0">
                <a:latin typeface="Arial"/>
                <a:cs typeface="Arial"/>
              </a:rPr>
              <a:t>k</a:t>
            </a:r>
            <a:r>
              <a:rPr sz="100" spc="-15" dirty="0">
                <a:latin typeface="Arial"/>
                <a:cs typeface="Arial"/>
              </a:rPr>
              <a:t> </a:t>
            </a:r>
            <a:r>
              <a:rPr sz="100" spc="15" dirty="0">
                <a:latin typeface="Arial"/>
                <a:cs typeface="Arial"/>
              </a:rPr>
              <a:t>Time</a:t>
            </a:r>
            <a:r>
              <a:rPr sz="100" spc="-15" dirty="0">
                <a:latin typeface="Arial"/>
                <a:cs typeface="Arial"/>
              </a:rPr>
              <a:t> </a:t>
            </a:r>
            <a:r>
              <a:rPr sz="100" spc="30" dirty="0">
                <a:latin typeface="Arial"/>
                <a:cs typeface="Arial"/>
              </a:rPr>
              <a:t>™</a:t>
            </a:r>
            <a:r>
              <a:rPr sz="100" spc="-5" dirty="0">
                <a:latin typeface="Arial"/>
                <a:cs typeface="Arial"/>
              </a:rPr>
              <a:t> </a:t>
            </a:r>
            <a:r>
              <a:rPr sz="100" spc="15" dirty="0">
                <a:latin typeface="Arial"/>
                <a:cs typeface="Arial"/>
              </a:rPr>
              <a:t>a</a:t>
            </a:r>
            <a:r>
              <a:rPr sz="100" spc="-20" dirty="0">
                <a:latin typeface="Arial"/>
                <a:cs typeface="Arial"/>
              </a:rPr>
              <a:t> </a:t>
            </a:r>
            <a:r>
              <a:rPr sz="100" spc="15" dirty="0">
                <a:latin typeface="Arial"/>
                <a:cs typeface="Arial"/>
              </a:rPr>
              <a:t>n</a:t>
            </a:r>
            <a:r>
              <a:rPr sz="100" spc="-20" dirty="0">
                <a:latin typeface="Arial"/>
                <a:cs typeface="Arial"/>
              </a:rPr>
              <a:t> </a:t>
            </a:r>
            <a:r>
              <a:rPr sz="100" spc="15" dirty="0">
                <a:latin typeface="Arial"/>
                <a:cs typeface="Arial"/>
              </a:rPr>
              <a:t>d</a:t>
            </a:r>
            <a:r>
              <a:rPr sz="100" spc="5" dirty="0">
                <a:latin typeface="Arial"/>
                <a:cs typeface="Arial"/>
              </a:rPr>
              <a:t> </a:t>
            </a:r>
            <a:r>
              <a:rPr sz="100" spc="15" dirty="0">
                <a:latin typeface="Arial"/>
                <a:cs typeface="Arial"/>
              </a:rPr>
              <a:t>a  </a:t>
            </a:r>
            <a:r>
              <a:rPr sz="100" dirty="0">
                <a:latin typeface="Arial"/>
                <a:cs typeface="Arial"/>
              </a:rPr>
              <a:t> </a:t>
            </a:r>
            <a:r>
              <a:rPr sz="100" spc="15" dirty="0">
                <a:latin typeface="Arial"/>
                <a:cs typeface="Arial"/>
              </a:rPr>
              <a:t>d</a:t>
            </a:r>
            <a:r>
              <a:rPr sz="100" spc="-20" dirty="0">
                <a:latin typeface="Arial"/>
                <a:cs typeface="Arial"/>
              </a:rPr>
              <a:t> </a:t>
            </a:r>
            <a:r>
              <a:rPr sz="100" spc="15" dirty="0">
                <a:latin typeface="Arial"/>
                <a:cs typeface="Arial"/>
              </a:rPr>
              <a:t>ec</a:t>
            </a:r>
            <a:r>
              <a:rPr sz="100" spc="-15" dirty="0">
                <a:latin typeface="Arial"/>
                <a:cs typeface="Arial"/>
              </a:rPr>
              <a:t> </a:t>
            </a:r>
            <a:r>
              <a:rPr sz="100" spc="15" dirty="0">
                <a:latin typeface="Arial"/>
                <a:cs typeface="Arial"/>
              </a:rPr>
              <a:t>o</a:t>
            </a:r>
            <a:r>
              <a:rPr sz="100" spc="-20" dirty="0">
                <a:latin typeface="Arial"/>
                <a:cs typeface="Arial"/>
              </a:rPr>
              <a:t> </a:t>
            </a:r>
            <a:r>
              <a:rPr sz="100" spc="25" dirty="0">
                <a:latin typeface="Arial"/>
                <a:cs typeface="Arial"/>
              </a:rPr>
              <a:t>mp</a:t>
            </a:r>
            <a:r>
              <a:rPr sz="100" spc="-20" dirty="0">
                <a:latin typeface="Arial"/>
                <a:cs typeface="Arial"/>
              </a:rPr>
              <a:t> </a:t>
            </a:r>
            <a:r>
              <a:rPr sz="100" spc="15" dirty="0">
                <a:latin typeface="Arial"/>
                <a:cs typeface="Arial"/>
              </a:rPr>
              <a:t>re</a:t>
            </a:r>
            <a:r>
              <a:rPr sz="100" spc="-15" dirty="0">
                <a:latin typeface="Arial"/>
                <a:cs typeface="Arial"/>
              </a:rPr>
              <a:t> </a:t>
            </a:r>
            <a:r>
              <a:rPr sz="100" spc="15" dirty="0">
                <a:latin typeface="Arial"/>
                <a:cs typeface="Arial"/>
              </a:rPr>
              <a:t>s</a:t>
            </a:r>
            <a:r>
              <a:rPr sz="100" spc="-15" dirty="0">
                <a:latin typeface="Arial"/>
                <a:cs typeface="Arial"/>
              </a:rPr>
              <a:t> </a:t>
            </a:r>
            <a:r>
              <a:rPr sz="100" spc="20" dirty="0">
                <a:latin typeface="Arial"/>
                <a:cs typeface="Arial"/>
              </a:rPr>
              <a:t>so</a:t>
            </a:r>
            <a:r>
              <a:rPr sz="100" spc="-20" dirty="0">
                <a:latin typeface="Arial"/>
                <a:cs typeface="Arial"/>
              </a:rPr>
              <a:t> </a:t>
            </a:r>
            <a:r>
              <a:rPr sz="100" spc="10" dirty="0">
                <a:latin typeface="Arial"/>
                <a:cs typeface="Arial"/>
              </a:rPr>
              <a:t>r</a:t>
            </a:r>
            <a:endParaRPr sz="100" dirty="0">
              <a:latin typeface="Arial"/>
              <a:cs typeface="Arial"/>
            </a:endParaRPr>
          </a:p>
          <a:p>
            <a:pPr>
              <a:spcBef>
                <a:spcPts val="10"/>
              </a:spcBef>
            </a:pPr>
            <a:r>
              <a:rPr sz="100" spc="15" dirty="0">
                <a:latin typeface="Arial"/>
                <a:cs typeface="Arial"/>
              </a:rPr>
              <a:t>a</a:t>
            </a:r>
            <a:r>
              <a:rPr sz="100" spc="-20" dirty="0">
                <a:latin typeface="Arial"/>
                <a:cs typeface="Arial"/>
              </a:rPr>
              <a:t> </a:t>
            </a:r>
            <a:r>
              <a:rPr sz="100" spc="15" dirty="0">
                <a:latin typeface="Arial"/>
                <a:cs typeface="Arial"/>
              </a:rPr>
              <a:t>re n</a:t>
            </a:r>
            <a:r>
              <a:rPr sz="100" spc="-20" dirty="0">
                <a:latin typeface="Arial"/>
                <a:cs typeface="Arial"/>
              </a:rPr>
              <a:t> </a:t>
            </a:r>
            <a:r>
              <a:rPr sz="100" spc="15" dirty="0">
                <a:latin typeface="Arial"/>
                <a:cs typeface="Arial"/>
              </a:rPr>
              <a:t>ee</a:t>
            </a:r>
            <a:r>
              <a:rPr sz="100" spc="-15" dirty="0">
                <a:latin typeface="Arial"/>
                <a:cs typeface="Arial"/>
              </a:rPr>
              <a:t> </a:t>
            </a:r>
            <a:r>
              <a:rPr sz="100" spc="15" dirty="0">
                <a:latin typeface="Arial"/>
                <a:cs typeface="Arial"/>
              </a:rPr>
              <a:t>d</a:t>
            </a:r>
            <a:r>
              <a:rPr sz="100" spc="-15" dirty="0">
                <a:latin typeface="Arial"/>
                <a:cs typeface="Arial"/>
              </a:rPr>
              <a:t> </a:t>
            </a:r>
            <a:r>
              <a:rPr sz="100" spc="15" dirty="0">
                <a:latin typeface="Arial"/>
                <a:cs typeface="Arial"/>
              </a:rPr>
              <a:t>e</a:t>
            </a:r>
            <a:r>
              <a:rPr sz="100" spc="-20" dirty="0">
                <a:latin typeface="Arial"/>
                <a:cs typeface="Arial"/>
              </a:rPr>
              <a:t> </a:t>
            </a:r>
            <a:r>
              <a:rPr sz="100" spc="15" dirty="0">
                <a:latin typeface="Arial"/>
                <a:cs typeface="Arial"/>
              </a:rPr>
              <a:t>d </a:t>
            </a:r>
            <a:r>
              <a:rPr sz="100" spc="5" dirty="0">
                <a:latin typeface="Arial"/>
                <a:cs typeface="Arial"/>
              </a:rPr>
              <a:t>to</a:t>
            </a:r>
            <a:r>
              <a:rPr sz="100" spc="10" dirty="0">
                <a:latin typeface="Arial"/>
                <a:cs typeface="Arial"/>
              </a:rPr>
              <a:t> </a:t>
            </a:r>
            <a:r>
              <a:rPr sz="100" spc="15" dirty="0">
                <a:latin typeface="Arial"/>
                <a:cs typeface="Arial"/>
              </a:rPr>
              <a:t>s</a:t>
            </a:r>
            <a:r>
              <a:rPr sz="100" spc="-10" dirty="0">
                <a:latin typeface="Arial"/>
                <a:cs typeface="Arial"/>
              </a:rPr>
              <a:t> </a:t>
            </a:r>
            <a:r>
              <a:rPr sz="100" spc="15" dirty="0">
                <a:latin typeface="Arial"/>
                <a:cs typeface="Arial"/>
              </a:rPr>
              <a:t>ee</a:t>
            </a:r>
            <a:r>
              <a:rPr sz="100" spc="10" dirty="0">
                <a:latin typeface="Arial"/>
                <a:cs typeface="Arial"/>
              </a:rPr>
              <a:t> this</a:t>
            </a:r>
            <a:r>
              <a:rPr sz="100" spc="15" dirty="0">
                <a:latin typeface="Arial"/>
                <a:cs typeface="Arial"/>
              </a:rPr>
              <a:t> </a:t>
            </a:r>
            <a:r>
              <a:rPr sz="100" spc="10" dirty="0">
                <a:latin typeface="Arial"/>
                <a:cs typeface="Arial"/>
              </a:rPr>
              <a:t>pic</a:t>
            </a:r>
            <a:r>
              <a:rPr sz="100" spc="-10" dirty="0">
                <a:latin typeface="Arial"/>
                <a:cs typeface="Arial"/>
              </a:rPr>
              <a:t> </a:t>
            </a:r>
            <a:r>
              <a:rPr sz="100" spc="10" dirty="0">
                <a:latin typeface="Arial"/>
                <a:cs typeface="Arial"/>
              </a:rPr>
              <a:t>tur</a:t>
            </a:r>
            <a:r>
              <a:rPr sz="100" spc="-10" dirty="0">
                <a:latin typeface="Arial"/>
                <a:cs typeface="Arial"/>
              </a:rPr>
              <a:t> </a:t>
            </a:r>
            <a:r>
              <a:rPr sz="100" spc="15" dirty="0">
                <a:latin typeface="Arial"/>
                <a:cs typeface="Arial"/>
              </a:rPr>
              <a:t>e</a:t>
            </a:r>
            <a:r>
              <a:rPr sz="100" spc="-20" dirty="0">
                <a:latin typeface="Arial"/>
                <a:cs typeface="Arial"/>
              </a:rPr>
              <a:t> </a:t>
            </a:r>
            <a:r>
              <a:rPr sz="100" spc="5" dirty="0">
                <a:latin typeface="Arial"/>
                <a:cs typeface="Arial"/>
              </a:rPr>
              <a:t>.</a:t>
            </a:r>
            <a:endParaRPr sz="100" dirty="0">
              <a:latin typeface="Arial"/>
              <a:cs typeface="Arial"/>
            </a:endParaRPr>
          </a:p>
        </p:txBody>
      </p:sp>
      <p:sp>
        <p:nvSpPr>
          <p:cNvPr id="6" name="object 6"/>
          <p:cNvSpPr txBox="1"/>
          <p:nvPr/>
        </p:nvSpPr>
        <p:spPr>
          <a:xfrm>
            <a:off x="899160" y="1552398"/>
            <a:ext cx="10378440" cy="3352071"/>
          </a:xfrm>
          <a:prstGeom prst="rect">
            <a:avLst/>
          </a:prstGeom>
        </p:spPr>
        <p:txBody>
          <a:bodyPr vert="horz" wrap="square" lIns="0" tIns="85725" rIns="0" bIns="0" rtlCol="0">
            <a:spAutoFit/>
          </a:bodyPr>
          <a:lstStyle/>
          <a:p>
            <a:pPr marL="621665" marR="1088390" indent="-609600">
              <a:lnSpc>
                <a:spcPct val="80100"/>
              </a:lnSpc>
              <a:spcBef>
                <a:spcPts val="675"/>
              </a:spcBef>
            </a:pPr>
            <a:r>
              <a:rPr sz="2400" dirty="0">
                <a:latin typeface="Arial"/>
                <a:cs typeface="Arial"/>
              </a:rPr>
              <a:t>(a) </a:t>
            </a:r>
            <a:r>
              <a:rPr sz="2400" spc="-5" dirty="0">
                <a:latin typeface="Arial"/>
                <a:cs typeface="Arial"/>
              </a:rPr>
              <a:t>The governing board shall adopt policies </a:t>
            </a:r>
            <a:r>
              <a:rPr sz="2400" dirty="0">
                <a:latin typeface="Arial"/>
                <a:cs typeface="Arial"/>
              </a:rPr>
              <a:t>for  </a:t>
            </a:r>
            <a:r>
              <a:rPr sz="2400" spc="-5" dirty="0">
                <a:latin typeface="Arial"/>
                <a:cs typeface="Arial"/>
              </a:rPr>
              <a:t>appropriate delegation </a:t>
            </a:r>
            <a:r>
              <a:rPr sz="2400" dirty="0">
                <a:latin typeface="Arial"/>
                <a:cs typeface="Arial"/>
              </a:rPr>
              <a:t>of </a:t>
            </a:r>
            <a:r>
              <a:rPr sz="2400" spc="-5" dirty="0">
                <a:latin typeface="Arial"/>
                <a:cs typeface="Arial"/>
              </a:rPr>
              <a:t>authority and  responsibility </a:t>
            </a:r>
            <a:r>
              <a:rPr sz="2400" dirty="0">
                <a:latin typeface="Arial"/>
                <a:cs typeface="Arial"/>
              </a:rPr>
              <a:t>to its </a:t>
            </a:r>
            <a:r>
              <a:rPr sz="2400" spc="-5" dirty="0">
                <a:latin typeface="Arial"/>
                <a:cs typeface="Arial"/>
              </a:rPr>
              <a:t>academic</a:t>
            </a:r>
            <a:r>
              <a:rPr sz="2400" spc="45" dirty="0">
                <a:latin typeface="Arial"/>
                <a:cs typeface="Arial"/>
              </a:rPr>
              <a:t> </a:t>
            </a:r>
            <a:r>
              <a:rPr sz="2400" spc="-5" dirty="0">
                <a:latin typeface="Arial"/>
                <a:cs typeface="Arial"/>
              </a:rPr>
              <a:t>senate.</a:t>
            </a:r>
            <a:endParaRPr sz="2400" dirty="0">
              <a:latin typeface="Arial"/>
              <a:cs typeface="Arial"/>
            </a:endParaRPr>
          </a:p>
          <a:p>
            <a:pPr>
              <a:spcBef>
                <a:spcPts val="5"/>
              </a:spcBef>
            </a:pPr>
            <a:endParaRPr sz="2500" dirty="0">
              <a:latin typeface="Times New Roman"/>
              <a:cs typeface="Times New Roman"/>
            </a:endParaRPr>
          </a:p>
          <a:p>
            <a:pPr marL="621665"/>
            <a:r>
              <a:rPr sz="2400" spc="-5" dirty="0">
                <a:latin typeface="Arial"/>
                <a:cs typeface="Arial"/>
              </a:rPr>
              <a:t>…providing at </a:t>
            </a:r>
            <a:r>
              <a:rPr sz="2400" dirty="0">
                <a:latin typeface="Arial"/>
                <a:cs typeface="Arial"/>
              </a:rPr>
              <a:t>a </a:t>
            </a:r>
            <a:r>
              <a:rPr sz="2400" spc="-5" dirty="0">
                <a:latin typeface="Arial"/>
                <a:cs typeface="Arial"/>
              </a:rPr>
              <a:t>minimum </a:t>
            </a:r>
            <a:r>
              <a:rPr sz="2400" dirty="0">
                <a:latin typeface="Arial"/>
                <a:cs typeface="Arial"/>
              </a:rPr>
              <a:t>the</a:t>
            </a:r>
            <a:r>
              <a:rPr sz="2400" spc="15" dirty="0">
                <a:latin typeface="Arial"/>
                <a:cs typeface="Arial"/>
              </a:rPr>
              <a:t> </a:t>
            </a:r>
            <a:r>
              <a:rPr sz="2400" spc="-5" dirty="0">
                <a:latin typeface="Arial"/>
                <a:cs typeface="Arial"/>
              </a:rPr>
              <a:t>governing</a:t>
            </a:r>
            <a:endParaRPr sz="2400" dirty="0">
              <a:latin typeface="Arial"/>
              <a:cs typeface="Arial"/>
            </a:endParaRPr>
          </a:p>
          <a:p>
            <a:pPr marL="621665" marR="5080">
              <a:lnSpc>
                <a:spcPct val="80000"/>
              </a:lnSpc>
              <a:spcBef>
                <a:spcPts val="575"/>
              </a:spcBef>
            </a:pPr>
            <a:r>
              <a:rPr sz="2400" spc="-5" dirty="0">
                <a:latin typeface="Arial"/>
                <a:cs typeface="Arial"/>
              </a:rPr>
              <a:t>board or its designees consult collegially with the  academic senate when adopting policies and  procedures on academic and professional</a:t>
            </a:r>
            <a:r>
              <a:rPr sz="2400" spc="110" dirty="0">
                <a:latin typeface="Arial"/>
                <a:cs typeface="Arial"/>
              </a:rPr>
              <a:t> </a:t>
            </a:r>
            <a:r>
              <a:rPr sz="2400" dirty="0">
                <a:latin typeface="Arial"/>
                <a:cs typeface="Arial"/>
              </a:rPr>
              <a:t>matters.</a:t>
            </a:r>
          </a:p>
          <a:p>
            <a:pPr>
              <a:spcBef>
                <a:spcPts val="20"/>
              </a:spcBef>
            </a:pPr>
            <a:endParaRPr sz="2500" dirty="0">
              <a:latin typeface="Times New Roman"/>
              <a:cs typeface="Times New Roman"/>
            </a:endParaRPr>
          </a:p>
          <a:p>
            <a:pPr marR="297815" algn="r">
              <a:spcBef>
                <a:spcPts val="5"/>
              </a:spcBef>
            </a:pPr>
            <a:r>
              <a:rPr dirty="0">
                <a:latin typeface="Arial"/>
                <a:cs typeface="Arial"/>
              </a:rPr>
              <a:t>Title </a:t>
            </a:r>
            <a:r>
              <a:rPr spc="-5" dirty="0">
                <a:latin typeface="Arial"/>
                <a:cs typeface="Arial"/>
              </a:rPr>
              <a:t>5</a:t>
            </a:r>
            <a:r>
              <a:rPr spc="-85" dirty="0">
                <a:latin typeface="Arial"/>
                <a:cs typeface="Arial"/>
              </a:rPr>
              <a:t> </a:t>
            </a:r>
            <a:r>
              <a:rPr spc="-10" dirty="0">
                <a:latin typeface="Arial"/>
                <a:cs typeface="Arial"/>
              </a:rPr>
              <a:t>§53203</a:t>
            </a:r>
            <a:endParaRPr dirty="0">
              <a:latin typeface="Arial"/>
              <a:cs typeface="Arial"/>
            </a:endParaRPr>
          </a:p>
        </p:txBody>
      </p:sp>
      <p:sp>
        <p:nvSpPr>
          <p:cNvPr id="8" name="object 5"/>
          <p:cNvSpPr txBox="1">
            <a:spLocks/>
          </p:cNvSpPr>
          <p:nvPr/>
        </p:nvSpPr>
        <p:spPr>
          <a:xfrm>
            <a:off x="899160" y="613184"/>
            <a:ext cx="10805212" cy="68929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12700">
              <a:lnSpc>
                <a:spcPct val="100000"/>
              </a:lnSpc>
              <a:spcBef>
                <a:spcPts val="95"/>
              </a:spcBef>
            </a:pPr>
            <a:r>
              <a:rPr lang="en-US" spc="-5" dirty="0" smtClean="0"/>
              <a:t>Participatory</a:t>
            </a:r>
            <a:r>
              <a:rPr lang="en-US" dirty="0" smtClean="0"/>
              <a:t> </a:t>
            </a:r>
            <a:r>
              <a:rPr lang="en-US" spc="-5" dirty="0" smtClean="0"/>
              <a:t>Governance:  Academic Senates</a:t>
            </a:r>
            <a:endParaRPr lang="en-US" spc="-5" dirty="0"/>
          </a:p>
        </p:txBody>
      </p:sp>
    </p:spTree>
    <p:extLst>
      <p:ext uri="{BB962C8B-B14F-4D97-AF65-F5344CB8AC3E}">
        <p14:creationId xmlns:p14="http://schemas.microsoft.com/office/powerpoint/2010/main" val="173044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24840" y="478365"/>
            <a:ext cx="9570720" cy="689291"/>
          </a:xfrm>
          <a:prstGeom prst="rect">
            <a:avLst/>
          </a:prstGeom>
        </p:spPr>
        <p:txBody>
          <a:bodyPr vert="horz" wrap="square" lIns="0" tIns="12065" rIns="0" bIns="0" rtlCol="0" anchor="ctr">
            <a:spAutoFit/>
          </a:bodyPr>
          <a:lstStyle/>
          <a:p>
            <a:pPr marL="12700">
              <a:lnSpc>
                <a:spcPct val="100000"/>
              </a:lnSpc>
              <a:spcBef>
                <a:spcPts val="95"/>
              </a:spcBef>
            </a:pPr>
            <a:r>
              <a:rPr spc="-5" dirty="0" smtClean="0"/>
              <a:t>Academic</a:t>
            </a:r>
            <a:r>
              <a:rPr spc="45" dirty="0" smtClean="0"/>
              <a:t> </a:t>
            </a:r>
            <a:r>
              <a:rPr spc="-5" dirty="0" smtClean="0"/>
              <a:t>Senates</a:t>
            </a:r>
            <a:r>
              <a:rPr lang="en-US" spc="-5" dirty="0" smtClean="0"/>
              <a:t> “10+1”</a:t>
            </a:r>
            <a:endParaRPr spc="-5" dirty="0"/>
          </a:p>
        </p:txBody>
      </p:sp>
      <p:sp>
        <p:nvSpPr>
          <p:cNvPr id="6" name="object 6"/>
          <p:cNvSpPr txBox="1">
            <a:spLocks noGrp="1"/>
          </p:cNvSpPr>
          <p:nvPr>
            <p:ph type="body" idx="1"/>
          </p:nvPr>
        </p:nvSpPr>
        <p:spPr>
          <a:xfrm>
            <a:off x="-60960" y="1167656"/>
            <a:ext cx="12252960" cy="5498940"/>
          </a:xfrm>
          <a:prstGeom prst="rect">
            <a:avLst/>
          </a:prstGeom>
        </p:spPr>
        <p:txBody>
          <a:bodyPr vert="horz" wrap="square" lIns="0" tIns="58419" rIns="0" bIns="0" rtlCol="0">
            <a:spAutoFit/>
          </a:bodyPr>
          <a:lstStyle/>
          <a:p>
            <a:pPr marL="621665" marR="363855" indent="0">
              <a:lnSpc>
                <a:spcPts val="1540"/>
              </a:lnSpc>
              <a:spcBef>
                <a:spcPts val="459"/>
              </a:spcBef>
              <a:buNone/>
            </a:pPr>
            <a:r>
              <a:rPr sz="2000" spc="-5" dirty="0"/>
              <a:t>Academic and professional matters means the following policy development  and implementation</a:t>
            </a:r>
            <a:r>
              <a:rPr sz="2000" spc="-10" dirty="0"/>
              <a:t> </a:t>
            </a:r>
            <a:r>
              <a:rPr sz="2000" spc="-5" dirty="0"/>
              <a:t>matters:</a:t>
            </a:r>
            <a:endParaRPr sz="2000" dirty="0">
              <a:cs typeface="Arial"/>
            </a:endParaRPr>
          </a:p>
          <a:p>
            <a:pPr marL="609600">
              <a:lnSpc>
                <a:spcPct val="100000"/>
              </a:lnSpc>
              <a:spcBef>
                <a:spcPts val="35"/>
              </a:spcBef>
            </a:pPr>
            <a:endParaRPr sz="1650" dirty="0">
              <a:latin typeface="Times New Roman"/>
              <a:cs typeface="Times New Roman"/>
            </a:endParaRPr>
          </a:p>
          <a:p>
            <a:pPr marL="965200" indent="-342900">
              <a:lnSpc>
                <a:spcPct val="100000"/>
              </a:lnSpc>
              <a:spcBef>
                <a:spcPts val="0"/>
              </a:spcBef>
              <a:tabLst>
                <a:tab pos="965200" algn="l"/>
                <a:tab pos="965835" algn="l"/>
              </a:tabLst>
            </a:pPr>
            <a:r>
              <a:rPr sz="2400" spc="-5" dirty="0">
                <a:solidFill>
                  <a:schemeClr val="tx1"/>
                </a:solidFill>
              </a:rPr>
              <a:t>Degree and certificate</a:t>
            </a:r>
            <a:r>
              <a:rPr sz="2400" spc="20" dirty="0">
                <a:solidFill>
                  <a:schemeClr val="tx1"/>
                </a:solidFill>
              </a:rPr>
              <a:t> </a:t>
            </a:r>
            <a:r>
              <a:rPr sz="2400" spc="-5" dirty="0" smtClean="0">
                <a:solidFill>
                  <a:schemeClr val="tx1"/>
                </a:solidFill>
              </a:rPr>
              <a:t>requirements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Curriculum</a:t>
            </a:r>
            <a:r>
              <a:rPr sz="2400" spc="-5" dirty="0">
                <a:solidFill>
                  <a:schemeClr val="tx1"/>
                </a:solidFill>
              </a:rPr>
              <a:t>, including establishing prerequisites and placing courses within  disciplines</a:t>
            </a:r>
            <a:endParaRPr sz="2400" dirty="0">
              <a:solidFill>
                <a:schemeClr val="tx1"/>
              </a:solidFill>
            </a:endParaRPr>
          </a:p>
          <a:p>
            <a:pPr marL="965200" indent="-342900">
              <a:lnSpc>
                <a:spcPct val="100000"/>
              </a:lnSpc>
              <a:spcBef>
                <a:spcPts val="0"/>
              </a:spcBef>
              <a:tabLst>
                <a:tab pos="965200" algn="l"/>
                <a:tab pos="965835" algn="l"/>
              </a:tabLst>
            </a:pPr>
            <a:r>
              <a:rPr sz="2400" spc="-5" dirty="0">
                <a:solidFill>
                  <a:schemeClr val="tx1"/>
                </a:solidFill>
              </a:rPr>
              <a:t>Grading</a:t>
            </a:r>
            <a:r>
              <a:rPr sz="2400" spc="5" dirty="0">
                <a:solidFill>
                  <a:schemeClr val="tx1"/>
                </a:solidFill>
              </a:rPr>
              <a:t> </a:t>
            </a:r>
            <a:r>
              <a:rPr sz="2400" spc="-5" dirty="0" smtClean="0">
                <a:solidFill>
                  <a:schemeClr val="tx1"/>
                </a:solidFill>
              </a:rPr>
              <a:t>policies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Educational </a:t>
            </a:r>
            <a:r>
              <a:rPr sz="2400" spc="-5" dirty="0">
                <a:solidFill>
                  <a:schemeClr val="tx1"/>
                </a:solidFill>
              </a:rPr>
              <a:t>program</a:t>
            </a:r>
            <a:r>
              <a:rPr sz="2400" spc="15" dirty="0">
                <a:solidFill>
                  <a:schemeClr val="tx1"/>
                </a:solidFill>
              </a:rPr>
              <a:t> </a:t>
            </a:r>
            <a:r>
              <a:rPr sz="2400" spc="-5" dirty="0" smtClean="0">
                <a:solidFill>
                  <a:schemeClr val="tx1"/>
                </a:solidFill>
              </a:rPr>
              <a:t>development</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Standards </a:t>
            </a:r>
            <a:r>
              <a:rPr sz="2400" spc="-5" dirty="0">
                <a:solidFill>
                  <a:schemeClr val="tx1"/>
                </a:solidFill>
              </a:rPr>
              <a:t>or policies regarding student preparation and</a:t>
            </a:r>
            <a:r>
              <a:rPr sz="2400" spc="60" dirty="0">
                <a:solidFill>
                  <a:schemeClr val="tx1"/>
                </a:solidFill>
              </a:rPr>
              <a:t> </a:t>
            </a:r>
            <a:r>
              <a:rPr sz="2400" spc="-5" dirty="0" smtClean="0">
                <a:solidFill>
                  <a:schemeClr val="tx1"/>
                </a:solidFill>
              </a:rPr>
              <a:t>success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District </a:t>
            </a:r>
            <a:r>
              <a:rPr sz="2400" spc="-5" dirty="0">
                <a:solidFill>
                  <a:schemeClr val="tx1"/>
                </a:solidFill>
              </a:rPr>
              <a:t>and college governance structures, as related to faculty</a:t>
            </a:r>
            <a:r>
              <a:rPr sz="2400" spc="85" dirty="0">
                <a:solidFill>
                  <a:schemeClr val="tx1"/>
                </a:solidFill>
              </a:rPr>
              <a:t> </a:t>
            </a:r>
            <a:r>
              <a:rPr sz="2400" spc="-5" dirty="0" smtClean="0">
                <a:solidFill>
                  <a:schemeClr val="tx1"/>
                </a:solidFill>
              </a:rPr>
              <a:t>roles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Faculty </a:t>
            </a:r>
            <a:r>
              <a:rPr sz="2400" spc="-5" dirty="0">
                <a:solidFill>
                  <a:schemeClr val="tx1"/>
                </a:solidFill>
              </a:rPr>
              <a:t>roles and involvement in accreditation processes, including self</a:t>
            </a:r>
            <a:r>
              <a:rPr sz="2400" spc="70" dirty="0">
                <a:solidFill>
                  <a:schemeClr val="tx1"/>
                </a:solidFill>
              </a:rPr>
              <a:t> </a:t>
            </a:r>
            <a:r>
              <a:rPr sz="2400" spc="-5" dirty="0" smtClean="0">
                <a:solidFill>
                  <a:schemeClr val="tx1"/>
                </a:solidFill>
              </a:rPr>
              <a:t>study</a:t>
            </a:r>
            <a:r>
              <a:rPr lang="en-US" sz="2400" dirty="0">
                <a:solidFill>
                  <a:schemeClr val="tx1"/>
                </a:solidFill>
              </a:rPr>
              <a:t> </a:t>
            </a:r>
            <a:r>
              <a:rPr sz="2400" spc="-5" dirty="0" smtClean="0">
                <a:solidFill>
                  <a:schemeClr val="tx1"/>
                </a:solidFill>
              </a:rPr>
              <a:t>and </a:t>
            </a:r>
            <a:r>
              <a:rPr sz="2400" spc="-10" dirty="0">
                <a:solidFill>
                  <a:schemeClr val="tx1"/>
                </a:solidFill>
              </a:rPr>
              <a:t>annual</a:t>
            </a:r>
            <a:r>
              <a:rPr sz="2400" spc="-5" dirty="0">
                <a:solidFill>
                  <a:schemeClr val="tx1"/>
                </a:solidFill>
              </a:rPr>
              <a:t> </a:t>
            </a:r>
            <a:r>
              <a:rPr sz="2400" spc="-10" dirty="0" smtClean="0">
                <a:solidFill>
                  <a:schemeClr val="tx1"/>
                </a:solidFill>
              </a:rPr>
              <a:t>reports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Policies </a:t>
            </a:r>
            <a:r>
              <a:rPr sz="2400" spc="-5" dirty="0">
                <a:solidFill>
                  <a:schemeClr val="tx1"/>
                </a:solidFill>
              </a:rPr>
              <a:t>for faculty professional development</a:t>
            </a:r>
            <a:r>
              <a:rPr sz="2400" dirty="0">
                <a:solidFill>
                  <a:schemeClr val="tx1"/>
                </a:solidFill>
              </a:rPr>
              <a:t> </a:t>
            </a:r>
            <a:r>
              <a:rPr sz="2400" spc="-5" dirty="0" smtClean="0">
                <a:solidFill>
                  <a:schemeClr val="tx1"/>
                </a:solidFill>
              </a:rPr>
              <a:t>activities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program</a:t>
            </a:r>
            <a:r>
              <a:rPr sz="2400" spc="45" dirty="0">
                <a:solidFill>
                  <a:schemeClr val="tx1"/>
                </a:solidFill>
              </a:rPr>
              <a:t> </a:t>
            </a:r>
            <a:r>
              <a:rPr sz="2400" spc="-5" dirty="0" smtClean="0">
                <a:solidFill>
                  <a:schemeClr val="tx1"/>
                </a:solidFill>
              </a:rPr>
              <a:t>review</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institutional planning and budget development,</a:t>
            </a:r>
            <a:r>
              <a:rPr sz="2400" spc="30" dirty="0">
                <a:solidFill>
                  <a:schemeClr val="tx1"/>
                </a:solidFill>
              </a:rPr>
              <a:t> </a:t>
            </a:r>
            <a:r>
              <a:rPr sz="2400" spc="-5" dirty="0" smtClean="0">
                <a:solidFill>
                  <a:schemeClr val="tx1"/>
                </a:solidFill>
              </a:rPr>
              <a:t>and</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Other </a:t>
            </a:r>
            <a:r>
              <a:rPr sz="2400" spc="-5" dirty="0">
                <a:solidFill>
                  <a:schemeClr val="tx1"/>
                </a:solidFill>
              </a:rPr>
              <a:t>academic and professional matters as mutually agreed upon between  the governing board and the academic</a:t>
            </a:r>
            <a:r>
              <a:rPr sz="2400" spc="45" dirty="0">
                <a:solidFill>
                  <a:schemeClr val="tx1"/>
                </a:solidFill>
              </a:rPr>
              <a:t> </a:t>
            </a:r>
            <a:r>
              <a:rPr sz="2400" spc="-5" dirty="0" smtClean="0">
                <a:solidFill>
                  <a:schemeClr val="tx1"/>
                </a:solidFill>
              </a:rPr>
              <a:t>senate.</a:t>
            </a:r>
            <a:r>
              <a:rPr lang="en-US" sz="2400" spc="-5" dirty="0" smtClean="0">
                <a:solidFill>
                  <a:schemeClr val="tx1"/>
                </a:solidFill>
              </a:rPr>
              <a:t>		</a:t>
            </a:r>
            <a:r>
              <a:rPr lang="en-US" sz="2400" spc="-5" dirty="0" smtClean="0"/>
              <a:t>			</a:t>
            </a:r>
            <a:r>
              <a:rPr sz="1600" spc="-5" dirty="0" smtClean="0"/>
              <a:t>Title </a:t>
            </a:r>
            <a:r>
              <a:rPr sz="1600" spc="-5" dirty="0"/>
              <a:t>5</a:t>
            </a:r>
            <a:r>
              <a:rPr sz="1600" spc="-60" dirty="0"/>
              <a:t> </a:t>
            </a:r>
            <a:r>
              <a:rPr sz="1600" spc="-5" dirty="0"/>
              <a:t>§53200</a:t>
            </a:r>
            <a:endParaRPr sz="1600" dirty="0"/>
          </a:p>
        </p:txBody>
      </p:sp>
    </p:spTree>
    <p:extLst>
      <p:ext uri="{BB962C8B-B14F-4D97-AF65-F5344CB8AC3E}">
        <p14:creationId xmlns:p14="http://schemas.microsoft.com/office/powerpoint/2010/main" val="379390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24840" y="478365"/>
            <a:ext cx="9570720" cy="689291"/>
          </a:xfrm>
          <a:prstGeom prst="rect">
            <a:avLst/>
          </a:prstGeom>
        </p:spPr>
        <p:txBody>
          <a:bodyPr vert="horz" wrap="square" lIns="0" tIns="12065" rIns="0" bIns="0" rtlCol="0" anchor="ctr">
            <a:spAutoFit/>
          </a:bodyPr>
          <a:lstStyle/>
          <a:p>
            <a:pPr marL="12700">
              <a:lnSpc>
                <a:spcPct val="100000"/>
              </a:lnSpc>
              <a:spcBef>
                <a:spcPts val="95"/>
              </a:spcBef>
            </a:pPr>
            <a:r>
              <a:rPr spc="-5" dirty="0" smtClean="0"/>
              <a:t>Academic</a:t>
            </a:r>
            <a:r>
              <a:rPr spc="45" dirty="0" smtClean="0"/>
              <a:t> </a:t>
            </a:r>
            <a:r>
              <a:rPr spc="-5" dirty="0" smtClean="0"/>
              <a:t>Senates</a:t>
            </a:r>
            <a:r>
              <a:rPr lang="en-US" spc="-5" dirty="0" smtClean="0"/>
              <a:t> “10+1”</a:t>
            </a:r>
            <a:endParaRPr spc="-5" dirty="0"/>
          </a:p>
        </p:txBody>
      </p:sp>
      <p:sp>
        <p:nvSpPr>
          <p:cNvPr id="6" name="object 6"/>
          <p:cNvSpPr txBox="1">
            <a:spLocks noGrp="1"/>
          </p:cNvSpPr>
          <p:nvPr>
            <p:ph type="body" idx="1"/>
          </p:nvPr>
        </p:nvSpPr>
        <p:spPr>
          <a:xfrm>
            <a:off x="-60960" y="1167656"/>
            <a:ext cx="12252960" cy="5498940"/>
          </a:xfrm>
          <a:prstGeom prst="rect">
            <a:avLst/>
          </a:prstGeom>
        </p:spPr>
        <p:txBody>
          <a:bodyPr vert="horz" wrap="square" lIns="0" tIns="58419" rIns="0" bIns="0" rtlCol="0">
            <a:spAutoFit/>
          </a:bodyPr>
          <a:lstStyle/>
          <a:p>
            <a:pPr marL="621665" marR="363855" indent="0">
              <a:lnSpc>
                <a:spcPts val="1540"/>
              </a:lnSpc>
              <a:spcBef>
                <a:spcPts val="459"/>
              </a:spcBef>
              <a:buNone/>
            </a:pPr>
            <a:r>
              <a:rPr sz="2000" spc="-5" dirty="0"/>
              <a:t>Academic and professional matters means the following policy development  and implementation</a:t>
            </a:r>
            <a:r>
              <a:rPr sz="2000" spc="-10" dirty="0"/>
              <a:t> </a:t>
            </a:r>
            <a:r>
              <a:rPr sz="2000" spc="-5" dirty="0"/>
              <a:t>matters:</a:t>
            </a:r>
            <a:endParaRPr sz="2000" dirty="0">
              <a:cs typeface="Arial"/>
            </a:endParaRPr>
          </a:p>
          <a:p>
            <a:pPr marL="609600">
              <a:lnSpc>
                <a:spcPct val="100000"/>
              </a:lnSpc>
              <a:spcBef>
                <a:spcPts val="35"/>
              </a:spcBef>
            </a:pPr>
            <a:endParaRPr sz="1650" dirty="0">
              <a:latin typeface="Times New Roman"/>
              <a:cs typeface="Times New Roman"/>
            </a:endParaRPr>
          </a:p>
          <a:p>
            <a:pPr marL="965200" indent="-342900">
              <a:lnSpc>
                <a:spcPct val="100000"/>
              </a:lnSpc>
              <a:spcBef>
                <a:spcPts val="0"/>
              </a:spcBef>
              <a:tabLst>
                <a:tab pos="965200" algn="l"/>
                <a:tab pos="965835" algn="l"/>
              </a:tabLst>
            </a:pPr>
            <a:r>
              <a:rPr sz="2400" spc="-5" dirty="0">
                <a:solidFill>
                  <a:schemeClr val="tx1"/>
                </a:solidFill>
              </a:rPr>
              <a:t>Degree and certificate</a:t>
            </a:r>
            <a:r>
              <a:rPr sz="2400" spc="20" dirty="0">
                <a:solidFill>
                  <a:schemeClr val="tx1"/>
                </a:solidFill>
              </a:rPr>
              <a:t> </a:t>
            </a:r>
            <a:r>
              <a:rPr sz="2400" spc="-5" dirty="0" smtClean="0">
                <a:solidFill>
                  <a:schemeClr val="tx1"/>
                </a:solidFill>
              </a:rPr>
              <a:t>requirements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Curriculum</a:t>
            </a:r>
            <a:r>
              <a:rPr sz="2400" spc="-5" dirty="0">
                <a:solidFill>
                  <a:schemeClr val="tx1"/>
                </a:solidFill>
              </a:rPr>
              <a:t>, including establishing prerequisites and placing courses within  disciplines</a:t>
            </a:r>
            <a:endParaRPr sz="2400" dirty="0">
              <a:solidFill>
                <a:schemeClr val="tx1"/>
              </a:solidFill>
            </a:endParaRPr>
          </a:p>
          <a:p>
            <a:pPr marL="965200" indent="-342900">
              <a:lnSpc>
                <a:spcPct val="100000"/>
              </a:lnSpc>
              <a:spcBef>
                <a:spcPts val="0"/>
              </a:spcBef>
              <a:tabLst>
                <a:tab pos="965200" algn="l"/>
                <a:tab pos="965835" algn="l"/>
              </a:tabLst>
            </a:pPr>
            <a:r>
              <a:rPr sz="2400" spc="-5" dirty="0">
                <a:solidFill>
                  <a:schemeClr val="tx1"/>
                </a:solidFill>
              </a:rPr>
              <a:t>Grading</a:t>
            </a:r>
            <a:r>
              <a:rPr sz="2400" spc="5" dirty="0">
                <a:solidFill>
                  <a:schemeClr val="tx1"/>
                </a:solidFill>
              </a:rPr>
              <a:t> </a:t>
            </a:r>
            <a:r>
              <a:rPr sz="2400" spc="-5" dirty="0" smtClean="0">
                <a:solidFill>
                  <a:schemeClr val="tx1"/>
                </a:solidFill>
              </a:rPr>
              <a:t>policies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Educational </a:t>
            </a:r>
            <a:r>
              <a:rPr sz="2400" spc="-5" dirty="0">
                <a:solidFill>
                  <a:schemeClr val="tx1"/>
                </a:solidFill>
              </a:rPr>
              <a:t>program</a:t>
            </a:r>
            <a:r>
              <a:rPr sz="2400" spc="15" dirty="0">
                <a:solidFill>
                  <a:schemeClr val="tx1"/>
                </a:solidFill>
              </a:rPr>
              <a:t> </a:t>
            </a:r>
            <a:r>
              <a:rPr sz="2400" spc="-5" dirty="0" smtClean="0">
                <a:solidFill>
                  <a:schemeClr val="tx1"/>
                </a:solidFill>
              </a:rPr>
              <a:t>development</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Standards </a:t>
            </a:r>
            <a:r>
              <a:rPr sz="2400" spc="-5" dirty="0">
                <a:solidFill>
                  <a:schemeClr val="tx1"/>
                </a:solidFill>
              </a:rPr>
              <a:t>or policies regarding student preparation and</a:t>
            </a:r>
            <a:r>
              <a:rPr sz="2400" spc="60" dirty="0">
                <a:solidFill>
                  <a:schemeClr val="tx1"/>
                </a:solidFill>
              </a:rPr>
              <a:t> </a:t>
            </a:r>
            <a:r>
              <a:rPr sz="2400" spc="-5" dirty="0" smtClean="0">
                <a:solidFill>
                  <a:schemeClr val="tx1"/>
                </a:solidFill>
              </a:rPr>
              <a:t>success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District </a:t>
            </a:r>
            <a:r>
              <a:rPr sz="2400" spc="-5" dirty="0">
                <a:solidFill>
                  <a:schemeClr val="tx1"/>
                </a:solidFill>
              </a:rPr>
              <a:t>and college governance structures, as related to faculty</a:t>
            </a:r>
            <a:r>
              <a:rPr sz="2400" spc="85" dirty="0">
                <a:solidFill>
                  <a:schemeClr val="tx1"/>
                </a:solidFill>
              </a:rPr>
              <a:t> </a:t>
            </a:r>
            <a:r>
              <a:rPr sz="2400" spc="-5" dirty="0" smtClean="0">
                <a:solidFill>
                  <a:schemeClr val="tx1"/>
                </a:solidFill>
              </a:rPr>
              <a:t>roles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Faculty </a:t>
            </a:r>
            <a:r>
              <a:rPr sz="2400" spc="-5" dirty="0">
                <a:solidFill>
                  <a:schemeClr val="tx1"/>
                </a:solidFill>
              </a:rPr>
              <a:t>roles and involvement in accreditation processes, including self</a:t>
            </a:r>
            <a:r>
              <a:rPr sz="2400" spc="70" dirty="0">
                <a:solidFill>
                  <a:schemeClr val="tx1"/>
                </a:solidFill>
              </a:rPr>
              <a:t> </a:t>
            </a:r>
            <a:r>
              <a:rPr sz="2400" spc="-5" dirty="0" smtClean="0">
                <a:solidFill>
                  <a:schemeClr val="tx1"/>
                </a:solidFill>
              </a:rPr>
              <a:t>study</a:t>
            </a:r>
            <a:r>
              <a:rPr lang="en-US" sz="2400" dirty="0">
                <a:solidFill>
                  <a:schemeClr val="tx1"/>
                </a:solidFill>
              </a:rPr>
              <a:t> </a:t>
            </a:r>
            <a:r>
              <a:rPr sz="2400" spc="-5" dirty="0" smtClean="0">
                <a:solidFill>
                  <a:schemeClr val="tx1"/>
                </a:solidFill>
              </a:rPr>
              <a:t>and </a:t>
            </a:r>
            <a:r>
              <a:rPr sz="2400" spc="-10" dirty="0">
                <a:solidFill>
                  <a:schemeClr val="tx1"/>
                </a:solidFill>
              </a:rPr>
              <a:t>annual</a:t>
            </a:r>
            <a:r>
              <a:rPr sz="2400" spc="-5" dirty="0">
                <a:solidFill>
                  <a:schemeClr val="tx1"/>
                </a:solidFill>
              </a:rPr>
              <a:t> </a:t>
            </a:r>
            <a:r>
              <a:rPr sz="2400" spc="-10" dirty="0" smtClean="0">
                <a:solidFill>
                  <a:schemeClr val="tx1"/>
                </a:solidFill>
              </a:rPr>
              <a:t>reports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Policies </a:t>
            </a:r>
            <a:r>
              <a:rPr sz="2400" spc="-5" dirty="0">
                <a:solidFill>
                  <a:schemeClr val="tx1"/>
                </a:solidFill>
              </a:rPr>
              <a:t>for faculty professional development</a:t>
            </a:r>
            <a:r>
              <a:rPr sz="2400" dirty="0">
                <a:solidFill>
                  <a:schemeClr val="tx1"/>
                </a:solidFill>
              </a:rPr>
              <a:t> </a:t>
            </a:r>
            <a:r>
              <a:rPr sz="2400" spc="-5" dirty="0" smtClean="0">
                <a:solidFill>
                  <a:schemeClr val="tx1"/>
                </a:solidFill>
              </a:rPr>
              <a:t>activities</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program</a:t>
            </a:r>
            <a:r>
              <a:rPr sz="2400" spc="45" dirty="0">
                <a:solidFill>
                  <a:schemeClr val="tx1"/>
                </a:solidFill>
              </a:rPr>
              <a:t> </a:t>
            </a:r>
            <a:r>
              <a:rPr sz="2400" spc="-5" dirty="0" smtClean="0">
                <a:solidFill>
                  <a:schemeClr val="tx1"/>
                </a:solidFill>
              </a:rPr>
              <a:t>review</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Processes </a:t>
            </a:r>
            <a:r>
              <a:rPr sz="2400" spc="-5" dirty="0">
                <a:solidFill>
                  <a:schemeClr val="tx1"/>
                </a:solidFill>
              </a:rPr>
              <a:t>for institutional planning and budget development,</a:t>
            </a:r>
            <a:r>
              <a:rPr sz="2400" spc="30" dirty="0">
                <a:solidFill>
                  <a:schemeClr val="tx1"/>
                </a:solidFill>
              </a:rPr>
              <a:t> </a:t>
            </a:r>
            <a:r>
              <a:rPr sz="2400" spc="-5" dirty="0" smtClean="0">
                <a:solidFill>
                  <a:schemeClr val="tx1"/>
                </a:solidFill>
              </a:rPr>
              <a:t>and</a:t>
            </a:r>
            <a:endParaRPr lang="en-US" sz="2400" dirty="0">
              <a:solidFill>
                <a:schemeClr val="tx1"/>
              </a:solidFill>
            </a:endParaRPr>
          </a:p>
          <a:p>
            <a:pPr marL="965200" indent="-342900">
              <a:lnSpc>
                <a:spcPct val="100000"/>
              </a:lnSpc>
              <a:spcBef>
                <a:spcPts val="0"/>
              </a:spcBef>
              <a:tabLst>
                <a:tab pos="965200" algn="l"/>
                <a:tab pos="965835" algn="l"/>
              </a:tabLst>
            </a:pPr>
            <a:r>
              <a:rPr sz="2400" spc="-5" dirty="0" smtClean="0">
                <a:solidFill>
                  <a:schemeClr val="tx1"/>
                </a:solidFill>
              </a:rPr>
              <a:t>Other </a:t>
            </a:r>
            <a:r>
              <a:rPr sz="2400" spc="-5" dirty="0">
                <a:solidFill>
                  <a:schemeClr val="tx1"/>
                </a:solidFill>
              </a:rPr>
              <a:t>academic and professional matters as mutually agreed upon between  the governing board and the academic</a:t>
            </a:r>
            <a:r>
              <a:rPr sz="2400" spc="45" dirty="0">
                <a:solidFill>
                  <a:schemeClr val="tx1"/>
                </a:solidFill>
              </a:rPr>
              <a:t> </a:t>
            </a:r>
            <a:r>
              <a:rPr sz="2400" spc="-5" dirty="0" smtClean="0">
                <a:solidFill>
                  <a:schemeClr val="tx1"/>
                </a:solidFill>
              </a:rPr>
              <a:t>senate.</a:t>
            </a:r>
            <a:r>
              <a:rPr lang="en-US" sz="2400" spc="-5" dirty="0" smtClean="0">
                <a:solidFill>
                  <a:schemeClr val="tx1"/>
                </a:solidFill>
              </a:rPr>
              <a:t>		</a:t>
            </a:r>
            <a:r>
              <a:rPr lang="en-US" sz="2400" spc="-5" dirty="0" smtClean="0"/>
              <a:t>			</a:t>
            </a:r>
            <a:r>
              <a:rPr sz="1600" spc="-5" dirty="0" smtClean="0"/>
              <a:t>Title </a:t>
            </a:r>
            <a:r>
              <a:rPr sz="1600" spc="-5" dirty="0"/>
              <a:t>5</a:t>
            </a:r>
            <a:r>
              <a:rPr sz="1600" spc="-60" dirty="0"/>
              <a:t> </a:t>
            </a:r>
            <a:r>
              <a:rPr sz="1600" spc="-5" dirty="0"/>
              <a:t>§53200</a:t>
            </a:r>
            <a:endParaRPr sz="1600" dirty="0"/>
          </a:p>
        </p:txBody>
      </p:sp>
      <p:sp>
        <p:nvSpPr>
          <p:cNvPr id="7" name="Oval 6"/>
          <p:cNvSpPr/>
          <p:nvPr/>
        </p:nvSpPr>
        <p:spPr>
          <a:xfrm>
            <a:off x="-822960" y="3108960"/>
            <a:ext cx="13014960" cy="309372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936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608447" y="1010653"/>
          <a:ext cx="7257448" cy="444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859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47800"/>
            <a:ext cx="12298680" cy="5410200"/>
            <a:chOff x="0" y="0"/>
            <a:chExt cx="12192000" cy="6858000"/>
          </a:xfrm>
        </p:grpSpPr>
        <p:grpSp>
          <p:nvGrpSpPr>
            <p:cNvPr id="7" name="Group 6"/>
            <p:cNvGrpSpPr/>
            <p:nvPr/>
          </p:nvGrpSpPr>
          <p:grpSpPr>
            <a:xfrm>
              <a:off x="4692996" y="3618271"/>
              <a:ext cx="2071486" cy="1770720"/>
              <a:chOff x="2032000" y="3169920"/>
              <a:chExt cx="2552192" cy="2968413"/>
            </a:xfrm>
          </p:grpSpPr>
          <p:graphicFrame>
            <p:nvGraphicFramePr>
              <p:cNvPr id="5" name="Diagram 4"/>
              <p:cNvGraphicFramePr/>
              <p:nvPr>
                <p:extLst/>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a:t>
                </a:r>
                <a:r>
                  <a:rPr lang="en-US" sz="1000" dirty="0" smtClean="0">
                    <a:solidFill>
                      <a:schemeClr val="tx1"/>
                    </a:solidFill>
                  </a:rPr>
                  <a:t>PC</a:t>
                </a:r>
                <a:endParaRPr lang="en-US" sz="1000" dirty="0">
                  <a:solidFill>
                    <a:schemeClr val="tx1"/>
                  </a:solidFill>
                </a:endParaRPr>
              </a:p>
            </p:txBody>
          </p:sp>
        </p:grpSp>
        <p:sp>
          <p:nvSpPr>
            <p:cNvPr id="14" name="Oval 13"/>
            <p:cNvSpPr/>
            <p:nvPr/>
          </p:nvSpPr>
          <p:spPr>
            <a:xfrm>
              <a:off x="2165435" y="1549988"/>
              <a:ext cx="1157784" cy="1123833"/>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Academic Senate (faculty)</a:t>
              </a:r>
              <a:endParaRPr lang="en-US" sz="1200" dirty="0">
                <a:solidFill>
                  <a:schemeClr val="bg1"/>
                </a:solidFill>
              </a:endParaRPr>
            </a:p>
          </p:txBody>
        </p:sp>
        <p:sp>
          <p:nvSpPr>
            <p:cNvPr id="15" name="Oval 14"/>
            <p:cNvSpPr/>
            <p:nvPr/>
          </p:nvSpPr>
          <p:spPr>
            <a:xfrm>
              <a:off x="610362" y="1569360"/>
              <a:ext cx="1176366" cy="11066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ASCC</a:t>
              </a:r>
            </a:p>
            <a:p>
              <a:pPr algn="ctr"/>
              <a:r>
                <a:rPr lang="en-US" sz="1200" dirty="0" smtClean="0">
                  <a:solidFill>
                    <a:schemeClr val="bg1"/>
                  </a:solidFill>
                </a:rPr>
                <a:t>(students)</a:t>
              </a:r>
              <a:endParaRPr lang="en-US" sz="1200" dirty="0">
                <a:solidFill>
                  <a:schemeClr val="bg1"/>
                </a:solidFill>
              </a:endParaRPr>
            </a:p>
          </p:txBody>
        </p:sp>
        <p:sp>
          <p:nvSpPr>
            <p:cNvPr id="16" name="Oval 15"/>
            <p:cNvSpPr/>
            <p:nvPr/>
          </p:nvSpPr>
          <p:spPr>
            <a:xfrm>
              <a:off x="3813899" y="1569360"/>
              <a:ext cx="1136040" cy="1104461"/>
            </a:xfrm>
            <a:prstGeom prst="ellips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ClassifiedSenate (staff)</a:t>
              </a:r>
              <a:endParaRPr lang="en-US" sz="1200" dirty="0">
                <a:solidFill>
                  <a:schemeClr val="bg1"/>
                </a:solidFill>
              </a:endParaRPr>
            </a:p>
          </p:txBody>
        </p:sp>
        <p:sp>
          <p:nvSpPr>
            <p:cNvPr id="17" name="Rectangle 16"/>
            <p:cNvSpPr/>
            <p:nvPr/>
          </p:nvSpPr>
          <p:spPr>
            <a:xfrm>
              <a:off x="10094174" y="1414275"/>
              <a:ext cx="1962722" cy="6456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Cabinet </a:t>
              </a:r>
            </a:p>
            <a:p>
              <a:pPr algn="ctr"/>
              <a:r>
                <a:rPr lang="en-US" sz="1200" dirty="0" smtClean="0">
                  <a:solidFill>
                    <a:schemeClr val="bg1"/>
                  </a:solidFill>
                </a:rPr>
                <a:t>(VPs, all Deans, Marketing)</a:t>
              </a:r>
              <a:endParaRPr lang="en-US" sz="1200" dirty="0">
                <a:solidFill>
                  <a:schemeClr val="bg1"/>
                </a:solidFill>
              </a:endParaRPr>
            </a:p>
          </p:txBody>
        </p:sp>
        <p:sp>
          <p:nvSpPr>
            <p:cNvPr id="18" name="Rectangle 17"/>
            <p:cNvSpPr/>
            <p:nvPr/>
          </p:nvSpPr>
          <p:spPr>
            <a:xfrm>
              <a:off x="10066670" y="5730792"/>
              <a:ext cx="1999393" cy="5233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Deans</a:t>
              </a:r>
              <a:endParaRPr lang="en-US" sz="2000" dirty="0">
                <a:solidFill>
                  <a:schemeClr val="bg1"/>
                </a:solidFill>
              </a:endParaRPr>
            </a:p>
          </p:txBody>
        </p:sp>
        <p:sp>
          <p:nvSpPr>
            <p:cNvPr id="19" name="Rectangle 18"/>
            <p:cNvSpPr/>
            <p:nvPr/>
          </p:nvSpPr>
          <p:spPr>
            <a:xfrm>
              <a:off x="4753436" y="0"/>
              <a:ext cx="1962722" cy="6456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President</a:t>
              </a:r>
              <a:endParaRPr lang="en-US" sz="2400" b="1" dirty="0">
                <a:solidFill>
                  <a:schemeClr val="bg1"/>
                </a:solidFill>
              </a:endParaRPr>
            </a:p>
          </p:txBody>
        </p:sp>
        <p:sp>
          <p:nvSpPr>
            <p:cNvPr id="20" name="Rectangle 19"/>
            <p:cNvSpPr/>
            <p:nvPr/>
          </p:nvSpPr>
          <p:spPr>
            <a:xfrm>
              <a:off x="5325115" y="5722077"/>
              <a:ext cx="4313651" cy="540355"/>
            </a:xfrm>
            <a:prstGeom prst="rect">
              <a:avLst/>
            </a:prstGeom>
            <a:solidFill>
              <a:srgbClr val="6DA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Programs</a:t>
              </a:r>
            </a:p>
            <a:p>
              <a:pPr algn="ctr"/>
              <a:r>
                <a:rPr lang="en-US" sz="1400" dirty="0" smtClean="0">
                  <a:solidFill>
                    <a:schemeClr val="bg1"/>
                  </a:solidFill>
                </a:rPr>
                <a:t>Program Review, Resource Requests, Staffing Requests</a:t>
              </a:r>
              <a:endParaRPr lang="en-US" sz="1400" dirty="0">
                <a:solidFill>
                  <a:schemeClr val="bg1"/>
                </a:solidFill>
              </a:endParaRPr>
            </a:p>
          </p:txBody>
        </p:sp>
        <p:sp>
          <p:nvSpPr>
            <p:cNvPr id="21" name="Rectangle 20"/>
            <p:cNvSpPr/>
            <p:nvPr/>
          </p:nvSpPr>
          <p:spPr>
            <a:xfrm>
              <a:off x="0" y="6376416"/>
              <a:ext cx="12192000" cy="481584"/>
            </a:xfrm>
            <a:prstGeom prst="rect">
              <a:avLst/>
            </a:prstGeom>
            <a:solidFill>
              <a:srgbClr val="6DA9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College Mission</a:t>
              </a:r>
              <a:endParaRPr lang="en-US" sz="2000" dirty="0">
                <a:solidFill>
                  <a:schemeClr val="bg1"/>
                </a:solidFill>
              </a:endParaRPr>
            </a:p>
          </p:txBody>
        </p:sp>
        <p:cxnSp>
          <p:nvCxnSpPr>
            <p:cNvPr id="33" name="Straight Connector 32"/>
            <p:cNvCxnSpPr>
              <a:endCxn id="18" idx="0"/>
            </p:cNvCxnSpPr>
            <p:nvPr/>
          </p:nvCxnSpPr>
          <p:spPr>
            <a:xfrm>
              <a:off x="11057199" y="2037238"/>
              <a:ext cx="9168" cy="3693554"/>
            </a:xfrm>
            <a:prstGeom prst="line">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8" idx="1"/>
              <a:endCxn id="20" idx="3"/>
            </p:cNvCxnSpPr>
            <p:nvPr/>
          </p:nvCxnSpPr>
          <p:spPr>
            <a:xfrm flipH="1" flipV="1">
              <a:off x="9638766" y="5992255"/>
              <a:ext cx="427904" cy="232"/>
            </a:xfrm>
            <a:prstGeom prst="line">
              <a:avLst/>
            </a:prstGeom>
            <a:ln w="28575">
              <a:solidFill>
                <a:schemeClr val="accent5">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752252" y="3654453"/>
              <a:ext cx="2071486" cy="1770720"/>
              <a:chOff x="2032000" y="3169920"/>
              <a:chExt cx="2552192" cy="2968413"/>
            </a:xfrm>
          </p:grpSpPr>
          <p:graphicFrame>
            <p:nvGraphicFramePr>
              <p:cNvPr id="40" name="Diagram 39"/>
              <p:cNvGraphicFramePr/>
              <p:nvPr>
                <p:extLst/>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Oval 40"/>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IPC</a:t>
                </a:r>
                <a:endParaRPr lang="en-US" sz="1100" dirty="0">
                  <a:solidFill>
                    <a:schemeClr val="tx1"/>
                  </a:solidFill>
                </a:endParaRPr>
              </a:p>
            </p:txBody>
          </p:sp>
        </p:grpSp>
        <p:grpSp>
          <p:nvGrpSpPr>
            <p:cNvPr id="42" name="Group 41"/>
            <p:cNvGrpSpPr/>
            <p:nvPr/>
          </p:nvGrpSpPr>
          <p:grpSpPr>
            <a:xfrm>
              <a:off x="8769356" y="3605927"/>
              <a:ext cx="2071486" cy="1770720"/>
              <a:chOff x="2032000" y="3169920"/>
              <a:chExt cx="2552192" cy="2968413"/>
            </a:xfrm>
          </p:grpSpPr>
          <p:graphicFrame>
            <p:nvGraphicFramePr>
              <p:cNvPr id="43" name="Diagram 42"/>
              <p:cNvGraphicFramePr/>
              <p:nvPr>
                <p:extLst/>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4" name="Oval 43"/>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SSPC</a:t>
                </a:r>
                <a:endParaRPr lang="en-US" sz="800" dirty="0">
                  <a:solidFill>
                    <a:schemeClr val="tx1"/>
                  </a:solidFill>
                </a:endParaRPr>
              </a:p>
            </p:txBody>
          </p:sp>
        </p:grpSp>
        <p:graphicFrame>
          <p:nvGraphicFramePr>
            <p:cNvPr id="48" name="Diagram 47"/>
            <p:cNvGraphicFramePr/>
            <p:nvPr>
              <p:extLst>
                <p:ext uri="{D42A27DB-BD31-4B8C-83A1-F6EECF244321}">
                  <p14:modId xmlns:p14="http://schemas.microsoft.com/office/powerpoint/2010/main" val="2617352597"/>
                </p:ext>
              </p:extLst>
            </p:nvPr>
          </p:nvGraphicFramePr>
          <p:xfrm>
            <a:off x="5705910" y="623745"/>
            <a:ext cx="3965817" cy="282698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3" name="Elbow Connector 2"/>
            <p:cNvCxnSpPr>
              <a:stCxn id="15" idx="0"/>
            </p:cNvCxnSpPr>
            <p:nvPr/>
          </p:nvCxnSpPr>
          <p:spPr>
            <a:xfrm rot="5400000" flipH="1" flipV="1">
              <a:off x="2731311" y="-874966"/>
              <a:ext cx="911560" cy="3977093"/>
            </a:xfrm>
            <a:prstGeom prst="bentConnector3">
              <a:avLst>
                <a:gd name="adj1" fmla="val 50000"/>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4" idx="0"/>
            </p:cNvCxnSpPr>
            <p:nvPr/>
          </p:nvCxnSpPr>
          <p:spPr>
            <a:xfrm rot="5400000" flipH="1" flipV="1">
              <a:off x="3661417" y="-264366"/>
              <a:ext cx="897264" cy="2731445"/>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9" idx="3"/>
              <a:endCxn id="17" idx="0"/>
            </p:cNvCxnSpPr>
            <p:nvPr/>
          </p:nvCxnSpPr>
          <p:spPr>
            <a:xfrm>
              <a:off x="6716158" y="322812"/>
              <a:ext cx="4359377" cy="1091463"/>
            </a:xfrm>
            <a:prstGeom prst="bentConnector2">
              <a:avLst/>
            </a:prstGeom>
            <a:ln w="28575">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8" idx="0"/>
            </p:cNvCxnSpPr>
            <p:nvPr/>
          </p:nvCxnSpPr>
          <p:spPr>
            <a:xfrm>
              <a:off x="6716158" y="439947"/>
              <a:ext cx="972660" cy="183798"/>
            </a:xfrm>
            <a:prstGeom prst="bentConnector2">
              <a:avLst/>
            </a:prstGeom>
            <a:ln w="28575">
              <a:solidFill>
                <a:schemeClr val="accent5">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0"/>
            </p:cNvCxnSpPr>
            <p:nvPr/>
          </p:nvCxnSpPr>
          <p:spPr>
            <a:xfrm rot="5400000" flipH="1" flipV="1">
              <a:off x="5760233" y="2763303"/>
              <a:ext cx="823475" cy="886463"/>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3" idx="0"/>
            </p:cNvCxnSpPr>
            <p:nvPr/>
          </p:nvCxnSpPr>
          <p:spPr>
            <a:xfrm rot="16200000" flipV="1">
              <a:off x="8903479" y="2704306"/>
              <a:ext cx="821880" cy="981361"/>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8" idx="2"/>
            </p:cNvCxnSpPr>
            <p:nvPr/>
          </p:nvCxnSpPr>
          <p:spPr>
            <a:xfrm rot="16200000" flipH="1">
              <a:off x="7569956" y="3569593"/>
              <a:ext cx="336902" cy="9917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62" idx="0"/>
              <a:endCxn id="5" idx="2"/>
            </p:cNvCxnSpPr>
            <p:nvPr/>
          </p:nvCxnSpPr>
          <p:spPr>
            <a:xfrm rot="16200000" flipV="1">
              <a:off x="5889375" y="5228356"/>
              <a:ext cx="319269" cy="640540"/>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0" idx="0"/>
              <a:endCxn id="40" idx="2"/>
            </p:cNvCxnSpPr>
            <p:nvPr/>
          </p:nvCxnSpPr>
          <p:spPr>
            <a:xfrm rot="5400000" flipH="1" flipV="1">
              <a:off x="7486516" y="5420598"/>
              <a:ext cx="296904" cy="306054"/>
            </a:xfrm>
            <a:prstGeom prst="bentConnector3">
              <a:avLst>
                <a:gd name="adj1" fmla="val 5000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63" idx="7"/>
              <a:endCxn id="43" idx="2"/>
            </p:cNvCxnSpPr>
            <p:nvPr/>
          </p:nvCxnSpPr>
          <p:spPr>
            <a:xfrm rot="5400000" flipH="1" flipV="1">
              <a:off x="9067977" y="5001252"/>
              <a:ext cx="361727" cy="111251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693450" y="4157933"/>
              <a:ext cx="180436" cy="66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Elbow Connector 73"/>
            <p:cNvCxnSpPr>
              <a:stCxn id="15" idx="4"/>
              <a:endCxn id="72" idx="1"/>
            </p:cNvCxnSpPr>
            <p:nvPr/>
          </p:nvCxnSpPr>
          <p:spPr>
            <a:xfrm rot="16200000" flipH="1">
              <a:off x="2038374" y="1836211"/>
              <a:ext cx="1815246" cy="3494905"/>
            </a:xfrm>
            <a:prstGeom prst="bentConnector2">
              <a:avLst/>
            </a:prstGeom>
            <a:ln w="381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14" idx="4"/>
              <a:endCxn id="72" idx="1"/>
            </p:cNvCxnSpPr>
            <p:nvPr/>
          </p:nvCxnSpPr>
          <p:spPr>
            <a:xfrm rot="16200000" flipH="1">
              <a:off x="2810155" y="2607992"/>
              <a:ext cx="1817466" cy="1949123"/>
            </a:xfrm>
            <a:prstGeom prst="bent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16" idx="4"/>
              <a:endCxn id="72" idx="1"/>
            </p:cNvCxnSpPr>
            <p:nvPr/>
          </p:nvCxnSpPr>
          <p:spPr>
            <a:xfrm rot="16200000" flipH="1">
              <a:off x="3628951" y="3426788"/>
              <a:ext cx="1817466" cy="311531"/>
            </a:xfrm>
            <a:prstGeom prst="bent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0" idx="2"/>
            </p:cNvCxnSpPr>
            <p:nvPr/>
          </p:nvCxnSpPr>
          <p:spPr>
            <a:xfrm>
              <a:off x="7481941" y="6262432"/>
              <a:ext cx="0" cy="113984"/>
            </a:xfrm>
            <a:prstGeom prst="line">
              <a:avLst/>
            </a:prstGeom>
            <a:ln w="57150">
              <a:solidFill>
                <a:srgbClr val="6DA94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9176" y="5011947"/>
              <a:ext cx="3698513" cy="1521544"/>
            </a:xfrm>
            <a:prstGeom prst="rect">
              <a:avLst/>
            </a:prstGeom>
            <a:noFill/>
          </p:spPr>
          <p:txBody>
            <a:bodyPr wrap="square" rtlCol="0">
              <a:spAutoFit/>
            </a:bodyPr>
            <a:lstStyle/>
            <a:p>
              <a:r>
                <a:rPr lang="en-US" dirty="0" smtClean="0"/>
                <a:t>Key:</a:t>
              </a:r>
            </a:p>
            <a:p>
              <a:r>
                <a:rPr lang="en-US" dirty="0" smtClean="0"/>
                <a:t>          = recommendations</a:t>
              </a:r>
            </a:p>
            <a:p>
              <a:r>
                <a:rPr lang="en-US" dirty="0" smtClean="0"/>
                <a:t>          = decisions</a:t>
              </a:r>
            </a:p>
            <a:p>
              <a:r>
                <a:rPr lang="en-US" dirty="0"/>
                <a:t>	</a:t>
              </a:r>
              <a:endParaRPr lang="en-US" dirty="0" smtClean="0"/>
            </a:p>
          </p:txBody>
        </p:sp>
        <p:cxnSp>
          <p:nvCxnSpPr>
            <p:cNvPr id="11" name="Straight Connector 10"/>
            <p:cNvCxnSpPr/>
            <p:nvPr/>
          </p:nvCxnSpPr>
          <p:spPr>
            <a:xfrm>
              <a:off x="420580" y="5706686"/>
              <a:ext cx="434729" cy="0"/>
            </a:xfrm>
            <a:prstGeom prst="line">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0580" y="5943293"/>
              <a:ext cx="434729"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6" idx="0"/>
              <a:endCxn id="19" idx="2"/>
            </p:cNvCxnSpPr>
            <p:nvPr/>
          </p:nvCxnSpPr>
          <p:spPr>
            <a:xfrm rot="5400000" flipH="1" flipV="1">
              <a:off x="4596490" y="431053"/>
              <a:ext cx="923736" cy="1352878"/>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340540" y="5708260"/>
              <a:ext cx="57478" cy="114787"/>
            </a:xfrm>
            <a:prstGeom prst="ellipse">
              <a:avLst/>
            </a:prstGeom>
            <a:solidFill>
              <a:srgbClr val="6DA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643520" y="5721564"/>
              <a:ext cx="57478" cy="114787"/>
            </a:xfrm>
            <a:prstGeom prst="ellipse">
              <a:avLst/>
            </a:prstGeom>
            <a:solidFill>
              <a:srgbClr val="6DA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Elbow Connector 67"/>
            <p:cNvCxnSpPr>
              <a:stCxn id="17" idx="2"/>
              <a:endCxn id="43" idx="3"/>
            </p:cNvCxnSpPr>
            <p:nvPr/>
          </p:nvCxnSpPr>
          <p:spPr>
            <a:xfrm rot="5400000">
              <a:off x="9742495" y="3158247"/>
              <a:ext cx="2431388" cy="234693"/>
            </a:xfrm>
            <a:prstGeom prst="bentConnector2">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839837" y="792428"/>
            <a:ext cx="1878056" cy="42672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Chancellor</a:t>
            </a:r>
            <a:endParaRPr lang="en-US" b="1" dirty="0"/>
          </a:p>
        </p:txBody>
      </p:sp>
      <p:sp>
        <p:nvSpPr>
          <p:cNvPr id="53" name="Rectangle 52"/>
          <p:cNvSpPr/>
          <p:nvPr/>
        </p:nvSpPr>
        <p:spPr>
          <a:xfrm>
            <a:off x="4541639" y="63805"/>
            <a:ext cx="2474451" cy="4839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5">
                    <a:lumMod val="75000"/>
                  </a:schemeClr>
                </a:solidFill>
              </a:rPr>
              <a:t>SMCCD Board of Trustees</a:t>
            </a:r>
            <a:endParaRPr lang="en-US" sz="1600" dirty="0">
              <a:solidFill>
                <a:schemeClr val="accent5">
                  <a:lumMod val="75000"/>
                </a:schemeClr>
              </a:solidFill>
            </a:endParaRPr>
          </a:p>
        </p:txBody>
      </p:sp>
      <p:cxnSp>
        <p:nvCxnSpPr>
          <p:cNvPr id="12" name="Straight Connector 11"/>
          <p:cNvCxnSpPr>
            <a:stCxn id="19" idx="0"/>
            <a:endCxn id="9" idx="2"/>
          </p:cNvCxnSpPr>
          <p:nvPr/>
        </p:nvCxnSpPr>
        <p:spPr>
          <a:xfrm flipH="1" flipV="1">
            <a:off x="5778865" y="1219148"/>
            <a:ext cx="6112" cy="228652"/>
          </a:xfrm>
          <a:prstGeom prst="line">
            <a:avLst/>
          </a:prstGeom>
          <a:ln w="28575">
            <a:solidFill>
              <a:schemeClr val="accent5">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0"/>
            <a:endCxn id="53" idx="2"/>
          </p:cNvCxnSpPr>
          <p:nvPr/>
        </p:nvCxnSpPr>
        <p:spPr>
          <a:xfrm flipV="1">
            <a:off x="5778865" y="547804"/>
            <a:ext cx="0" cy="244624"/>
          </a:xfrm>
          <a:prstGeom prst="line">
            <a:avLst/>
          </a:prstGeom>
          <a:ln w="28575">
            <a:solidFill>
              <a:schemeClr val="accent5">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3074" y="350792"/>
            <a:ext cx="1152273" cy="517436"/>
          </a:xfrm>
          <a:prstGeom prst="rect">
            <a:avLst/>
          </a:prstGeom>
        </p:spPr>
      </p:pic>
      <p:sp>
        <p:nvSpPr>
          <p:cNvPr id="57" name="TextBox 56"/>
          <p:cNvSpPr txBox="1"/>
          <p:nvPr/>
        </p:nvSpPr>
        <p:spPr>
          <a:xfrm>
            <a:off x="1415347" y="609510"/>
            <a:ext cx="3172663" cy="584775"/>
          </a:xfrm>
          <a:prstGeom prst="rect">
            <a:avLst/>
          </a:prstGeom>
          <a:noFill/>
        </p:spPr>
        <p:txBody>
          <a:bodyPr wrap="none" rtlCol="0">
            <a:spAutoFit/>
          </a:bodyPr>
          <a:lstStyle/>
          <a:p>
            <a:r>
              <a:rPr lang="en-US" sz="1600" dirty="0" smtClean="0">
                <a:solidFill>
                  <a:srgbClr val="C00000"/>
                </a:solidFill>
              </a:rPr>
              <a:t>Participatory Governance Structure</a:t>
            </a:r>
          </a:p>
          <a:p>
            <a:r>
              <a:rPr lang="en-US" sz="1600" dirty="0" smtClean="0">
                <a:solidFill>
                  <a:srgbClr val="C00000"/>
                </a:solidFill>
              </a:rPr>
              <a:t>As of 11.7.18</a:t>
            </a:r>
            <a:endParaRPr lang="en-US" sz="1600" dirty="0">
              <a:solidFill>
                <a:srgbClr val="C00000"/>
              </a:solidFill>
            </a:endParaRPr>
          </a:p>
        </p:txBody>
      </p:sp>
    </p:spTree>
    <p:extLst>
      <p:ext uri="{BB962C8B-B14F-4D97-AF65-F5344CB8AC3E}">
        <p14:creationId xmlns:p14="http://schemas.microsoft.com/office/powerpoint/2010/main" val="4198402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36856" y="3483515"/>
            <a:ext cx="2071486" cy="1770720"/>
            <a:chOff x="2032000" y="3169920"/>
            <a:chExt cx="2552192" cy="2968413"/>
          </a:xfrm>
        </p:grpSpPr>
        <p:graphicFrame>
          <p:nvGraphicFramePr>
            <p:cNvPr id="5" name="Diagram 4"/>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a:t>
              </a:r>
              <a:r>
                <a:rPr lang="en-US" sz="1000" dirty="0" smtClean="0">
                  <a:solidFill>
                    <a:schemeClr val="tx1"/>
                  </a:solidFill>
                </a:rPr>
                <a:t>PC</a:t>
              </a:r>
              <a:endParaRPr lang="en-US" sz="1000" dirty="0">
                <a:solidFill>
                  <a:schemeClr val="tx1"/>
                </a:solidFill>
              </a:endParaRPr>
            </a:p>
          </p:txBody>
        </p:sp>
      </p:grpSp>
      <p:sp>
        <p:nvSpPr>
          <p:cNvPr id="14" name="Oval 13"/>
          <p:cNvSpPr/>
          <p:nvPr/>
        </p:nvSpPr>
        <p:spPr>
          <a:xfrm>
            <a:off x="2271313" y="1992750"/>
            <a:ext cx="1157784" cy="1123833"/>
          </a:xfrm>
          <a:prstGeom prst="ellipse">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Academic Senate (faculty)</a:t>
            </a:r>
            <a:endParaRPr lang="en-US" sz="1200" dirty="0">
              <a:solidFill>
                <a:schemeClr val="bg1"/>
              </a:solidFill>
            </a:endParaRPr>
          </a:p>
        </p:txBody>
      </p:sp>
      <p:sp>
        <p:nvSpPr>
          <p:cNvPr id="15" name="Oval 14"/>
          <p:cNvSpPr/>
          <p:nvPr/>
        </p:nvSpPr>
        <p:spPr>
          <a:xfrm>
            <a:off x="716240" y="2012122"/>
            <a:ext cx="1176366" cy="11066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ASCC</a:t>
            </a:r>
          </a:p>
          <a:p>
            <a:pPr algn="ctr"/>
            <a:r>
              <a:rPr lang="en-US" sz="1200" dirty="0" smtClean="0">
                <a:solidFill>
                  <a:schemeClr val="bg1"/>
                </a:solidFill>
              </a:rPr>
              <a:t>(students)</a:t>
            </a:r>
            <a:endParaRPr lang="en-US" sz="1200" dirty="0">
              <a:solidFill>
                <a:schemeClr val="bg1"/>
              </a:solidFill>
            </a:endParaRPr>
          </a:p>
        </p:txBody>
      </p:sp>
      <p:sp>
        <p:nvSpPr>
          <p:cNvPr id="16" name="Oval 15"/>
          <p:cNvSpPr/>
          <p:nvPr/>
        </p:nvSpPr>
        <p:spPr>
          <a:xfrm>
            <a:off x="3919777" y="2012122"/>
            <a:ext cx="1136040" cy="1104461"/>
          </a:xfrm>
          <a:prstGeom prst="ellips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ClassifiedSenate (staff)</a:t>
            </a:r>
            <a:endParaRPr lang="en-US" sz="1200" dirty="0">
              <a:solidFill>
                <a:schemeClr val="bg1"/>
              </a:solidFill>
            </a:endParaRPr>
          </a:p>
        </p:txBody>
      </p:sp>
      <p:sp>
        <p:nvSpPr>
          <p:cNvPr id="19" name="Rectangle 18"/>
          <p:cNvSpPr/>
          <p:nvPr/>
        </p:nvSpPr>
        <p:spPr>
          <a:xfrm>
            <a:off x="4859314" y="442762"/>
            <a:ext cx="1962722" cy="64562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President</a:t>
            </a:r>
            <a:endParaRPr lang="en-US" sz="2400" b="1" dirty="0">
              <a:solidFill>
                <a:schemeClr val="bg1"/>
              </a:solidFill>
            </a:endParaRPr>
          </a:p>
        </p:txBody>
      </p:sp>
      <p:grpSp>
        <p:nvGrpSpPr>
          <p:cNvPr id="39" name="Group 38"/>
          <p:cNvGrpSpPr/>
          <p:nvPr/>
        </p:nvGrpSpPr>
        <p:grpSpPr>
          <a:xfrm>
            <a:off x="6396112" y="3519697"/>
            <a:ext cx="2071486" cy="1770720"/>
            <a:chOff x="2032000" y="3169920"/>
            <a:chExt cx="2552192" cy="2968413"/>
          </a:xfrm>
        </p:grpSpPr>
        <p:graphicFrame>
          <p:nvGraphicFramePr>
            <p:cNvPr id="40" name="Diagram 39"/>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Oval 40"/>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IPC</a:t>
              </a:r>
              <a:endParaRPr lang="en-US" sz="1100" dirty="0">
                <a:solidFill>
                  <a:schemeClr val="tx1"/>
                </a:solidFill>
              </a:endParaRPr>
            </a:p>
          </p:txBody>
        </p:sp>
      </p:grpSp>
      <p:grpSp>
        <p:nvGrpSpPr>
          <p:cNvPr id="42" name="Group 41"/>
          <p:cNvGrpSpPr/>
          <p:nvPr/>
        </p:nvGrpSpPr>
        <p:grpSpPr>
          <a:xfrm>
            <a:off x="8413216" y="3471171"/>
            <a:ext cx="2071486" cy="1770720"/>
            <a:chOff x="2032000" y="3169920"/>
            <a:chExt cx="2552192" cy="2968413"/>
          </a:xfrm>
        </p:grpSpPr>
        <p:graphicFrame>
          <p:nvGraphicFramePr>
            <p:cNvPr id="43" name="Diagram 42"/>
            <p:cNvGraphicFramePr/>
            <p:nvPr/>
          </p:nvGraphicFramePr>
          <p:xfrm>
            <a:off x="2032000" y="3169920"/>
            <a:ext cx="2552192" cy="29684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4" name="Oval 43"/>
            <p:cNvSpPr/>
            <p:nvPr/>
          </p:nvSpPr>
          <p:spPr>
            <a:xfrm>
              <a:off x="2931020" y="4387120"/>
              <a:ext cx="736876" cy="633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SSPC</a:t>
              </a:r>
              <a:endParaRPr lang="en-US" sz="800" dirty="0">
                <a:solidFill>
                  <a:schemeClr val="tx1"/>
                </a:solidFill>
              </a:endParaRPr>
            </a:p>
          </p:txBody>
        </p:sp>
      </p:grpSp>
      <p:graphicFrame>
        <p:nvGraphicFramePr>
          <p:cNvPr id="48" name="Diagram 47"/>
          <p:cNvGraphicFramePr/>
          <p:nvPr>
            <p:extLst/>
          </p:nvPr>
        </p:nvGraphicFramePr>
        <p:xfrm>
          <a:off x="5703718" y="1066507"/>
          <a:ext cx="3438615" cy="226844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3" name="Elbow Connector 2"/>
          <p:cNvCxnSpPr>
            <a:stCxn id="15" idx="0"/>
            <a:endCxn id="28" idx="4"/>
          </p:cNvCxnSpPr>
          <p:nvPr/>
        </p:nvCxnSpPr>
        <p:spPr>
          <a:xfrm rot="5400000" flipH="1" flipV="1">
            <a:off x="2837189" y="-432204"/>
            <a:ext cx="911560" cy="3977093"/>
          </a:xfrm>
          <a:prstGeom prst="bentConnector3">
            <a:avLst>
              <a:gd name="adj1" fmla="val 50000"/>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4" idx="0"/>
            <a:endCxn id="51" idx="4"/>
          </p:cNvCxnSpPr>
          <p:nvPr/>
        </p:nvCxnSpPr>
        <p:spPr>
          <a:xfrm rot="5400000" flipH="1" flipV="1">
            <a:off x="3767295" y="178396"/>
            <a:ext cx="897264" cy="2731445"/>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48" idx="0"/>
          </p:cNvCxnSpPr>
          <p:nvPr/>
        </p:nvCxnSpPr>
        <p:spPr>
          <a:xfrm>
            <a:off x="6822036" y="882709"/>
            <a:ext cx="600989" cy="183798"/>
          </a:xfrm>
          <a:prstGeom prst="bentConnector2">
            <a:avLst/>
          </a:prstGeom>
          <a:ln w="28575">
            <a:solidFill>
              <a:schemeClr val="accent5">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0"/>
          </p:cNvCxnSpPr>
          <p:nvPr/>
        </p:nvCxnSpPr>
        <p:spPr>
          <a:xfrm rot="5400000" flipH="1" flipV="1">
            <a:off x="5548430" y="2468906"/>
            <a:ext cx="838778" cy="1190441"/>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3" idx="0"/>
          </p:cNvCxnSpPr>
          <p:nvPr/>
        </p:nvCxnSpPr>
        <p:spPr>
          <a:xfrm rot="16200000" flipV="1">
            <a:off x="8435610" y="2457822"/>
            <a:ext cx="803851" cy="1222848"/>
          </a:xfrm>
          <a:prstGeom prst="bentConnector2">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7238111" y="3434837"/>
            <a:ext cx="336902" cy="99178"/>
          </a:xfrm>
          <a:prstGeom prst="bentConnector3">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04422" y="3450884"/>
            <a:ext cx="3086816" cy="461665"/>
          </a:xfrm>
          <a:prstGeom prst="rect">
            <a:avLst/>
          </a:prstGeom>
          <a:noFill/>
          <a:ln w="3175">
            <a:solidFill>
              <a:schemeClr val="bg2">
                <a:lumMod val="50000"/>
              </a:schemeClr>
            </a:solidFill>
          </a:ln>
        </p:spPr>
        <p:txBody>
          <a:bodyPr wrap="square" rtlCol="0">
            <a:spAutoFit/>
          </a:bodyPr>
          <a:lstStyle/>
          <a:p>
            <a:pPr algn="ctr"/>
            <a:r>
              <a:rPr lang="en-US" sz="1200" b="1" dirty="0" smtClean="0"/>
              <a:t>Curriculum Committee</a:t>
            </a:r>
          </a:p>
          <a:p>
            <a:pPr algn="ctr"/>
            <a:r>
              <a:rPr lang="en-US" sz="1200" dirty="0" smtClean="0"/>
              <a:t>Subcommittees </a:t>
            </a:r>
            <a:r>
              <a:rPr lang="en-US" sz="1200" dirty="0" smtClean="0"/>
              <a:t>of the Academic Senate</a:t>
            </a:r>
            <a:endParaRPr lang="en-US" dirty="0" smtClean="0"/>
          </a:p>
        </p:txBody>
      </p:sp>
      <p:cxnSp>
        <p:nvCxnSpPr>
          <p:cNvPr id="46" name="Elbow Connector 45"/>
          <p:cNvCxnSpPr>
            <a:stCxn id="16" idx="0"/>
            <a:endCxn id="19" idx="2"/>
          </p:cNvCxnSpPr>
          <p:nvPr/>
        </p:nvCxnSpPr>
        <p:spPr>
          <a:xfrm rot="5400000" flipH="1" flipV="1">
            <a:off x="4702368" y="873815"/>
            <a:ext cx="923736" cy="1352878"/>
          </a:xfrm>
          <a:prstGeom prst="bentConnector3">
            <a:avLst/>
          </a:prstGeom>
          <a:ln w="28575">
            <a:solidFill>
              <a:schemeClr val="accent5">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1837" y="444569"/>
            <a:ext cx="1152273" cy="517436"/>
          </a:xfrm>
          <a:prstGeom prst="rect">
            <a:avLst/>
          </a:prstGeom>
        </p:spPr>
      </p:pic>
      <p:sp>
        <p:nvSpPr>
          <p:cNvPr id="70" name="TextBox 69"/>
          <p:cNvSpPr txBox="1"/>
          <p:nvPr/>
        </p:nvSpPr>
        <p:spPr>
          <a:xfrm>
            <a:off x="1719869" y="447731"/>
            <a:ext cx="2538456" cy="584775"/>
          </a:xfrm>
          <a:prstGeom prst="rect">
            <a:avLst/>
          </a:prstGeom>
          <a:noFill/>
        </p:spPr>
        <p:txBody>
          <a:bodyPr wrap="square" rtlCol="0">
            <a:spAutoFit/>
          </a:bodyPr>
          <a:lstStyle/>
          <a:p>
            <a:pPr algn="ctr"/>
            <a:r>
              <a:rPr lang="en-US" sz="1600" dirty="0" smtClean="0">
                <a:solidFill>
                  <a:srgbClr val="C00000"/>
                </a:solidFill>
              </a:rPr>
              <a:t>College Committee Reporting Structure</a:t>
            </a:r>
          </a:p>
        </p:txBody>
      </p:sp>
      <p:cxnSp>
        <p:nvCxnSpPr>
          <p:cNvPr id="9" name="Straight Connector 8"/>
          <p:cNvCxnSpPr>
            <a:stCxn id="14" idx="4"/>
            <a:endCxn id="4" idx="0"/>
          </p:cNvCxnSpPr>
          <p:nvPr/>
        </p:nvCxnSpPr>
        <p:spPr>
          <a:xfrm flipH="1">
            <a:off x="2847830" y="3116583"/>
            <a:ext cx="2375" cy="3343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263032" y="712313"/>
            <a:ext cx="2845869" cy="1457322"/>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Academic Committee for Equity and Success (ACES</a:t>
            </a:r>
            <a:r>
              <a:rPr lang="en-US" sz="12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Strategic Enrollment Management Committee</a:t>
            </a:r>
          </a:p>
          <a:p>
            <a:pPr algn="ctr"/>
            <a:r>
              <a:rPr lang="en-US" sz="1200" dirty="0" smtClean="0"/>
              <a:t>Report to the Planning &amp; Budgeting Council (PBC)</a:t>
            </a:r>
            <a:endParaRPr lang="en-US" dirty="0" smtClean="0"/>
          </a:p>
        </p:txBody>
      </p:sp>
      <p:sp>
        <p:nvSpPr>
          <p:cNvPr id="60" name="TextBox 59"/>
          <p:cNvSpPr txBox="1"/>
          <p:nvPr/>
        </p:nvSpPr>
        <p:spPr>
          <a:xfrm>
            <a:off x="278226" y="4701602"/>
            <a:ext cx="3829554" cy="1177630"/>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Environmental Sustainability Committee</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Professional Learning Committee</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Safety Committee</a:t>
            </a:r>
          </a:p>
          <a:p>
            <a:pPr algn="ctr"/>
            <a:r>
              <a:rPr lang="en-US" sz="1200" dirty="0" smtClean="0"/>
              <a:t>Report to the Administrative Planning Council (APC)</a:t>
            </a:r>
            <a:endParaRPr lang="en-US" dirty="0" smtClean="0"/>
          </a:p>
        </p:txBody>
      </p:sp>
      <p:sp>
        <p:nvSpPr>
          <p:cNvPr id="61" name="TextBox 60"/>
          <p:cNvSpPr txBox="1"/>
          <p:nvPr/>
        </p:nvSpPr>
        <p:spPr>
          <a:xfrm>
            <a:off x="5150534" y="5475165"/>
            <a:ext cx="4512055" cy="1177630"/>
          </a:xfrm>
          <a:prstGeom prst="rect">
            <a:avLst/>
          </a:prstGeom>
          <a:noFill/>
          <a:ln w="3175">
            <a:solidFill>
              <a:srgbClr val="40775E"/>
            </a:solidFill>
          </a:ln>
        </p:spPr>
        <p:txBody>
          <a:bodyPr wrap="square" rtlCol="0">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Honors </a:t>
            </a:r>
            <a:r>
              <a:rPr lang="en-US" sz="1200" b="1" dirty="0">
                <a:latin typeface="Calibri" panose="020F0502020204030204" pitchFamily="34" charset="0"/>
                <a:ea typeface="Calibri" panose="020F0502020204030204" pitchFamily="34" charset="0"/>
                <a:cs typeface="Times New Roman" panose="02020603050405020304" pitchFamily="18" charset="0"/>
              </a:rPr>
              <a:t>Transfer Program </a:t>
            </a:r>
            <a:r>
              <a:rPr lang="en-US" sz="1200" b="1" dirty="0" smtClean="0">
                <a:latin typeface="Calibri" panose="020F0502020204030204" pitchFamily="34" charset="0"/>
                <a:ea typeface="Calibri" panose="020F0502020204030204" pitchFamily="34" charset="0"/>
                <a:cs typeface="Times New Roman" panose="02020603050405020304" pitchFamily="18" charset="0"/>
              </a:rPr>
              <a:t>Committee</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Distance Education Advisory Committee</a:t>
            </a:r>
            <a:endParaRPr lang="en-US" sz="1200" b="1" dirty="0"/>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Technology </a:t>
            </a:r>
            <a:r>
              <a:rPr lang="en-US" sz="1200" b="1" dirty="0">
                <a:latin typeface="Calibri" panose="020F0502020204030204" pitchFamily="34" charset="0"/>
                <a:ea typeface="Calibri" panose="020F0502020204030204" pitchFamily="34" charset="0"/>
                <a:cs typeface="Times New Roman" panose="02020603050405020304" pitchFamily="18" charset="0"/>
              </a:rPr>
              <a:t>Committee</a:t>
            </a:r>
          </a:p>
          <a:p>
            <a:pPr algn="ctr"/>
            <a:r>
              <a:rPr lang="en-US" sz="1200" dirty="0" smtClean="0"/>
              <a:t>Report to the Instructional Planning Council (IPC)</a:t>
            </a:r>
            <a:endParaRPr lang="en-US" dirty="0" smtClean="0"/>
          </a:p>
        </p:txBody>
      </p:sp>
      <p:cxnSp>
        <p:nvCxnSpPr>
          <p:cNvPr id="56" name="Straight Connector 55"/>
          <p:cNvCxnSpPr>
            <a:stCxn id="61" idx="0"/>
            <a:endCxn id="41" idx="4"/>
          </p:cNvCxnSpPr>
          <p:nvPr/>
        </p:nvCxnSpPr>
        <p:spPr>
          <a:xfrm flipV="1">
            <a:off x="7406562" y="4623734"/>
            <a:ext cx="18282" cy="851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0" idx="3"/>
            <a:endCxn id="6" idx="4"/>
          </p:cNvCxnSpPr>
          <p:nvPr/>
        </p:nvCxnSpPr>
        <p:spPr>
          <a:xfrm flipV="1">
            <a:off x="4107780" y="4587552"/>
            <a:ext cx="1257808" cy="70286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3" idx="1"/>
          </p:cNvCxnSpPr>
          <p:nvPr/>
        </p:nvCxnSpPr>
        <p:spPr>
          <a:xfrm flipV="1">
            <a:off x="7478268" y="1440974"/>
            <a:ext cx="1784764" cy="426329"/>
          </a:xfrm>
          <a:prstGeom prst="bentConnector3">
            <a:avLst/>
          </a:prstGeom>
          <a:ln w="19050">
            <a:solidFill>
              <a:srgbClr val="407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01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0607040" cy="1356360"/>
          </a:xfrm>
        </p:spPr>
        <p:txBody>
          <a:bodyPr/>
          <a:lstStyle/>
          <a:p>
            <a:r>
              <a:rPr lang="en-US" dirty="0" smtClean="0"/>
              <a:t>Roles &amp; responsibilities of Council members</a:t>
            </a:r>
            <a:endParaRPr lang="en-US" dirty="0"/>
          </a:p>
        </p:txBody>
      </p:sp>
      <p:sp>
        <p:nvSpPr>
          <p:cNvPr id="3" name="Content Placeholder 2"/>
          <p:cNvSpPr>
            <a:spLocks noGrp="1"/>
          </p:cNvSpPr>
          <p:nvPr>
            <p:ph idx="1"/>
          </p:nvPr>
        </p:nvSpPr>
        <p:spPr>
          <a:xfrm>
            <a:off x="1143000" y="2057400"/>
            <a:ext cx="10378440" cy="4038600"/>
          </a:xfrm>
        </p:spPr>
        <p:txBody>
          <a:bodyPr>
            <a:normAutofit/>
          </a:bodyPr>
          <a:lstStyle/>
          <a:p>
            <a:r>
              <a:rPr lang="en-US" sz="2800" dirty="0" smtClean="0"/>
              <a:t>Communicating</a:t>
            </a:r>
          </a:p>
          <a:p>
            <a:r>
              <a:rPr lang="en-US" sz="2800" dirty="0" smtClean="0"/>
              <a:t>Representing your constituency while keeping your “college-wide” hat on - wearing multiple hats!</a:t>
            </a:r>
          </a:p>
          <a:p>
            <a:r>
              <a:rPr lang="en-US" sz="2800" dirty="0" smtClean="0"/>
              <a:t>Responsibility </a:t>
            </a:r>
            <a:r>
              <a:rPr lang="en-US" sz="2800" dirty="0"/>
              <a:t>for the overall well-being of the College as a whole</a:t>
            </a:r>
          </a:p>
          <a:p>
            <a:r>
              <a:rPr lang="en-US" sz="2800" dirty="0"/>
              <a:t>Ultimately:  </a:t>
            </a:r>
            <a:r>
              <a:rPr lang="en-US" sz="2800" dirty="0" smtClean="0"/>
              <a:t>recommendations </a:t>
            </a:r>
            <a:r>
              <a:rPr lang="en-US" sz="2800" dirty="0"/>
              <a:t>to President</a:t>
            </a:r>
          </a:p>
          <a:p>
            <a:endParaRPr lang="en-US" sz="2800" dirty="0"/>
          </a:p>
        </p:txBody>
      </p:sp>
    </p:spTree>
    <p:extLst>
      <p:ext uri="{BB962C8B-B14F-4D97-AF65-F5344CB8AC3E}">
        <p14:creationId xmlns:p14="http://schemas.microsoft.com/office/powerpoint/2010/main" val="3669753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Responsibilities</a:t>
            </a:r>
            <a:endParaRPr lang="en-US" dirty="0"/>
          </a:p>
        </p:txBody>
      </p:sp>
      <p:sp>
        <p:nvSpPr>
          <p:cNvPr id="3" name="Content Placeholder 2"/>
          <p:cNvSpPr>
            <a:spLocks noGrp="1"/>
          </p:cNvSpPr>
          <p:nvPr>
            <p:ph idx="1"/>
          </p:nvPr>
        </p:nvSpPr>
        <p:spPr>
          <a:xfrm>
            <a:off x="1143000" y="1965960"/>
            <a:ext cx="10347960" cy="4526280"/>
          </a:xfrm>
        </p:spPr>
        <p:txBody>
          <a:bodyPr>
            <a:normAutofit lnSpcReduction="10000"/>
          </a:bodyPr>
          <a:lstStyle/>
          <a:p>
            <a:pPr marL="45720" indent="0">
              <a:buNone/>
            </a:pPr>
            <a:r>
              <a:rPr lang="en-US" sz="2800" dirty="0" smtClean="0"/>
              <a:t>PBC advises and makes recommendations to the President on matters pertaining to: </a:t>
            </a:r>
          </a:p>
          <a:p>
            <a:pPr marL="457200" indent="-396875"/>
            <a:r>
              <a:rPr lang="en-US" sz="2800" dirty="0" smtClean="0"/>
              <a:t>prioritizing expenditures to advance the College goals </a:t>
            </a:r>
          </a:p>
          <a:p>
            <a:pPr marL="457200" indent="-396875"/>
            <a:r>
              <a:rPr lang="en-US" sz="2800" dirty="0" smtClean="0"/>
              <a:t>planning </a:t>
            </a:r>
          </a:p>
          <a:p>
            <a:pPr marL="457200" indent="-396875"/>
            <a:r>
              <a:rPr lang="en-US" sz="2800" dirty="0" smtClean="0"/>
              <a:t>governance issues </a:t>
            </a:r>
          </a:p>
          <a:p>
            <a:pPr marL="457200" indent="-396875"/>
            <a:r>
              <a:rPr lang="en-US" sz="2800" dirty="0" smtClean="0"/>
              <a:t>Serve as the Accreditation Oversight Committee</a:t>
            </a:r>
          </a:p>
          <a:p>
            <a:pPr marL="457200" indent="-396875"/>
            <a:r>
              <a:rPr lang="en-US" sz="2800" dirty="0" smtClean="0"/>
              <a:t>issues regarding college facilities, maintenance, and operations </a:t>
            </a:r>
          </a:p>
          <a:p>
            <a:pPr marL="457200" indent="-396875"/>
            <a:r>
              <a:rPr lang="en-US" sz="2800" dirty="0" smtClean="0"/>
              <a:t>issues regarding campus climate </a:t>
            </a:r>
          </a:p>
          <a:p>
            <a:pPr marL="457200" indent="-396875"/>
            <a:r>
              <a:rPr lang="en-US" sz="2800" dirty="0" smtClean="0"/>
              <a:t>any other issue affecting the well-being of the College at large</a:t>
            </a:r>
            <a:endParaRPr lang="en-US" sz="2800" dirty="0"/>
          </a:p>
        </p:txBody>
      </p:sp>
    </p:spTree>
    <p:extLst>
      <p:ext uri="{BB962C8B-B14F-4D97-AF65-F5344CB8AC3E}">
        <p14:creationId xmlns:p14="http://schemas.microsoft.com/office/powerpoint/2010/main" val="248781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036320" y="1690688"/>
            <a:ext cx="10942320" cy="5014912"/>
          </a:xfrm>
        </p:spPr>
        <p:txBody>
          <a:bodyPr>
            <a:noAutofit/>
          </a:bodyPr>
          <a:lstStyle/>
          <a:p>
            <a:pPr lvl="0"/>
            <a:r>
              <a:rPr lang="en-US" sz="2000" dirty="0" smtClean="0"/>
              <a:t>Mission, Vision, and Values of the College</a:t>
            </a:r>
          </a:p>
          <a:p>
            <a:r>
              <a:rPr lang="en-US" sz="2000" dirty="0"/>
              <a:t>College Organizational Chart</a:t>
            </a:r>
          </a:p>
          <a:p>
            <a:r>
              <a:rPr lang="en-US" sz="2000" dirty="0" smtClean="0"/>
              <a:t>What is Participatory Governance?</a:t>
            </a:r>
          </a:p>
          <a:p>
            <a:r>
              <a:rPr lang="en-US" sz="2000" dirty="0"/>
              <a:t>The Law</a:t>
            </a:r>
          </a:p>
          <a:p>
            <a:pPr lvl="0"/>
            <a:r>
              <a:rPr lang="en-US" sz="2000" dirty="0" smtClean="0"/>
              <a:t>Roles </a:t>
            </a:r>
            <a:r>
              <a:rPr lang="en-US" sz="2000" dirty="0"/>
              <a:t>and </a:t>
            </a:r>
            <a:r>
              <a:rPr lang="en-US" sz="2000" dirty="0" smtClean="0"/>
              <a:t>Responsibilities </a:t>
            </a:r>
            <a:r>
              <a:rPr lang="en-US" sz="2000" dirty="0"/>
              <a:t>of </a:t>
            </a:r>
            <a:r>
              <a:rPr lang="en-US" sz="2000" dirty="0" smtClean="0"/>
              <a:t>Council Members</a:t>
            </a:r>
            <a:endParaRPr lang="en-US" sz="2000" dirty="0"/>
          </a:p>
          <a:p>
            <a:pPr lvl="0"/>
            <a:r>
              <a:rPr lang="en-US" sz="2000" dirty="0" smtClean="0"/>
              <a:t>Program Review, Priority Setting and Resource Allocation</a:t>
            </a:r>
            <a:endParaRPr lang="en-US" sz="2000" dirty="0"/>
          </a:p>
          <a:p>
            <a:pPr lvl="0"/>
            <a:r>
              <a:rPr lang="en-US" sz="2000" dirty="0" smtClean="0"/>
              <a:t>Integrated planning </a:t>
            </a:r>
            <a:r>
              <a:rPr lang="en-US" sz="2000" dirty="0"/>
              <a:t>and </a:t>
            </a:r>
            <a:r>
              <a:rPr lang="en-US" sz="2000" dirty="0" smtClean="0"/>
              <a:t>budgeting cycle</a:t>
            </a:r>
          </a:p>
          <a:p>
            <a:r>
              <a:rPr lang="en-US" sz="2000" dirty="0" smtClean="0"/>
              <a:t>Measuring and monitoring our </a:t>
            </a:r>
            <a:r>
              <a:rPr lang="en-US" sz="2000" dirty="0"/>
              <a:t>effectiveness</a:t>
            </a:r>
          </a:p>
        </p:txBody>
      </p:sp>
    </p:spTree>
    <p:extLst>
      <p:ext uri="{BB962C8B-B14F-4D97-AF65-F5344CB8AC3E}">
        <p14:creationId xmlns:p14="http://schemas.microsoft.com/office/powerpoint/2010/main" val="3081365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r>
              <a:rPr lang="en-US" sz="3200" dirty="0"/>
              <a:t>The</a:t>
            </a:r>
            <a:r>
              <a:rPr lang="en-US" sz="2800" dirty="0"/>
              <a:t> PBC reviews College and District policies and develops procedures to implement policy; provides accreditation oversight; establishes ad hoc work groups and subcommittees to address college planning needs and priorities.</a:t>
            </a:r>
          </a:p>
        </p:txBody>
      </p:sp>
      <p:sp>
        <p:nvSpPr>
          <p:cNvPr id="4" name="Title 1"/>
          <p:cNvSpPr>
            <a:spLocks noGrp="1"/>
          </p:cNvSpPr>
          <p:nvPr>
            <p:ph type="title"/>
          </p:nvPr>
        </p:nvSpPr>
        <p:spPr>
          <a:xfrm>
            <a:off x="1143000" y="609600"/>
            <a:ext cx="9875520" cy="1356360"/>
          </a:xfrm>
        </p:spPr>
        <p:txBody>
          <a:bodyPr/>
          <a:lstStyle/>
          <a:p>
            <a:r>
              <a:rPr lang="en-US" dirty="0" smtClean="0"/>
              <a:t>PBC Responsibilities</a:t>
            </a:r>
            <a:endParaRPr lang="en-US" dirty="0"/>
          </a:p>
        </p:txBody>
      </p:sp>
    </p:spTree>
    <p:extLst>
      <p:ext uri="{BB962C8B-B14F-4D97-AF65-F5344CB8AC3E}">
        <p14:creationId xmlns:p14="http://schemas.microsoft.com/office/powerpoint/2010/main" val="266217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6104" y="292014"/>
            <a:ext cx="10176256" cy="6319501"/>
          </a:xfrm>
          <a:prstGeom prst="rect">
            <a:avLst/>
          </a:prstGeom>
        </p:spPr>
      </p:pic>
    </p:spTree>
    <p:extLst>
      <p:ext uri="{BB962C8B-B14F-4D97-AF65-F5344CB8AC3E}">
        <p14:creationId xmlns:p14="http://schemas.microsoft.com/office/powerpoint/2010/main" val="1632153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Service</a:t>
            </a:r>
            <a:endParaRPr lang="en-US" dirty="0"/>
          </a:p>
        </p:txBody>
      </p:sp>
      <p:sp>
        <p:nvSpPr>
          <p:cNvPr id="3" name="Content Placeholder 2"/>
          <p:cNvSpPr>
            <a:spLocks noGrp="1"/>
          </p:cNvSpPr>
          <p:nvPr>
            <p:ph idx="1"/>
          </p:nvPr>
        </p:nvSpPr>
        <p:spPr/>
        <p:txBody>
          <a:bodyPr>
            <a:normAutofit/>
          </a:bodyPr>
          <a:lstStyle/>
          <a:p>
            <a:pPr marL="396875" indent="-350838"/>
            <a:r>
              <a:rPr lang="en-US" sz="2400" dirty="0"/>
              <a:t>Members will commit to attend and prepare for Planning &amp; Budget Council (PBC) meetings </a:t>
            </a:r>
          </a:p>
          <a:p>
            <a:pPr marL="396875" indent="-350838"/>
            <a:r>
              <a:rPr lang="en-US" sz="2400" dirty="0" smtClean="0"/>
              <a:t>Members </a:t>
            </a:r>
            <a:r>
              <a:rPr lang="en-US" sz="2400" dirty="0"/>
              <a:t>will notify co-chairs if unable to attend scheduled meetings </a:t>
            </a:r>
          </a:p>
          <a:p>
            <a:pPr marL="396875" indent="-350838"/>
            <a:r>
              <a:rPr lang="en-US" sz="2400" dirty="0" smtClean="0"/>
              <a:t>Meetings </a:t>
            </a:r>
            <a:r>
              <a:rPr lang="en-US" sz="2400" dirty="0"/>
              <a:t>will start on time </a:t>
            </a:r>
          </a:p>
          <a:p>
            <a:pPr marL="396875" indent="-350838"/>
            <a:r>
              <a:rPr lang="en-US" sz="2400" dirty="0" smtClean="0"/>
              <a:t>Members </a:t>
            </a:r>
            <a:r>
              <a:rPr lang="en-US" sz="2400" dirty="0"/>
              <a:t>will provide information to and solicit feedback from constituent </a:t>
            </a:r>
            <a:r>
              <a:rPr lang="en-US" sz="2400" dirty="0" smtClean="0"/>
              <a:t>groups.</a:t>
            </a:r>
          </a:p>
          <a:p>
            <a:pPr marL="396875" indent="-350838"/>
            <a:r>
              <a:rPr lang="en-US" sz="2400" dirty="0" smtClean="0"/>
              <a:t>Members </a:t>
            </a:r>
            <a:r>
              <a:rPr lang="en-US" sz="2400" dirty="0"/>
              <a:t>may be removed or asked to resign by consensus of the other members, after three (3) absences in one semester. </a:t>
            </a:r>
          </a:p>
        </p:txBody>
      </p:sp>
    </p:spTree>
    <p:extLst>
      <p:ext uri="{BB962C8B-B14F-4D97-AF65-F5344CB8AC3E}">
        <p14:creationId xmlns:p14="http://schemas.microsoft.com/office/powerpoint/2010/main" val="4246636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a:solidFill>
                  <a:schemeClr val="accent1">
                    <a:lumMod val="75000"/>
                  </a:schemeClr>
                </a:solidFill>
              </a:rPr>
              <a:t>Program Review, Priority Setting and Resource </a:t>
            </a:r>
            <a:r>
              <a:rPr lang="en-US" sz="6600" dirty="0" smtClean="0">
                <a:solidFill>
                  <a:schemeClr val="accent1">
                    <a:lumMod val="75000"/>
                  </a:schemeClr>
                </a:solidFill>
              </a:rPr>
              <a:t>Allocation</a:t>
            </a:r>
            <a:endParaRPr lang="en-US" sz="6600" dirty="0">
              <a:solidFill>
                <a:schemeClr val="accent1">
                  <a:lumMod val="75000"/>
                </a:schemeClr>
              </a:solidFill>
            </a:endParaRPr>
          </a:p>
        </p:txBody>
      </p:sp>
    </p:spTree>
    <p:extLst>
      <p:ext uri="{BB962C8B-B14F-4D97-AF65-F5344CB8AC3E}">
        <p14:creationId xmlns:p14="http://schemas.microsoft.com/office/powerpoint/2010/main" val="2997297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Review</a:t>
            </a:r>
            <a:endParaRPr lang="en-US" dirty="0"/>
          </a:p>
        </p:txBody>
      </p:sp>
      <p:sp>
        <p:nvSpPr>
          <p:cNvPr id="5" name="Content Placeholder 4"/>
          <p:cNvSpPr>
            <a:spLocks noGrp="1"/>
          </p:cNvSpPr>
          <p:nvPr>
            <p:ph idx="1"/>
          </p:nvPr>
        </p:nvSpPr>
        <p:spPr>
          <a:xfrm>
            <a:off x="1143000" y="2057400"/>
            <a:ext cx="10515600" cy="4312920"/>
          </a:xfrm>
        </p:spPr>
        <p:txBody>
          <a:bodyPr>
            <a:noAutofit/>
          </a:bodyPr>
          <a:lstStyle/>
          <a:p>
            <a:pPr marL="45720" indent="0">
              <a:buNone/>
            </a:pPr>
            <a:r>
              <a:rPr lang="en-US" sz="2400" b="1" dirty="0" smtClean="0">
                <a:solidFill>
                  <a:schemeClr val="accent1">
                    <a:lumMod val="75000"/>
                  </a:schemeClr>
                </a:solidFill>
              </a:rPr>
              <a:t>PURPOSE:  Program </a:t>
            </a:r>
            <a:r>
              <a:rPr lang="en-US" sz="2400" b="1" dirty="0">
                <a:solidFill>
                  <a:schemeClr val="accent1">
                    <a:lumMod val="75000"/>
                  </a:schemeClr>
                </a:solidFill>
              </a:rPr>
              <a:t>review is the process through which constituencies (not only faculty) on a campus take stock of their successes and shortcomings and seek to identify ways in which they can meet their goals more effectively. </a:t>
            </a:r>
            <a:endParaRPr lang="en-US" sz="2400" b="1" dirty="0" smtClean="0">
              <a:solidFill>
                <a:schemeClr val="accent1">
                  <a:lumMod val="75000"/>
                </a:schemeClr>
              </a:solidFill>
            </a:endParaRPr>
          </a:p>
          <a:p>
            <a:r>
              <a:rPr lang="en-US" sz="2400" dirty="0" smtClean="0">
                <a:solidFill>
                  <a:schemeClr val="accent1">
                    <a:lumMod val="75000"/>
                  </a:schemeClr>
                </a:solidFill>
              </a:rPr>
              <a:t>A </a:t>
            </a:r>
            <a:r>
              <a:rPr lang="en-US" sz="2400" dirty="0">
                <a:solidFill>
                  <a:schemeClr val="accent1">
                    <a:lumMod val="75000"/>
                  </a:schemeClr>
                </a:solidFill>
              </a:rPr>
              <a:t>candid self-evaluation supported by </a:t>
            </a:r>
            <a:r>
              <a:rPr lang="en-US" sz="2400" dirty="0" smtClean="0">
                <a:solidFill>
                  <a:schemeClr val="accent1">
                    <a:lumMod val="75000"/>
                  </a:schemeClr>
                </a:solidFill>
              </a:rPr>
              <a:t>evidence</a:t>
            </a:r>
          </a:p>
          <a:p>
            <a:r>
              <a:rPr lang="en-US" sz="2400" dirty="0" smtClean="0">
                <a:solidFill>
                  <a:schemeClr val="accent1">
                    <a:lumMod val="75000"/>
                  </a:schemeClr>
                </a:solidFill>
              </a:rPr>
              <a:t>Guides internal decision making</a:t>
            </a:r>
          </a:p>
          <a:p>
            <a:r>
              <a:rPr lang="en-US" sz="2400" dirty="0" smtClean="0">
                <a:solidFill>
                  <a:schemeClr val="accent1">
                    <a:lumMod val="75000"/>
                  </a:schemeClr>
                </a:solidFill>
              </a:rPr>
              <a:t>Provides external accountability (accreditation)</a:t>
            </a:r>
          </a:p>
          <a:p>
            <a:r>
              <a:rPr lang="en-US" sz="2400" dirty="0" smtClean="0">
                <a:solidFill>
                  <a:schemeClr val="accent1">
                    <a:lumMod val="75000"/>
                  </a:schemeClr>
                </a:solidFill>
              </a:rPr>
              <a:t>Connects </a:t>
            </a:r>
            <a:r>
              <a:rPr lang="en-US" sz="2400" dirty="0">
                <a:solidFill>
                  <a:schemeClr val="accent1">
                    <a:lumMod val="75000"/>
                  </a:schemeClr>
                </a:solidFill>
              </a:rPr>
              <a:t>program review with the college mission, planning, and </a:t>
            </a:r>
            <a:r>
              <a:rPr lang="en-US" sz="2400" dirty="0" smtClean="0">
                <a:solidFill>
                  <a:schemeClr val="accent1">
                    <a:lumMod val="75000"/>
                  </a:schemeClr>
                </a:solidFill>
              </a:rPr>
              <a:t>budgeting</a:t>
            </a:r>
          </a:p>
          <a:p>
            <a:r>
              <a:rPr lang="en-US" sz="2400" dirty="0" smtClean="0">
                <a:solidFill>
                  <a:schemeClr val="accent1">
                    <a:lumMod val="75000"/>
                  </a:schemeClr>
                </a:solidFill>
              </a:rPr>
              <a:t>Faculty describes and documents what they do and why they do it</a:t>
            </a:r>
          </a:p>
          <a:p>
            <a:r>
              <a:rPr lang="en-US" sz="2400" dirty="0" smtClean="0">
                <a:solidFill>
                  <a:schemeClr val="accent1">
                    <a:lumMod val="75000"/>
                  </a:schemeClr>
                </a:solidFill>
              </a:rPr>
              <a:t>Faculty led:  at Cañada the Academic Senate delegates responsibility to IPC</a:t>
            </a:r>
            <a:endParaRPr lang="en-US" sz="2400" dirty="0">
              <a:solidFill>
                <a:schemeClr val="accent1">
                  <a:lumMod val="75000"/>
                </a:schemeClr>
              </a:solidFill>
            </a:endParaRPr>
          </a:p>
        </p:txBody>
      </p:sp>
    </p:spTree>
    <p:extLst>
      <p:ext uri="{BB962C8B-B14F-4D97-AF65-F5344CB8AC3E}">
        <p14:creationId xmlns:p14="http://schemas.microsoft.com/office/powerpoint/2010/main" val="159085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149384"/>
          <a:ext cx="12192000" cy="654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55758" y="2207039"/>
            <a:ext cx="123372" cy="856343"/>
            <a:chOff x="471716" y="2061028"/>
            <a:chExt cx="123372" cy="856343"/>
          </a:xfrm>
        </p:grpSpPr>
        <p:cxnSp>
          <p:nvCxnSpPr>
            <p:cNvPr id="4" name="Straight Connector 3"/>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516368" y="2213371"/>
            <a:ext cx="123372" cy="856343"/>
            <a:chOff x="471716" y="2061028"/>
            <a:chExt cx="123372" cy="856343"/>
          </a:xfrm>
        </p:grpSpPr>
        <p:cxnSp>
          <p:nvCxnSpPr>
            <p:cNvPr id="11" name="Straight Connector 10"/>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flipV="1">
            <a:off x="2679734" y="3742358"/>
            <a:ext cx="123372" cy="856343"/>
            <a:chOff x="471716" y="2061028"/>
            <a:chExt cx="123372" cy="856343"/>
          </a:xfrm>
        </p:grpSpPr>
        <p:cxnSp>
          <p:nvCxnSpPr>
            <p:cNvPr id="17" name="Straight Connector 16"/>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V="1">
            <a:off x="6658181" y="3768507"/>
            <a:ext cx="123372" cy="856343"/>
            <a:chOff x="471716" y="2061028"/>
            <a:chExt cx="123372" cy="856343"/>
          </a:xfrm>
        </p:grpSpPr>
        <p:cxnSp>
          <p:nvCxnSpPr>
            <p:cNvPr id="26" name="Straight Connector 25"/>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8995" y="1226282"/>
            <a:ext cx="1006639" cy="1015663"/>
          </a:xfrm>
          <a:prstGeom prst="rect">
            <a:avLst/>
          </a:prstGeom>
          <a:noFill/>
        </p:spPr>
        <p:txBody>
          <a:bodyPr wrap="square" rtlCol="0">
            <a:spAutoFit/>
          </a:bodyPr>
          <a:lstStyle/>
          <a:p>
            <a:pPr algn="ctr"/>
            <a:r>
              <a:rPr lang="en-US" sz="1200" b="1" dirty="0" smtClean="0"/>
              <a:t>August 1</a:t>
            </a:r>
          </a:p>
          <a:p>
            <a:pPr algn="ctr"/>
            <a:r>
              <a:rPr lang="en-US" sz="1200" dirty="0" smtClean="0"/>
              <a:t>Data Packets Available;</a:t>
            </a:r>
          </a:p>
          <a:p>
            <a:pPr algn="ctr"/>
            <a:r>
              <a:rPr lang="en-US" sz="1200" dirty="0" err="1" smtClean="0"/>
              <a:t>TracDat</a:t>
            </a:r>
            <a:r>
              <a:rPr lang="en-US" sz="1200" dirty="0" smtClean="0"/>
              <a:t> Open</a:t>
            </a:r>
            <a:endParaRPr lang="en-US" sz="1200" dirty="0"/>
          </a:p>
        </p:txBody>
      </p:sp>
      <p:sp>
        <p:nvSpPr>
          <p:cNvPr id="29" name="TextBox 28"/>
          <p:cNvSpPr txBox="1"/>
          <p:nvPr/>
        </p:nvSpPr>
        <p:spPr>
          <a:xfrm>
            <a:off x="1883226" y="4600028"/>
            <a:ext cx="1280239" cy="1384995"/>
          </a:xfrm>
          <a:prstGeom prst="rect">
            <a:avLst/>
          </a:prstGeom>
          <a:noFill/>
        </p:spPr>
        <p:txBody>
          <a:bodyPr wrap="square" rtlCol="0">
            <a:spAutoFit/>
          </a:bodyPr>
          <a:lstStyle/>
          <a:p>
            <a:pPr algn="ctr"/>
            <a:r>
              <a:rPr lang="en-US" sz="1200" b="1" dirty="0" smtClean="0"/>
              <a:t>October 11</a:t>
            </a:r>
          </a:p>
          <a:p>
            <a:pPr algn="ctr"/>
            <a:r>
              <a:rPr lang="en-US" sz="1200" b="1" dirty="0" smtClean="0"/>
              <a:t>DUE</a:t>
            </a:r>
          </a:p>
          <a:p>
            <a:pPr algn="ctr"/>
            <a:r>
              <a:rPr lang="en-US" sz="1200" dirty="0" smtClean="0"/>
              <a:t>Programs submit complete program reviews and </a:t>
            </a:r>
            <a:r>
              <a:rPr lang="en-US" sz="1200" b="1" i="1" dirty="0" smtClean="0"/>
              <a:t>all</a:t>
            </a:r>
            <a:r>
              <a:rPr lang="en-US" sz="1200" dirty="0" smtClean="0"/>
              <a:t> resource requests</a:t>
            </a:r>
            <a:endParaRPr lang="en-US" sz="1200" dirty="0"/>
          </a:p>
        </p:txBody>
      </p:sp>
      <p:sp>
        <p:nvSpPr>
          <p:cNvPr id="30" name="TextBox 29"/>
          <p:cNvSpPr txBox="1"/>
          <p:nvPr/>
        </p:nvSpPr>
        <p:spPr>
          <a:xfrm>
            <a:off x="3627764" y="2233251"/>
            <a:ext cx="1366151" cy="938719"/>
          </a:xfrm>
          <a:prstGeom prst="rect">
            <a:avLst/>
          </a:prstGeom>
          <a:noFill/>
        </p:spPr>
        <p:txBody>
          <a:bodyPr wrap="square" rtlCol="0">
            <a:spAutoFit/>
          </a:bodyPr>
          <a:lstStyle/>
          <a:p>
            <a:pPr algn="ctr"/>
            <a:r>
              <a:rPr lang="en-US" sz="1100" b="1" dirty="0" smtClean="0"/>
              <a:t>November</a:t>
            </a:r>
          </a:p>
          <a:p>
            <a:pPr algn="ctr"/>
            <a:r>
              <a:rPr lang="en-US" sz="1100" dirty="0" smtClean="0"/>
              <a:t>IPC, SSPC, APC &amp; PBC give Peer Review </a:t>
            </a:r>
            <a:r>
              <a:rPr lang="en-US" sz="1100" b="1" dirty="0" smtClean="0"/>
              <a:t>feedback </a:t>
            </a:r>
            <a:r>
              <a:rPr lang="en-US" sz="1100" dirty="0" smtClean="0"/>
              <a:t>in joint meeting</a:t>
            </a:r>
            <a:endParaRPr lang="en-US" sz="1100" dirty="0"/>
          </a:p>
        </p:txBody>
      </p:sp>
      <p:sp>
        <p:nvSpPr>
          <p:cNvPr id="31" name="TextBox 30"/>
          <p:cNvSpPr txBox="1"/>
          <p:nvPr/>
        </p:nvSpPr>
        <p:spPr>
          <a:xfrm>
            <a:off x="4591409" y="4675163"/>
            <a:ext cx="1493269" cy="1015663"/>
          </a:xfrm>
          <a:prstGeom prst="rect">
            <a:avLst/>
          </a:prstGeom>
          <a:noFill/>
        </p:spPr>
        <p:txBody>
          <a:bodyPr wrap="square" rtlCol="0">
            <a:spAutoFit/>
          </a:bodyPr>
          <a:lstStyle/>
          <a:p>
            <a:pPr algn="ctr"/>
            <a:r>
              <a:rPr lang="en-US" sz="1200" b="1" dirty="0" smtClean="0"/>
              <a:t>December 5</a:t>
            </a:r>
          </a:p>
          <a:p>
            <a:pPr algn="ctr"/>
            <a:r>
              <a:rPr lang="en-US" sz="1200" dirty="0" smtClean="0"/>
              <a:t>PBC </a:t>
            </a:r>
            <a:r>
              <a:rPr lang="en-US" sz="1200" b="1" dirty="0" smtClean="0"/>
              <a:t>prioritizes</a:t>
            </a:r>
            <a:r>
              <a:rPr lang="en-US" sz="1200" dirty="0" smtClean="0"/>
              <a:t> requests and presents President with prioritized list.  </a:t>
            </a:r>
            <a:endParaRPr lang="en-US" sz="1200" dirty="0"/>
          </a:p>
        </p:txBody>
      </p:sp>
      <p:sp>
        <p:nvSpPr>
          <p:cNvPr id="32" name="TextBox 31"/>
          <p:cNvSpPr txBox="1"/>
          <p:nvPr/>
        </p:nvSpPr>
        <p:spPr>
          <a:xfrm>
            <a:off x="2923764" y="1058222"/>
            <a:ext cx="1424363" cy="1264577"/>
          </a:xfrm>
          <a:prstGeom prst="rect">
            <a:avLst/>
          </a:prstGeom>
          <a:noFill/>
        </p:spPr>
        <p:txBody>
          <a:bodyPr wrap="square" rtlCol="0">
            <a:spAutoFit/>
          </a:bodyPr>
          <a:lstStyle/>
          <a:p>
            <a:pPr marL="12065" marR="5080" algn="ctr">
              <a:lnSpc>
                <a:spcPct val="104200"/>
              </a:lnSpc>
              <a:spcBef>
                <a:spcPts val="90"/>
              </a:spcBef>
            </a:pPr>
            <a:r>
              <a:rPr lang="en-US" sz="1200" b="1" spc="15" dirty="0">
                <a:cs typeface="Calibri"/>
              </a:rPr>
              <a:t>Oct. </a:t>
            </a:r>
            <a:r>
              <a:rPr lang="en-US" sz="1200" b="1" spc="20" dirty="0">
                <a:cs typeface="Calibri"/>
              </a:rPr>
              <a:t>30 </a:t>
            </a:r>
            <a:r>
              <a:rPr lang="en-US" sz="1200" b="1" spc="15" dirty="0">
                <a:cs typeface="Calibri"/>
              </a:rPr>
              <a:t>– </a:t>
            </a:r>
            <a:r>
              <a:rPr lang="en-US" sz="1200" b="1" dirty="0">
                <a:cs typeface="Calibri"/>
              </a:rPr>
              <a:t>Nov. </a:t>
            </a:r>
            <a:r>
              <a:rPr lang="en-US" sz="1200" b="1" spc="20" dirty="0">
                <a:cs typeface="Calibri"/>
              </a:rPr>
              <a:t>1  </a:t>
            </a:r>
            <a:r>
              <a:rPr lang="en-US" sz="1200" spc="10" dirty="0">
                <a:cs typeface="Calibri"/>
              </a:rPr>
              <a:t>Position</a:t>
            </a:r>
            <a:r>
              <a:rPr lang="en-US" sz="1200" spc="-45" dirty="0">
                <a:cs typeface="Calibri"/>
              </a:rPr>
              <a:t> </a:t>
            </a:r>
            <a:r>
              <a:rPr lang="en-US" sz="1100" dirty="0">
                <a:cs typeface="Calibri"/>
              </a:rPr>
              <a:t>Justification  </a:t>
            </a:r>
            <a:r>
              <a:rPr lang="en-US" sz="1200" spc="10" dirty="0">
                <a:cs typeface="Calibri"/>
              </a:rPr>
              <a:t>Presentations</a:t>
            </a:r>
            <a:endParaRPr lang="en-US" sz="1200" dirty="0">
              <a:cs typeface="Calibri"/>
            </a:endParaRPr>
          </a:p>
          <a:p>
            <a:pPr marL="15240" marR="56515" indent="635" algn="ctr">
              <a:lnSpc>
                <a:spcPct val="101499"/>
              </a:lnSpc>
              <a:spcBef>
                <a:spcPts val="325"/>
              </a:spcBef>
            </a:pPr>
            <a:r>
              <a:rPr lang="en-US" sz="800" i="1" dirty="0">
                <a:cs typeface="Calibri"/>
              </a:rPr>
              <a:t>Divisions provide  information about prior‐  year grant‐funded</a:t>
            </a:r>
            <a:r>
              <a:rPr lang="en-US" sz="800" i="1" spc="-30" dirty="0">
                <a:cs typeface="Calibri"/>
              </a:rPr>
              <a:t> </a:t>
            </a:r>
            <a:r>
              <a:rPr lang="en-US" sz="800" i="1" dirty="0">
                <a:cs typeface="Calibri"/>
              </a:rPr>
              <a:t>positions</a:t>
            </a:r>
            <a:endParaRPr lang="en-US" sz="800" dirty="0">
              <a:cs typeface="Calibri"/>
            </a:endParaRPr>
          </a:p>
          <a:p>
            <a:pPr algn="ctr"/>
            <a:endParaRPr lang="en-US" sz="1200" dirty="0"/>
          </a:p>
        </p:txBody>
      </p:sp>
      <p:sp>
        <p:nvSpPr>
          <p:cNvPr id="34" name="TextBox 33"/>
          <p:cNvSpPr txBox="1"/>
          <p:nvPr/>
        </p:nvSpPr>
        <p:spPr>
          <a:xfrm>
            <a:off x="4375007" y="977335"/>
            <a:ext cx="1556972" cy="1200329"/>
          </a:xfrm>
          <a:prstGeom prst="rect">
            <a:avLst/>
          </a:prstGeom>
          <a:noFill/>
        </p:spPr>
        <p:txBody>
          <a:bodyPr wrap="square" rtlCol="0">
            <a:spAutoFit/>
          </a:bodyPr>
          <a:lstStyle/>
          <a:p>
            <a:pPr algn="ctr"/>
            <a:r>
              <a:rPr lang="en-US" sz="1200" b="1" dirty="0" smtClean="0"/>
              <a:t>December 1</a:t>
            </a:r>
          </a:p>
          <a:p>
            <a:pPr algn="ctr"/>
            <a:r>
              <a:rPr lang="en-US" sz="1200" dirty="0" smtClean="0"/>
              <a:t>Validation concludes; PRIE &amp; Budget Office provide information and rubric to PBC for prioritization</a:t>
            </a:r>
            <a:endParaRPr lang="en-US" sz="1200" dirty="0"/>
          </a:p>
        </p:txBody>
      </p:sp>
      <p:sp>
        <p:nvSpPr>
          <p:cNvPr id="35" name="TextBox 34"/>
          <p:cNvSpPr txBox="1"/>
          <p:nvPr/>
        </p:nvSpPr>
        <p:spPr>
          <a:xfrm>
            <a:off x="7383713" y="4684063"/>
            <a:ext cx="1545779" cy="646331"/>
          </a:xfrm>
          <a:prstGeom prst="rect">
            <a:avLst/>
          </a:prstGeom>
          <a:noFill/>
        </p:spPr>
        <p:txBody>
          <a:bodyPr wrap="square" rtlCol="0">
            <a:spAutoFit/>
          </a:bodyPr>
          <a:lstStyle/>
          <a:p>
            <a:pPr algn="ctr"/>
            <a:r>
              <a:rPr lang="en-US" sz="1200" b="1" dirty="0" smtClean="0"/>
              <a:t>Mid-February</a:t>
            </a:r>
          </a:p>
          <a:p>
            <a:pPr algn="ctr"/>
            <a:r>
              <a:rPr lang="en-US" sz="1200" dirty="0" smtClean="0"/>
              <a:t>VPA returns to PBC with funding proposal</a:t>
            </a:r>
            <a:endParaRPr lang="en-US" sz="1200" dirty="0"/>
          </a:p>
        </p:txBody>
      </p:sp>
      <p:grpSp>
        <p:nvGrpSpPr>
          <p:cNvPr id="37" name="Group 36"/>
          <p:cNvGrpSpPr/>
          <p:nvPr/>
        </p:nvGrpSpPr>
        <p:grpSpPr>
          <a:xfrm flipV="1">
            <a:off x="8004395" y="3742358"/>
            <a:ext cx="123372" cy="856343"/>
            <a:chOff x="471716" y="2061028"/>
            <a:chExt cx="123372" cy="856343"/>
          </a:xfrm>
        </p:grpSpPr>
        <p:cxnSp>
          <p:nvCxnSpPr>
            <p:cNvPr id="38" name="Straight Connector 37"/>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0175308" y="2207039"/>
            <a:ext cx="123372" cy="856343"/>
            <a:chOff x="471716" y="2061028"/>
            <a:chExt cx="123372" cy="856343"/>
          </a:xfrm>
        </p:grpSpPr>
        <p:cxnSp>
          <p:nvCxnSpPr>
            <p:cNvPr id="41" name="Straight Connector 40"/>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9239139" y="1062077"/>
            <a:ext cx="1995710" cy="1015663"/>
          </a:xfrm>
          <a:prstGeom prst="rect">
            <a:avLst/>
          </a:prstGeom>
          <a:noFill/>
        </p:spPr>
        <p:txBody>
          <a:bodyPr wrap="square" rtlCol="0">
            <a:spAutoFit/>
          </a:bodyPr>
          <a:lstStyle/>
          <a:p>
            <a:pPr algn="ctr"/>
            <a:r>
              <a:rPr lang="en-US" sz="1200" b="1" dirty="0" smtClean="0"/>
              <a:t>Mid-April</a:t>
            </a:r>
          </a:p>
          <a:p>
            <a:pPr algn="ctr"/>
            <a:r>
              <a:rPr lang="en-US" sz="1200" dirty="0" smtClean="0"/>
              <a:t>Budget Office notifies Programs of approved requests funded for following year</a:t>
            </a:r>
            <a:endParaRPr lang="en-US" sz="1200" dirty="0"/>
          </a:p>
        </p:txBody>
      </p:sp>
      <p:grpSp>
        <p:nvGrpSpPr>
          <p:cNvPr id="48" name="Group 47"/>
          <p:cNvGrpSpPr/>
          <p:nvPr/>
        </p:nvGrpSpPr>
        <p:grpSpPr>
          <a:xfrm flipV="1">
            <a:off x="634447" y="3785902"/>
            <a:ext cx="123372" cy="856343"/>
            <a:chOff x="471716" y="2061028"/>
            <a:chExt cx="123372" cy="856343"/>
          </a:xfrm>
        </p:grpSpPr>
        <p:cxnSp>
          <p:nvCxnSpPr>
            <p:cNvPr id="49" name="Straight Connector 48"/>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itle 1"/>
          <p:cNvSpPr txBox="1">
            <a:spLocks/>
          </p:cNvSpPr>
          <p:nvPr/>
        </p:nvSpPr>
        <p:spPr>
          <a:xfrm>
            <a:off x="1746273" y="226421"/>
            <a:ext cx="9728344" cy="45448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t>Program Review Timeline</a:t>
            </a:r>
            <a:endParaRPr lang="en-US" sz="2000" dirty="0"/>
          </a:p>
        </p:txBody>
      </p:sp>
      <p:cxnSp>
        <p:nvCxnSpPr>
          <p:cNvPr id="55" name="Straight Connector 54"/>
          <p:cNvCxnSpPr/>
          <p:nvPr/>
        </p:nvCxnSpPr>
        <p:spPr>
          <a:xfrm flipV="1">
            <a:off x="7484736" y="2735107"/>
            <a:ext cx="0" cy="435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07085" y="2724419"/>
            <a:ext cx="1918269" cy="7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425354" y="2735107"/>
            <a:ext cx="0" cy="444067"/>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45779" y="2122594"/>
            <a:ext cx="1995710" cy="646331"/>
          </a:xfrm>
          <a:prstGeom prst="rect">
            <a:avLst/>
          </a:prstGeom>
          <a:noFill/>
        </p:spPr>
        <p:txBody>
          <a:bodyPr wrap="square" rtlCol="0">
            <a:spAutoFit/>
          </a:bodyPr>
          <a:lstStyle/>
          <a:p>
            <a:pPr algn="ctr"/>
            <a:r>
              <a:rPr lang="en-US" sz="1200" b="1" dirty="0" smtClean="0"/>
              <a:t>Feb - April</a:t>
            </a:r>
          </a:p>
          <a:p>
            <a:pPr algn="ctr"/>
            <a:r>
              <a:rPr lang="en-US" sz="1200" dirty="0" smtClean="0"/>
              <a:t>VPA presents budget scenarios to PBC</a:t>
            </a:r>
            <a:endParaRPr lang="en-US" sz="1200" dirty="0"/>
          </a:p>
        </p:txBody>
      </p:sp>
      <p:sp>
        <p:nvSpPr>
          <p:cNvPr id="62" name="TextBox 61"/>
          <p:cNvSpPr txBox="1"/>
          <p:nvPr/>
        </p:nvSpPr>
        <p:spPr>
          <a:xfrm>
            <a:off x="684824" y="2072818"/>
            <a:ext cx="2184434" cy="646331"/>
          </a:xfrm>
          <a:prstGeom prst="rect">
            <a:avLst/>
          </a:prstGeom>
          <a:noFill/>
        </p:spPr>
        <p:txBody>
          <a:bodyPr wrap="square" rtlCol="0">
            <a:spAutoFit/>
          </a:bodyPr>
          <a:lstStyle/>
          <a:p>
            <a:pPr algn="ctr"/>
            <a:r>
              <a:rPr lang="en-US" sz="1200" b="1" dirty="0" smtClean="0"/>
              <a:t>Aug – Oct. 10</a:t>
            </a:r>
          </a:p>
          <a:p>
            <a:pPr algn="ctr"/>
            <a:r>
              <a:rPr lang="en-US" sz="1200" dirty="0" smtClean="0"/>
              <a:t>Departments conduct reviews</a:t>
            </a:r>
          </a:p>
          <a:p>
            <a:pPr algn="ctr"/>
            <a:r>
              <a:rPr lang="en-US" sz="1200" dirty="0" smtClean="0"/>
              <a:t>Deans provide feedback</a:t>
            </a:r>
            <a:endParaRPr lang="en-US" sz="1200" dirty="0"/>
          </a:p>
        </p:txBody>
      </p:sp>
      <p:sp>
        <p:nvSpPr>
          <p:cNvPr id="3" name="TextBox 2"/>
          <p:cNvSpPr txBox="1"/>
          <p:nvPr/>
        </p:nvSpPr>
        <p:spPr>
          <a:xfrm>
            <a:off x="5826243" y="989882"/>
            <a:ext cx="1193594" cy="1138773"/>
          </a:xfrm>
          <a:prstGeom prst="rect">
            <a:avLst/>
          </a:prstGeom>
          <a:noFill/>
        </p:spPr>
        <p:txBody>
          <a:bodyPr wrap="square" rtlCol="0">
            <a:spAutoFit/>
          </a:bodyPr>
          <a:lstStyle/>
          <a:p>
            <a:pPr algn="ctr"/>
            <a:r>
              <a:rPr lang="en-US" sz="1200" b="1" dirty="0" smtClean="0"/>
              <a:t>Dec - January </a:t>
            </a:r>
          </a:p>
          <a:p>
            <a:pPr algn="ctr"/>
            <a:r>
              <a:rPr lang="en-US" sz="1200" dirty="0" smtClean="0"/>
              <a:t>President announces approved positions</a:t>
            </a:r>
          </a:p>
          <a:p>
            <a:pPr algn="ctr"/>
            <a:r>
              <a:rPr lang="en-US" sz="800" i="1" dirty="0" smtClean="0"/>
              <a:t>(contingent on funding)</a:t>
            </a:r>
            <a:endParaRPr lang="en-US" sz="1000" i="1" dirty="0"/>
          </a:p>
        </p:txBody>
      </p:sp>
      <p:grpSp>
        <p:nvGrpSpPr>
          <p:cNvPr id="53" name="Group 52"/>
          <p:cNvGrpSpPr/>
          <p:nvPr/>
        </p:nvGrpSpPr>
        <p:grpSpPr>
          <a:xfrm flipV="1">
            <a:off x="5168712" y="3764130"/>
            <a:ext cx="123372" cy="856343"/>
            <a:chOff x="471716" y="2061028"/>
            <a:chExt cx="123372" cy="856343"/>
          </a:xfrm>
        </p:grpSpPr>
        <p:cxnSp>
          <p:nvCxnSpPr>
            <p:cNvPr id="54" name="Straight Connector 53"/>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3627668" y="3676470"/>
            <a:ext cx="1344039" cy="769441"/>
          </a:xfrm>
          <a:prstGeom prst="rect">
            <a:avLst/>
          </a:prstGeom>
          <a:noFill/>
        </p:spPr>
        <p:txBody>
          <a:bodyPr wrap="square" rtlCol="0">
            <a:spAutoFit/>
          </a:bodyPr>
          <a:lstStyle/>
          <a:p>
            <a:pPr algn="ctr"/>
            <a:r>
              <a:rPr lang="en-US" sz="1100" b="1" dirty="0" smtClean="0"/>
              <a:t>November</a:t>
            </a:r>
          </a:p>
          <a:p>
            <a:pPr algn="ctr"/>
            <a:r>
              <a:rPr lang="en-US" sz="1100" dirty="0" smtClean="0"/>
              <a:t>Academic Senate prioritizes faculty </a:t>
            </a:r>
            <a:r>
              <a:rPr lang="en-US" sz="1100" smtClean="0"/>
              <a:t>position requests</a:t>
            </a:r>
            <a:endParaRPr lang="en-US" sz="1100" dirty="0"/>
          </a:p>
        </p:txBody>
      </p:sp>
      <p:grpSp>
        <p:nvGrpSpPr>
          <p:cNvPr id="60" name="Group 59"/>
          <p:cNvGrpSpPr/>
          <p:nvPr/>
        </p:nvGrpSpPr>
        <p:grpSpPr>
          <a:xfrm>
            <a:off x="5030121" y="2216072"/>
            <a:ext cx="123372" cy="856343"/>
            <a:chOff x="471716" y="2061028"/>
            <a:chExt cx="123372" cy="856343"/>
          </a:xfrm>
        </p:grpSpPr>
        <p:cxnSp>
          <p:nvCxnSpPr>
            <p:cNvPr id="63" name="Straight Connector 62"/>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071" y="388404"/>
            <a:ext cx="1333593" cy="598859"/>
          </a:xfrm>
          <a:prstGeom prst="rect">
            <a:avLst/>
          </a:prstGeom>
        </p:spPr>
      </p:pic>
      <p:sp>
        <p:nvSpPr>
          <p:cNvPr id="20" name="TextBox 19"/>
          <p:cNvSpPr txBox="1"/>
          <p:nvPr/>
        </p:nvSpPr>
        <p:spPr>
          <a:xfrm>
            <a:off x="182686" y="6391169"/>
            <a:ext cx="2543773" cy="276999"/>
          </a:xfrm>
          <a:prstGeom prst="rect">
            <a:avLst/>
          </a:prstGeom>
          <a:noFill/>
        </p:spPr>
        <p:txBody>
          <a:bodyPr wrap="none" rtlCol="0">
            <a:spAutoFit/>
          </a:bodyPr>
          <a:lstStyle/>
          <a:p>
            <a:r>
              <a:rPr lang="en-US" sz="1200" i="1" dirty="0" smtClean="0"/>
              <a:t>Approved by PBC on February 6, 2019</a:t>
            </a:r>
            <a:endParaRPr lang="en-US" sz="1200" i="1" dirty="0"/>
          </a:p>
        </p:txBody>
      </p:sp>
      <p:sp>
        <p:nvSpPr>
          <p:cNvPr id="65" name="TextBox 64"/>
          <p:cNvSpPr txBox="1"/>
          <p:nvPr/>
        </p:nvSpPr>
        <p:spPr>
          <a:xfrm>
            <a:off x="149822" y="4774980"/>
            <a:ext cx="1092623" cy="646331"/>
          </a:xfrm>
          <a:prstGeom prst="rect">
            <a:avLst/>
          </a:prstGeom>
          <a:noFill/>
        </p:spPr>
        <p:txBody>
          <a:bodyPr wrap="square" rtlCol="0">
            <a:spAutoFit/>
          </a:bodyPr>
          <a:lstStyle/>
          <a:p>
            <a:pPr algn="ctr"/>
            <a:r>
              <a:rPr lang="en-US" sz="1200" b="1" dirty="0" smtClean="0"/>
              <a:t>August Flex Day</a:t>
            </a:r>
          </a:p>
          <a:p>
            <a:pPr algn="ctr"/>
            <a:r>
              <a:rPr lang="en-US" sz="1200" dirty="0" smtClean="0"/>
              <a:t>Workshops</a:t>
            </a:r>
          </a:p>
        </p:txBody>
      </p:sp>
      <p:cxnSp>
        <p:nvCxnSpPr>
          <p:cNvPr id="66" name="Straight Connector 65"/>
          <p:cNvCxnSpPr/>
          <p:nvPr/>
        </p:nvCxnSpPr>
        <p:spPr>
          <a:xfrm flipV="1">
            <a:off x="729111" y="2710803"/>
            <a:ext cx="0" cy="435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9111" y="2693528"/>
            <a:ext cx="20343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49965" y="2710803"/>
            <a:ext cx="0" cy="444067"/>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flipV="1">
            <a:off x="3628445" y="3772992"/>
            <a:ext cx="123372" cy="856343"/>
            <a:chOff x="471716" y="2061028"/>
            <a:chExt cx="123372" cy="856343"/>
          </a:xfrm>
        </p:grpSpPr>
        <p:cxnSp>
          <p:nvCxnSpPr>
            <p:cNvPr id="73" name="Straight Connector 72"/>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3421833" y="4628901"/>
            <a:ext cx="1302453" cy="1384995"/>
          </a:xfrm>
          <a:prstGeom prst="rect">
            <a:avLst/>
          </a:prstGeom>
          <a:noFill/>
        </p:spPr>
        <p:txBody>
          <a:bodyPr wrap="square" rtlCol="0">
            <a:spAutoFit/>
          </a:bodyPr>
          <a:lstStyle/>
          <a:p>
            <a:pPr algn="ctr"/>
            <a:r>
              <a:rPr lang="en-US" sz="1200" b="1" dirty="0" smtClean="0"/>
              <a:t>November 8</a:t>
            </a:r>
          </a:p>
          <a:p>
            <a:pPr algn="ctr"/>
            <a:r>
              <a:rPr lang="en-US" sz="1200" dirty="0" smtClean="0"/>
              <a:t>Deans, VPs and President submit prioritized Division or Department resource requests</a:t>
            </a:r>
            <a:endParaRPr lang="en-US" sz="1600" dirty="0"/>
          </a:p>
        </p:txBody>
      </p:sp>
      <p:grpSp>
        <p:nvGrpSpPr>
          <p:cNvPr id="76" name="Group 75"/>
          <p:cNvGrpSpPr/>
          <p:nvPr/>
        </p:nvGrpSpPr>
        <p:grpSpPr>
          <a:xfrm>
            <a:off x="6206838" y="2213371"/>
            <a:ext cx="123372" cy="856343"/>
            <a:chOff x="471716" y="2061028"/>
            <a:chExt cx="123372" cy="856343"/>
          </a:xfrm>
        </p:grpSpPr>
        <p:cxnSp>
          <p:nvCxnSpPr>
            <p:cNvPr id="77" name="Straight Connector 76"/>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6013816" y="4679740"/>
            <a:ext cx="1493269" cy="1015663"/>
          </a:xfrm>
          <a:prstGeom prst="rect">
            <a:avLst/>
          </a:prstGeom>
          <a:noFill/>
        </p:spPr>
        <p:txBody>
          <a:bodyPr wrap="square" rtlCol="0">
            <a:spAutoFit/>
          </a:bodyPr>
          <a:lstStyle/>
          <a:p>
            <a:pPr algn="ctr"/>
            <a:r>
              <a:rPr lang="en-US" sz="1200" b="1" dirty="0" smtClean="0"/>
              <a:t>Mid-January</a:t>
            </a:r>
          </a:p>
          <a:p>
            <a:pPr algn="ctr"/>
            <a:r>
              <a:rPr lang="en-US" sz="1200" dirty="0" smtClean="0"/>
              <a:t>VPA presents 3-year revenue and expense projections to PBC</a:t>
            </a:r>
            <a:endParaRPr lang="en-US" sz="1200" dirty="0"/>
          </a:p>
        </p:txBody>
      </p:sp>
      <p:sp>
        <p:nvSpPr>
          <p:cNvPr id="80" name="TextBox 79"/>
          <p:cNvSpPr txBox="1"/>
          <p:nvPr/>
        </p:nvSpPr>
        <p:spPr>
          <a:xfrm>
            <a:off x="10884539" y="4688192"/>
            <a:ext cx="1545779" cy="830997"/>
          </a:xfrm>
          <a:prstGeom prst="rect">
            <a:avLst/>
          </a:prstGeom>
          <a:noFill/>
        </p:spPr>
        <p:txBody>
          <a:bodyPr wrap="square" rtlCol="0">
            <a:spAutoFit/>
          </a:bodyPr>
          <a:lstStyle/>
          <a:p>
            <a:pPr algn="ctr"/>
            <a:r>
              <a:rPr lang="en-US" sz="1200" b="1" dirty="0" smtClean="0"/>
              <a:t>Early June</a:t>
            </a:r>
          </a:p>
          <a:p>
            <a:pPr algn="ctr"/>
            <a:r>
              <a:rPr lang="en-US" sz="1200" dirty="0" smtClean="0"/>
              <a:t>VPA authorizes Divisions to make purchases</a:t>
            </a:r>
            <a:endParaRPr lang="en-US" sz="1200" dirty="0"/>
          </a:p>
        </p:txBody>
      </p:sp>
      <p:grpSp>
        <p:nvGrpSpPr>
          <p:cNvPr id="81" name="Group 80"/>
          <p:cNvGrpSpPr/>
          <p:nvPr/>
        </p:nvGrpSpPr>
        <p:grpSpPr>
          <a:xfrm flipV="1">
            <a:off x="11657428" y="3768507"/>
            <a:ext cx="123372" cy="856343"/>
            <a:chOff x="471716" y="2061028"/>
            <a:chExt cx="123372" cy="856343"/>
          </a:xfrm>
        </p:grpSpPr>
        <p:cxnSp>
          <p:nvCxnSpPr>
            <p:cNvPr id="82" name="Straight Connector 81"/>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7317915" y="2207039"/>
            <a:ext cx="123372" cy="856343"/>
            <a:chOff x="471716" y="2061028"/>
            <a:chExt cx="123372" cy="856343"/>
          </a:xfrm>
        </p:grpSpPr>
        <p:cxnSp>
          <p:nvCxnSpPr>
            <p:cNvPr id="70" name="Straight Connector 69"/>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6934173" y="1162001"/>
            <a:ext cx="1193594" cy="1015663"/>
          </a:xfrm>
          <a:prstGeom prst="rect">
            <a:avLst/>
          </a:prstGeom>
          <a:noFill/>
        </p:spPr>
        <p:txBody>
          <a:bodyPr wrap="square" rtlCol="0">
            <a:spAutoFit/>
          </a:bodyPr>
          <a:lstStyle/>
          <a:p>
            <a:pPr algn="ctr"/>
            <a:r>
              <a:rPr lang="en-US" sz="1200" b="1" dirty="0" smtClean="0"/>
              <a:t>Late Jan – Early Feb</a:t>
            </a:r>
          </a:p>
          <a:p>
            <a:pPr algn="ctr"/>
            <a:r>
              <a:rPr lang="en-US" sz="1200" dirty="0" smtClean="0"/>
              <a:t>IPC Program Review Presentations</a:t>
            </a:r>
            <a:endParaRPr lang="en-US" sz="1000" i="1" dirty="0"/>
          </a:p>
        </p:txBody>
      </p:sp>
      <p:grpSp>
        <p:nvGrpSpPr>
          <p:cNvPr id="85" name="Group 84"/>
          <p:cNvGrpSpPr/>
          <p:nvPr/>
        </p:nvGrpSpPr>
        <p:grpSpPr>
          <a:xfrm flipV="1">
            <a:off x="9564545" y="3742358"/>
            <a:ext cx="123372" cy="856343"/>
            <a:chOff x="471716" y="2061028"/>
            <a:chExt cx="123372" cy="856343"/>
          </a:xfrm>
        </p:grpSpPr>
        <p:cxnSp>
          <p:nvCxnSpPr>
            <p:cNvPr id="86" name="Straight Connector 85"/>
            <p:cNvCxnSpPr/>
            <p:nvPr/>
          </p:nvCxnSpPr>
          <p:spPr>
            <a:xfrm flipV="1">
              <a:off x="522514" y="2104571"/>
              <a:ext cx="14515" cy="8128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471716" y="2061028"/>
              <a:ext cx="123372" cy="13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9066362" y="4678452"/>
            <a:ext cx="1108946" cy="1015663"/>
          </a:xfrm>
          <a:prstGeom prst="rect">
            <a:avLst/>
          </a:prstGeom>
          <a:noFill/>
        </p:spPr>
        <p:txBody>
          <a:bodyPr wrap="square" rtlCol="0">
            <a:spAutoFit/>
          </a:bodyPr>
          <a:lstStyle/>
          <a:p>
            <a:pPr algn="ctr"/>
            <a:r>
              <a:rPr lang="en-US" sz="1200" b="1" dirty="0" smtClean="0"/>
              <a:t>Late March</a:t>
            </a:r>
          </a:p>
          <a:p>
            <a:pPr algn="ctr"/>
            <a:r>
              <a:rPr lang="en-US" sz="1200" dirty="0" smtClean="0"/>
              <a:t>VPA &amp; Deans discuss budget augmentation requests</a:t>
            </a:r>
            <a:endParaRPr lang="en-US" sz="1200" dirty="0"/>
          </a:p>
        </p:txBody>
      </p:sp>
      <p:sp>
        <p:nvSpPr>
          <p:cNvPr id="89" name="TextBox 88"/>
          <p:cNvSpPr txBox="1"/>
          <p:nvPr/>
        </p:nvSpPr>
        <p:spPr>
          <a:xfrm>
            <a:off x="2679223" y="3663094"/>
            <a:ext cx="1058793" cy="938719"/>
          </a:xfrm>
          <a:prstGeom prst="rect">
            <a:avLst/>
          </a:prstGeom>
          <a:noFill/>
        </p:spPr>
        <p:txBody>
          <a:bodyPr wrap="square" rtlCol="0">
            <a:spAutoFit/>
          </a:bodyPr>
          <a:lstStyle/>
          <a:p>
            <a:pPr algn="ctr"/>
            <a:r>
              <a:rPr lang="en-US" sz="1100" b="1" dirty="0" smtClean="0"/>
              <a:t>October</a:t>
            </a:r>
          </a:p>
          <a:p>
            <a:pPr algn="ctr"/>
            <a:r>
              <a:rPr lang="en-US" sz="1100" dirty="0" smtClean="0"/>
              <a:t>Cabinet reviews resource requests</a:t>
            </a:r>
            <a:endParaRPr lang="en-US" sz="1100" dirty="0"/>
          </a:p>
        </p:txBody>
      </p:sp>
    </p:spTree>
    <p:extLst>
      <p:ext uri="{BB962C8B-B14F-4D97-AF65-F5344CB8AC3E}">
        <p14:creationId xmlns:p14="http://schemas.microsoft.com/office/powerpoint/2010/main" val="555068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Planning for the Future</a:t>
            </a:r>
            <a:endParaRPr lang="en-US" sz="4000" dirty="0"/>
          </a:p>
        </p:txBody>
      </p:sp>
      <p:sp>
        <p:nvSpPr>
          <p:cNvPr id="3" name="Content Placeholder 2"/>
          <p:cNvSpPr>
            <a:spLocks noGrp="1"/>
          </p:cNvSpPr>
          <p:nvPr>
            <p:ph idx="1"/>
          </p:nvPr>
        </p:nvSpPr>
        <p:spPr>
          <a:xfrm>
            <a:off x="1348046" y="1965960"/>
            <a:ext cx="8769725" cy="3777622"/>
          </a:xfrm>
        </p:spPr>
        <p:txBody>
          <a:bodyPr/>
          <a:lstStyle/>
          <a:p>
            <a:endParaRPr lang="en-US" dirty="0" smtClean="0"/>
          </a:p>
          <a:p>
            <a:r>
              <a:rPr lang="en-US" sz="3200" dirty="0" smtClean="0"/>
              <a:t>The Cycle</a:t>
            </a:r>
          </a:p>
          <a:p>
            <a:pPr lvl="1"/>
            <a:r>
              <a:rPr lang="en-US" sz="3200" dirty="0" smtClean="0"/>
              <a:t>Forward Planning –for FY 2020-21</a:t>
            </a:r>
          </a:p>
          <a:p>
            <a:pPr lvl="2"/>
            <a:r>
              <a:rPr lang="en-US" sz="3200" dirty="0" smtClean="0"/>
              <a:t>One-time requests</a:t>
            </a:r>
          </a:p>
          <a:p>
            <a:pPr lvl="2"/>
            <a:r>
              <a:rPr lang="en-US" sz="3200" dirty="0" smtClean="0"/>
              <a:t>On-going (recurring) requests</a:t>
            </a:r>
          </a:p>
          <a:p>
            <a:pPr lvl="2"/>
            <a:endParaRPr lang="en-US" dirty="0"/>
          </a:p>
        </p:txBody>
      </p:sp>
    </p:spTree>
    <p:extLst>
      <p:ext uri="{BB962C8B-B14F-4D97-AF65-F5344CB8AC3E}">
        <p14:creationId xmlns:p14="http://schemas.microsoft.com/office/powerpoint/2010/main" val="1663544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94360"/>
            <a:ext cx="9875520" cy="1356360"/>
          </a:xfrm>
        </p:spPr>
        <p:txBody>
          <a:bodyPr>
            <a:noAutofit/>
          </a:bodyPr>
          <a:lstStyle/>
          <a:p>
            <a:r>
              <a:rPr lang="en-US" sz="4000" dirty="0" smtClean="0"/>
              <a:t>Resource Request Prioritization Rubric</a:t>
            </a:r>
            <a:endParaRPr lang="en-US" sz="4000" dirty="0"/>
          </a:p>
        </p:txBody>
      </p:sp>
      <p:sp>
        <p:nvSpPr>
          <p:cNvPr id="3" name="Content Placeholder 2"/>
          <p:cNvSpPr>
            <a:spLocks noGrp="1"/>
          </p:cNvSpPr>
          <p:nvPr>
            <p:ph idx="1"/>
          </p:nvPr>
        </p:nvSpPr>
        <p:spPr>
          <a:xfrm>
            <a:off x="1303020" y="1950720"/>
            <a:ext cx="8915400" cy="4006734"/>
          </a:xfrm>
        </p:spPr>
        <p:txBody>
          <a:bodyPr>
            <a:noAutofit/>
          </a:bodyPr>
          <a:lstStyle/>
          <a:p>
            <a:r>
              <a:rPr lang="en-US" sz="2400" dirty="0" smtClean="0"/>
              <a:t>Safety Concern?  (If yes, …provide to your Dean ASAP)</a:t>
            </a:r>
          </a:p>
          <a:p>
            <a:r>
              <a:rPr lang="en-US" sz="2400" dirty="0" smtClean="0"/>
              <a:t>Resource Type:</a:t>
            </a:r>
          </a:p>
          <a:p>
            <a:pPr lvl="1"/>
            <a:r>
              <a:rPr lang="en-US" sz="2400" dirty="0" smtClean="0"/>
              <a:t>Personnel </a:t>
            </a:r>
          </a:p>
          <a:p>
            <a:pPr lvl="1"/>
            <a:r>
              <a:rPr lang="en-US" sz="2400" dirty="0" smtClean="0"/>
              <a:t>Information Technology</a:t>
            </a:r>
          </a:p>
          <a:p>
            <a:pPr lvl="1"/>
            <a:r>
              <a:rPr lang="en-US" sz="2400" dirty="0" smtClean="0"/>
              <a:t>Facilities</a:t>
            </a:r>
          </a:p>
          <a:p>
            <a:pPr lvl="1"/>
            <a:r>
              <a:rPr lang="en-US" sz="2400" dirty="0" smtClean="0"/>
              <a:t>Equipment</a:t>
            </a:r>
          </a:p>
          <a:p>
            <a:pPr lvl="1"/>
            <a:r>
              <a:rPr lang="en-US" sz="2400" dirty="0" smtClean="0"/>
              <a:t>Instructional Materials</a:t>
            </a:r>
          </a:p>
          <a:p>
            <a:pPr lvl="1"/>
            <a:r>
              <a:rPr lang="en-US" sz="2400" dirty="0" smtClean="0"/>
              <a:t>Supplies</a:t>
            </a:r>
          </a:p>
          <a:p>
            <a:pPr lvl="1"/>
            <a:r>
              <a:rPr lang="en-US" sz="2400" dirty="0" smtClean="0"/>
              <a:t>Subscriptions/Memberships</a:t>
            </a:r>
          </a:p>
          <a:p>
            <a:pPr lvl="1"/>
            <a:r>
              <a:rPr lang="en-US" sz="2400" dirty="0" smtClean="0"/>
              <a:t>Other</a:t>
            </a:r>
            <a:endParaRPr lang="en-US" sz="2400" dirty="0"/>
          </a:p>
        </p:txBody>
      </p:sp>
    </p:spTree>
    <p:extLst>
      <p:ext uri="{BB962C8B-B14F-4D97-AF65-F5344CB8AC3E}">
        <p14:creationId xmlns:p14="http://schemas.microsoft.com/office/powerpoint/2010/main" val="2737226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97" y="368532"/>
            <a:ext cx="10658303" cy="714894"/>
          </a:xfrm>
        </p:spPr>
        <p:txBody>
          <a:bodyPr>
            <a:normAutofit fontScale="90000"/>
          </a:bodyPr>
          <a:lstStyle/>
          <a:p>
            <a:r>
              <a:rPr lang="en-US" dirty="0" smtClean="0"/>
              <a:t>Budget Development &amp; Program Review Timeline</a:t>
            </a:r>
            <a:endParaRPr lang="en-US" dirty="0"/>
          </a:p>
        </p:txBody>
      </p:sp>
      <p:pic>
        <p:nvPicPr>
          <p:cNvPr id="4" name="Content Placeholder 3"/>
          <p:cNvPicPr>
            <a:picLocks noGrp="1" noChangeAspect="1"/>
          </p:cNvPicPr>
          <p:nvPr>
            <p:ph idx="1"/>
          </p:nvPr>
        </p:nvPicPr>
        <p:blipFill>
          <a:blip r:embed="rId2"/>
          <a:stretch>
            <a:fillRect/>
          </a:stretch>
        </p:blipFill>
        <p:spPr>
          <a:xfrm>
            <a:off x="380845" y="1325880"/>
            <a:ext cx="11361615" cy="4815840"/>
          </a:xfrm>
          <a:prstGeom prst="rect">
            <a:avLst/>
          </a:prstGeom>
        </p:spPr>
      </p:pic>
    </p:spTree>
    <p:extLst>
      <p:ext uri="{BB962C8B-B14F-4D97-AF65-F5344CB8AC3E}">
        <p14:creationId xmlns:p14="http://schemas.microsoft.com/office/powerpoint/2010/main" val="2371081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Role in Resource Allocation</a:t>
            </a:r>
            <a:endParaRPr lang="en-US" dirty="0"/>
          </a:p>
        </p:txBody>
      </p:sp>
      <p:sp>
        <p:nvSpPr>
          <p:cNvPr id="3" name="Content Placeholder 2"/>
          <p:cNvSpPr>
            <a:spLocks noGrp="1"/>
          </p:cNvSpPr>
          <p:nvPr>
            <p:ph idx="1"/>
          </p:nvPr>
        </p:nvSpPr>
        <p:spPr/>
        <p:txBody>
          <a:bodyPr>
            <a:normAutofit/>
          </a:bodyPr>
          <a:lstStyle/>
          <a:p>
            <a:r>
              <a:rPr lang="en-US" sz="2800" dirty="0" smtClean="0"/>
              <a:t>Program Review</a:t>
            </a:r>
          </a:p>
          <a:p>
            <a:pPr lvl="1"/>
            <a:r>
              <a:rPr lang="en-US" sz="2800" dirty="0" smtClean="0"/>
              <a:t>Prioritize requests according to established criteria (including college ability to achieve mission and goals</a:t>
            </a:r>
          </a:p>
          <a:p>
            <a:pPr lvl="1"/>
            <a:r>
              <a:rPr lang="en-US" sz="2800" dirty="0" smtClean="0"/>
              <a:t>Accept Academic Senate prioritization of faculty positions and consider that in the Council’s recommendation to the President</a:t>
            </a:r>
          </a:p>
        </p:txBody>
      </p:sp>
    </p:spTree>
    <p:extLst>
      <p:ext uri="{BB962C8B-B14F-4D97-AF65-F5344CB8AC3E}">
        <p14:creationId xmlns:p14="http://schemas.microsoft.com/office/powerpoint/2010/main" val="307407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4" name="Content Placeholder 3"/>
          <p:cNvSpPr>
            <a:spLocks noGrp="1"/>
          </p:cNvSpPr>
          <p:nvPr>
            <p:ph idx="1"/>
          </p:nvPr>
        </p:nvSpPr>
        <p:spPr/>
        <p:txBody>
          <a:bodyPr/>
          <a:lstStyle/>
          <a:p>
            <a:pPr marL="45720" indent="0">
              <a:buNone/>
            </a:pPr>
            <a:r>
              <a:rPr lang="en-US" sz="2400" dirty="0"/>
              <a:t>Cañada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a:p>
            <a:pPr marL="0" indent="0">
              <a:buNone/>
            </a:pPr>
            <a:endParaRPr lang="en-US" dirty="0"/>
          </a:p>
        </p:txBody>
      </p:sp>
    </p:spTree>
    <p:extLst>
      <p:ext uri="{BB962C8B-B14F-4D97-AF65-F5344CB8AC3E}">
        <p14:creationId xmlns:p14="http://schemas.microsoft.com/office/powerpoint/2010/main" val="990567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accent1">
                    <a:lumMod val="75000"/>
                  </a:schemeClr>
                </a:solidFill>
              </a:rPr>
              <a:t>Integrated Planning &amp; Budgeting</a:t>
            </a:r>
          </a:p>
        </p:txBody>
      </p:sp>
    </p:spTree>
    <p:extLst>
      <p:ext uri="{BB962C8B-B14F-4D97-AF65-F5344CB8AC3E}">
        <p14:creationId xmlns:p14="http://schemas.microsoft.com/office/powerpoint/2010/main" val="1668623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umbnail of EMP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94865"/>
            <a:ext cx="7577957" cy="585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89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17071"/>
            <a:ext cx="10515600" cy="812034"/>
          </a:xfrm>
        </p:spPr>
        <p:txBody>
          <a:bodyPr>
            <a:normAutofit/>
          </a:bodyPr>
          <a:lstStyle/>
          <a:p>
            <a:r>
              <a:rPr lang="en-US" sz="4000" i="1" dirty="0" smtClean="0"/>
              <a:t>Canada Ed. Master Plan Goals:</a:t>
            </a:r>
            <a:endParaRPr lang="en-US" sz="4000" i="1" dirty="0"/>
          </a:p>
        </p:txBody>
      </p:sp>
      <p:sp>
        <p:nvSpPr>
          <p:cNvPr id="3" name="Content Placeholder 2"/>
          <p:cNvSpPr>
            <a:spLocks noGrp="1"/>
          </p:cNvSpPr>
          <p:nvPr>
            <p:ph idx="1"/>
          </p:nvPr>
        </p:nvSpPr>
        <p:spPr>
          <a:xfrm>
            <a:off x="838199" y="1825624"/>
            <a:ext cx="10991335" cy="4756407"/>
          </a:xfrm>
        </p:spPr>
        <p:txBody>
          <a:bodyPr>
            <a:normAutofit/>
          </a:bodyPr>
          <a:lstStyle/>
          <a:p>
            <a:pPr marL="0" indent="0">
              <a:buNone/>
            </a:pPr>
            <a:r>
              <a:rPr lang="en-US" b="1" dirty="0" smtClean="0"/>
              <a:t>Student Completion/Success</a:t>
            </a:r>
          </a:p>
          <a:p>
            <a:pPr marL="0" indent="0">
              <a:buNone/>
            </a:pPr>
            <a:r>
              <a:rPr lang="en-US" dirty="0"/>
              <a:t>To provide educational and student services programs that help students meet their unique academic goals; minimize logistical and financial barriers to success; and highlight inclusivity, diversity and equity</a:t>
            </a:r>
            <a:r>
              <a:rPr lang="en-US" dirty="0" smtClean="0"/>
              <a:t>.</a:t>
            </a:r>
          </a:p>
          <a:p>
            <a:pPr marL="0" indent="0">
              <a:buNone/>
            </a:pPr>
            <a:r>
              <a:rPr lang="en-US" b="1" dirty="0" smtClean="0"/>
              <a:t>Community Connections</a:t>
            </a:r>
          </a:p>
          <a:p>
            <a:pPr marL="0" indent="0">
              <a:buNone/>
            </a:pPr>
            <a:r>
              <a:rPr lang="en-US" dirty="0"/>
              <a:t>To build and strengthen collaborative relationships and partnerships that support the needs of, reflect and enrich our diverse and vibrant local community. </a:t>
            </a:r>
            <a:endParaRPr lang="en-US" dirty="0" smtClean="0"/>
          </a:p>
          <a:p>
            <a:pPr marL="0" indent="0">
              <a:buNone/>
            </a:pPr>
            <a:r>
              <a:rPr lang="en-US" b="1" dirty="0" smtClean="0"/>
              <a:t>Organizational Development</a:t>
            </a:r>
          </a:p>
          <a:p>
            <a:pPr marL="0" indent="0">
              <a:buNone/>
            </a:pPr>
            <a:r>
              <a:rPr lang="en-US" dirty="0"/>
              <a:t>To invest institutional resources on the structures, processes and practices that focus on a diverse student and staff population, promote excellence, equity, inclusion and transformative learning. </a:t>
            </a:r>
            <a:endParaRPr lang="en-US" b="1" dirty="0"/>
          </a:p>
        </p:txBody>
      </p:sp>
    </p:spTree>
    <p:extLst>
      <p:ext uri="{BB962C8B-B14F-4D97-AF65-F5344CB8AC3E}">
        <p14:creationId xmlns:p14="http://schemas.microsoft.com/office/powerpoint/2010/main" val="1753945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6123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36291" y="1551684"/>
            <a:ext cx="2549893" cy="481263"/>
          </a:xfrm>
          <a:prstGeom prst="rect">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Cañada</a:t>
            </a:r>
            <a:r>
              <a:rPr lang="en-US" dirty="0" smtClean="0">
                <a:solidFill>
                  <a:schemeClr val="tx1"/>
                </a:solidFill>
              </a:rPr>
              <a:t> College Goals</a:t>
            </a:r>
            <a:endParaRPr lang="en-US" dirty="0">
              <a:solidFill>
                <a:schemeClr val="tx1"/>
              </a:solidFill>
            </a:endParaRPr>
          </a:p>
        </p:txBody>
      </p:sp>
      <p:sp>
        <p:nvSpPr>
          <p:cNvPr id="10" name="Rectangle 9"/>
          <p:cNvSpPr/>
          <p:nvPr/>
        </p:nvSpPr>
        <p:spPr>
          <a:xfrm>
            <a:off x="868681" y="1565923"/>
            <a:ext cx="2549893" cy="48126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Chancellor’s Office</a:t>
            </a:r>
          </a:p>
        </p:txBody>
      </p:sp>
      <p:sp>
        <p:nvSpPr>
          <p:cNvPr id="11" name="Rectangle 10"/>
          <p:cNvSpPr/>
          <p:nvPr/>
        </p:nvSpPr>
        <p:spPr>
          <a:xfrm>
            <a:off x="8803907" y="1565924"/>
            <a:ext cx="2549893" cy="481263"/>
          </a:xfrm>
          <a:prstGeom prst="rect">
            <a:avLst/>
          </a:prstGeom>
          <a:solidFill>
            <a:schemeClr val="accent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ACCJC</a:t>
            </a:r>
            <a:endParaRPr lang="en-US" dirty="0"/>
          </a:p>
        </p:txBody>
      </p:sp>
      <p:sp>
        <p:nvSpPr>
          <p:cNvPr id="13" name="Rectangle 12"/>
          <p:cNvSpPr/>
          <p:nvPr/>
        </p:nvSpPr>
        <p:spPr>
          <a:xfrm>
            <a:off x="868679" y="4496190"/>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Guided Pathways</a:t>
            </a:r>
          </a:p>
          <a:p>
            <a:pPr algn="ctr"/>
            <a:r>
              <a:rPr lang="en-US" sz="1400" i="1" dirty="0" smtClean="0">
                <a:solidFill>
                  <a:schemeClr val="tx1"/>
                </a:solidFill>
              </a:rPr>
              <a:t>Assessment of Progress</a:t>
            </a:r>
            <a:endParaRPr lang="en-US" sz="1400" i="1" dirty="0">
              <a:solidFill>
                <a:schemeClr val="tx1"/>
              </a:solidFill>
            </a:endParaRPr>
          </a:p>
        </p:txBody>
      </p:sp>
      <p:sp>
        <p:nvSpPr>
          <p:cNvPr id="14" name="Rectangle 13"/>
          <p:cNvSpPr/>
          <p:nvPr/>
        </p:nvSpPr>
        <p:spPr>
          <a:xfrm>
            <a:off x="868679" y="3438532"/>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Student Equity </a:t>
            </a:r>
            <a:endParaRPr lang="en-US" dirty="0">
              <a:solidFill>
                <a:schemeClr val="tx1"/>
              </a:solidFill>
            </a:endParaRPr>
          </a:p>
        </p:txBody>
      </p:sp>
      <p:sp>
        <p:nvSpPr>
          <p:cNvPr id="15" name="Rectangle 14"/>
          <p:cNvSpPr/>
          <p:nvPr/>
        </p:nvSpPr>
        <p:spPr>
          <a:xfrm>
            <a:off x="868679" y="5501208"/>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Strong Workforce</a:t>
            </a:r>
            <a:endParaRPr lang="en-US" dirty="0">
              <a:solidFill>
                <a:schemeClr val="tx1"/>
              </a:solidFill>
            </a:endParaRPr>
          </a:p>
        </p:txBody>
      </p:sp>
      <p:sp>
        <p:nvSpPr>
          <p:cNvPr id="16" name="Rectangle 15"/>
          <p:cNvSpPr/>
          <p:nvPr/>
        </p:nvSpPr>
        <p:spPr>
          <a:xfrm>
            <a:off x="8803907" y="2477696"/>
            <a:ext cx="2549893" cy="4812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Institution-set Standards</a:t>
            </a:r>
            <a:endParaRPr lang="en-US" dirty="0"/>
          </a:p>
        </p:txBody>
      </p:sp>
      <p:sp>
        <p:nvSpPr>
          <p:cNvPr id="17" name="Rectangle 16"/>
          <p:cNvSpPr/>
          <p:nvPr/>
        </p:nvSpPr>
        <p:spPr>
          <a:xfrm>
            <a:off x="8803907" y="4496191"/>
            <a:ext cx="2549893" cy="4812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Focus Essay</a:t>
            </a:r>
            <a:endParaRPr lang="en-US" dirty="0"/>
          </a:p>
        </p:txBody>
      </p:sp>
      <p:sp>
        <p:nvSpPr>
          <p:cNvPr id="18" name="Rectangle 17"/>
          <p:cNvSpPr/>
          <p:nvPr/>
        </p:nvSpPr>
        <p:spPr>
          <a:xfrm>
            <a:off x="8803907" y="3438532"/>
            <a:ext cx="2549893" cy="4812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Goals (new)</a:t>
            </a:r>
            <a:endParaRPr lang="en-US" dirty="0"/>
          </a:p>
        </p:txBody>
      </p:sp>
      <p:sp>
        <p:nvSpPr>
          <p:cNvPr id="20" name="Rectangle 19"/>
          <p:cNvSpPr/>
          <p:nvPr/>
        </p:nvSpPr>
        <p:spPr>
          <a:xfrm>
            <a:off x="4836291" y="2492040"/>
            <a:ext cx="2549893" cy="48126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Education Master Plan</a:t>
            </a:r>
            <a:endParaRPr lang="en-US" sz="1400" i="1" dirty="0">
              <a:solidFill>
                <a:schemeClr val="tx1"/>
              </a:solidFill>
            </a:endParaRPr>
          </a:p>
        </p:txBody>
      </p:sp>
      <p:sp>
        <p:nvSpPr>
          <p:cNvPr id="22" name="Oval 21"/>
          <p:cNvSpPr/>
          <p:nvPr/>
        </p:nvSpPr>
        <p:spPr>
          <a:xfrm>
            <a:off x="5529577" y="3242241"/>
            <a:ext cx="1163324" cy="10176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Annual</a:t>
            </a:r>
          </a:p>
          <a:p>
            <a:pPr algn="ctr"/>
            <a:r>
              <a:rPr lang="en-US" sz="1400" dirty="0" smtClean="0"/>
              <a:t>Strategic Plan</a:t>
            </a:r>
            <a:endParaRPr lang="en-US" sz="1400" dirty="0"/>
          </a:p>
        </p:txBody>
      </p:sp>
      <p:sp>
        <p:nvSpPr>
          <p:cNvPr id="23" name="Rectangle 22"/>
          <p:cNvSpPr/>
          <p:nvPr/>
        </p:nvSpPr>
        <p:spPr>
          <a:xfrm>
            <a:off x="868679" y="2477695"/>
            <a:ext cx="2549893" cy="481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Vision for Success (Goals)</a:t>
            </a:r>
          </a:p>
        </p:txBody>
      </p:sp>
      <p:sp>
        <p:nvSpPr>
          <p:cNvPr id="24" name="Rectangle 23"/>
          <p:cNvSpPr/>
          <p:nvPr/>
        </p:nvSpPr>
        <p:spPr>
          <a:xfrm>
            <a:off x="4836292" y="4563538"/>
            <a:ext cx="2549893" cy="19160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other college plans</a:t>
            </a:r>
          </a:p>
          <a:p>
            <a:pPr marL="285750" indent="-285750">
              <a:buFont typeface="Arial" panose="020B0604020202020204" pitchFamily="34" charset="0"/>
              <a:buChar char="•"/>
            </a:pPr>
            <a:r>
              <a:rPr lang="en-US" sz="1400" i="1" dirty="0" smtClean="0">
                <a:solidFill>
                  <a:schemeClr val="tx1"/>
                </a:solidFill>
              </a:rPr>
              <a:t>Distance Education</a:t>
            </a:r>
          </a:p>
          <a:p>
            <a:pPr marL="285750" indent="-285750">
              <a:buFont typeface="Arial" panose="020B0604020202020204" pitchFamily="34" charset="0"/>
              <a:buChar char="•"/>
            </a:pPr>
            <a:r>
              <a:rPr lang="en-US" sz="1400" i="1" dirty="0" smtClean="0">
                <a:solidFill>
                  <a:schemeClr val="tx1"/>
                </a:solidFill>
              </a:rPr>
              <a:t>Facilities</a:t>
            </a:r>
          </a:p>
          <a:p>
            <a:pPr marL="285750" indent="-285750">
              <a:buFont typeface="Arial" panose="020B0604020202020204" pitchFamily="34" charset="0"/>
              <a:buChar char="•"/>
            </a:pPr>
            <a:r>
              <a:rPr lang="en-US" sz="1400" i="1" dirty="0" smtClean="0">
                <a:solidFill>
                  <a:schemeClr val="tx1"/>
                </a:solidFill>
              </a:rPr>
              <a:t>Professional Learning</a:t>
            </a:r>
          </a:p>
          <a:p>
            <a:pPr marL="285750" indent="-285750">
              <a:buFont typeface="Arial" panose="020B0604020202020204" pitchFamily="34" charset="0"/>
              <a:buChar char="•"/>
            </a:pPr>
            <a:r>
              <a:rPr lang="en-US" sz="1400" i="1" dirty="0" smtClean="0">
                <a:solidFill>
                  <a:schemeClr val="tx1"/>
                </a:solidFill>
              </a:rPr>
              <a:t>Research</a:t>
            </a:r>
          </a:p>
          <a:p>
            <a:pPr marL="285750" indent="-285750">
              <a:buFont typeface="Arial" panose="020B0604020202020204" pitchFamily="34" charset="0"/>
              <a:buChar char="•"/>
            </a:pPr>
            <a:r>
              <a:rPr lang="en-US" sz="1400" i="1" dirty="0" smtClean="0">
                <a:solidFill>
                  <a:schemeClr val="tx1"/>
                </a:solidFill>
              </a:rPr>
              <a:t>Strategic Enrollment Management</a:t>
            </a:r>
          </a:p>
          <a:p>
            <a:pPr marL="285750" indent="-285750">
              <a:buFont typeface="Arial" panose="020B0604020202020204" pitchFamily="34" charset="0"/>
              <a:buChar char="•"/>
            </a:pPr>
            <a:r>
              <a:rPr lang="en-US" sz="1400" i="1" dirty="0" smtClean="0">
                <a:solidFill>
                  <a:schemeClr val="tx1"/>
                </a:solidFill>
              </a:rPr>
              <a:t>Sustainability </a:t>
            </a:r>
          </a:p>
          <a:p>
            <a:pPr marL="285750" indent="-285750">
              <a:buFont typeface="Arial" panose="020B0604020202020204" pitchFamily="34" charset="0"/>
              <a:buChar char="•"/>
            </a:pPr>
            <a:r>
              <a:rPr lang="en-US" sz="1400" i="1" dirty="0" smtClean="0">
                <a:solidFill>
                  <a:schemeClr val="tx1"/>
                </a:solidFill>
              </a:rPr>
              <a:t>Technology</a:t>
            </a:r>
          </a:p>
        </p:txBody>
      </p:sp>
      <p:sp>
        <p:nvSpPr>
          <p:cNvPr id="25" name="Rectangle 24"/>
          <p:cNvSpPr/>
          <p:nvPr/>
        </p:nvSpPr>
        <p:spPr>
          <a:xfrm>
            <a:off x="4836291" y="449403"/>
            <a:ext cx="2549893" cy="672050"/>
          </a:xfrm>
          <a:prstGeom prst="rect">
            <a:avLst/>
          </a:prstGeom>
          <a:solidFill>
            <a:schemeClr val="accent6">
              <a:lumMod val="40000"/>
              <a:lumOff val="60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District Strategic Plan (Goals)_</a:t>
            </a:r>
            <a:endParaRPr lang="en-US" dirty="0">
              <a:solidFill>
                <a:schemeClr val="tx1"/>
              </a:solidFill>
            </a:endParaRPr>
          </a:p>
        </p:txBody>
      </p:sp>
      <p:cxnSp>
        <p:nvCxnSpPr>
          <p:cNvPr id="4" name="Straight Connector 3"/>
          <p:cNvCxnSpPr>
            <a:stCxn id="23" idx="3"/>
            <a:endCxn id="22" idx="2"/>
          </p:cNvCxnSpPr>
          <p:nvPr/>
        </p:nvCxnSpPr>
        <p:spPr>
          <a:xfrm>
            <a:off x="3418572" y="2718327"/>
            <a:ext cx="2111005" cy="103273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4" idx="3"/>
            <a:endCxn id="22" idx="2"/>
          </p:cNvCxnSpPr>
          <p:nvPr/>
        </p:nvCxnSpPr>
        <p:spPr>
          <a:xfrm>
            <a:off x="3418572" y="3679164"/>
            <a:ext cx="2111005" cy="7189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3" idx="3"/>
            <a:endCxn id="22" idx="2"/>
          </p:cNvCxnSpPr>
          <p:nvPr/>
        </p:nvCxnSpPr>
        <p:spPr>
          <a:xfrm flipV="1">
            <a:off x="3418572" y="3751060"/>
            <a:ext cx="2111005" cy="98576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a:endCxn id="22" idx="2"/>
          </p:cNvCxnSpPr>
          <p:nvPr/>
        </p:nvCxnSpPr>
        <p:spPr>
          <a:xfrm flipV="1">
            <a:off x="3418572" y="3751060"/>
            <a:ext cx="2111005" cy="199078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0"/>
            <a:endCxn id="22" idx="4"/>
          </p:cNvCxnSpPr>
          <p:nvPr/>
        </p:nvCxnSpPr>
        <p:spPr>
          <a:xfrm flipV="1">
            <a:off x="6111239" y="4259879"/>
            <a:ext cx="0" cy="30365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2"/>
            <a:endCxn id="22" idx="0"/>
          </p:cNvCxnSpPr>
          <p:nvPr/>
        </p:nvCxnSpPr>
        <p:spPr>
          <a:xfrm>
            <a:off x="6111238" y="2973303"/>
            <a:ext cx="1" cy="26893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1"/>
            <a:endCxn id="22" idx="6"/>
          </p:cNvCxnSpPr>
          <p:nvPr/>
        </p:nvCxnSpPr>
        <p:spPr>
          <a:xfrm flipH="1">
            <a:off x="6692901" y="2718328"/>
            <a:ext cx="2111006" cy="103273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1"/>
            <a:endCxn id="22" idx="6"/>
          </p:cNvCxnSpPr>
          <p:nvPr/>
        </p:nvCxnSpPr>
        <p:spPr>
          <a:xfrm flipH="1">
            <a:off x="6692901" y="3679164"/>
            <a:ext cx="2111006" cy="7189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1"/>
            <a:endCxn id="22" idx="6"/>
          </p:cNvCxnSpPr>
          <p:nvPr/>
        </p:nvCxnSpPr>
        <p:spPr>
          <a:xfrm flipH="1" flipV="1">
            <a:off x="6692901" y="3751060"/>
            <a:ext cx="2111006" cy="98576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2"/>
            <a:endCxn id="20" idx="0"/>
          </p:cNvCxnSpPr>
          <p:nvPr/>
        </p:nvCxnSpPr>
        <p:spPr>
          <a:xfrm>
            <a:off x="6111238" y="2032947"/>
            <a:ext cx="0" cy="45909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33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9618978" y="1369678"/>
            <a:ext cx="819" cy="4779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9080" y="-215850"/>
            <a:ext cx="10515600" cy="1325563"/>
          </a:xfrm>
        </p:spPr>
        <p:txBody>
          <a:bodyPr/>
          <a:lstStyle/>
          <a:p>
            <a:r>
              <a:rPr lang="en-US" dirty="0" smtClean="0"/>
              <a:t>Cañada College </a:t>
            </a:r>
            <a:r>
              <a:rPr lang="en-US" dirty="0"/>
              <a:t>P</a:t>
            </a:r>
            <a:r>
              <a:rPr lang="en-US" dirty="0" smtClean="0"/>
              <a:t>lanning Calendar</a:t>
            </a:r>
            <a:endParaRPr lang="en-US" dirty="0"/>
          </a:p>
        </p:txBody>
      </p:sp>
      <p:sp>
        <p:nvSpPr>
          <p:cNvPr id="4" name="Rectangle 3"/>
          <p:cNvSpPr/>
          <p:nvPr/>
        </p:nvSpPr>
        <p:spPr>
          <a:xfrm>
            <a:off x="930166" y="2413703"/>
            <a:ext cx="4997669" cy="54801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5-year Education Master Plan Cycle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169574" y="2413702"/>
            <a:ext cx="4997669" cy="54801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5-year Education Master Plan Cycle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a:off x="259080" y="582959"/>
            <a:ext cx="11826240" cy="105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Year:      2017        2018         2019         2020         2021         2022         2023        2024       2025      2026      2027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p:cNvSpPr/>
          <p:nvPr/>
        </p:nvSpPr>
        <p:spPr>
          <a:xfrm>
            <a:off x="1150883" y="3154683"/>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2173671" y="3153201"/>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3196459" y="3153201"/>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p:cNvSpPr/>
          <p:nvPr/>
        </p:nvSpPr>
        <p:spPr>
          <a:xfrm>
            <a:off x="4226145" y="3153198"/>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p:cNvSpPr/>
          <p:nvPr/>
        </p:nvSpPr>
        <p:spPr>
          <a:xfrm>
            <a:off x="5255831" y="3153199"/>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p:cNvSpPr/>
          <p:nvPr/>
        </p:nvSpPr>
        <p:spPr>
          <a:xfrm>
            <a:off x="6403452" y="3141541"/>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p:cNvSpPr/>
          <p:nvPr/>
        </p:nvSpPr>
        <p:spPr>
          <a:xfrm>
            <a:off x="7426240" y="3140059"/>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p:cNvSpPr/>
          <p:nvPr/>
        </p:nvSpPr>
        <p:spPr>
          <a:xfrm>
            <a:off x="8449028" y="3140059"/>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p:cNvSpPr/>
          <p:nvPr/>
        </p:nvSpPr>
        <p:spPr>
          <a:xfrm>
            <a:off x="9478714" y="3140056"/>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p:cNvSpPr/>
          <p:nvPr/>
        </p:nvSpPr>
        <p:spPr>
          <a:xfrm>
            <a:off x="10508400" y="3140057"/>
            <a:ext cx="772510" cy="70786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Annual Plan</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a:off x="1636259" y="1378425"/>
            <a:ext cx="0" cy="4157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37816" y="1800778"/>
            <a:ext cx="11180038" cy="4189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ACCJC Annual, Mid-term, and ISER Report Cycle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p:cNvSpPr/>
          <p:nvPr/>
        </p:nvSpPr>
        <p:spPr>
          <a:xfrm>
            <a:off x="5968835" y="1301194"/>
            <a:ext cx="1424428" cy="57761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Mid-Term Report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Straight Connector 30"/>
          <p:cNvCxnSpPr/>
          <p:nvPr/>
        </p:nvCxnSpPr>
        <p:spPr>
          <a:xfrm flipH="1">
            <a:off x="4692078" y="1378425"/>
            <a:ext cx="1052" cy="40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99760" y="1388975"/>
            <a:ext cx="3680" cy="4275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362996" y="1393493"/>
            <a:ext cx="0" cy="4174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60562" y="1369678"/>
            <a:ext cx="0" cy="4244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07426" y="1380774"/>
            <a:ext cx="0" cy="430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73879" y="1374317"/>
            <a:ext cx="0" cy="4422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9773891" y="1279757"/>
            <a:ext cx="1396264" cy="5776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ISER 2026</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val 40"/>
          <p:cNvSpPr/>
          <p:nvPr/>
        </p:nvSpPr>
        <p:spPr>
          <a:xfrm>
            <a:off x="2857501" y="1301196"/>
            <a:ext cx="1402604" cy="57761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ISER 2019</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0" name="Elbow Connector 49"/>
          <p:cNvCxnSpPr>
            <a:stCxn id="4" idx="2"/>
            <a:endCxn id="7" idx="0"/>
          </p:cNvCxnSpPr>
          <p:nvPr/>
        </p:nvCxnSpPr>
        <p:spPr>
          <a:xfrm rot="5400000">
            <a:off x="2386588" y="2112269"/>
            <a:ext cx="192965" cy="189186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 idx="2"/>
            <a:endCxn id="8" idx="0"/>
          </p:cNvCxnSpPr>
          <p:nvPr/>
        </p:nvCxnSpPr>
        <p:spPr>
          <a:xfrm rot="5400000">
            <a:off x="2898723" y="2622922"/>
            <a:ext cx="191483" cy="86907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 idx="2"/>
            <a:endCxn id="9" idx="0"/>
          </p:cNvCxnSpPr>
          <p:nvPr/>
        </p:nvCxnSpPr>
        <p:spPr>
          <a:xfrm rot="16200000" flipH="1">
            <a:off x="3410116" y="2980602"/>
            <a:ext cx="191483" cy="1537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 idx="2"/>
            <a:endCxn id="10" idx="0"/>
          </p:cNvCxnSpPr>
          <p:nvPr/>
        </p:nvCxnSpPr>
        <p:spPr>
          <a:xfrm rot="16200000" flipH="1">
            <a:off x="3924960" y="2465758"/>
            <a:ext cx="191480" cy="11833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 idx="2"/>
            <a:endCxn id="11" idx="0"/>
          </p:cNvCxnSpPr>
          <p:nvPr/>
        </p:nvCxnSpPr>
        <p:spPr>
          <a:xfrm rot="16200000" flipH="1">
            <a:off x="4439803" y="1950915"/>
            <a:ext cx="191481" cy="221308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5" idx="2"/>
            <a:endCxn id="13" idx="0"/>
          </p:cNvCxnSpPr>
          <p:nvPr/>
        </p:nvCxnSpPr>
        <p:spPr>
          <a:xfrm rot="5400000">
            <a:off x="7639146" y="2112278"/>
            <a:ext cx="179824" cy="18787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5" idx="2"/>
            <a:endCxn id="14" idx="0"/>
          </p:cNvCxnSpPr>
          <p:nvPr/>
        </p:nvCxnSpPr>
        <p:spPr>
          <a:xfrm rot="5400000">
            <a:off x="8151281" y="2622931"/>
            <a:ext cx="178342" cy="85591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 idx="2"/>
            <a:endCxn id="15" idx="0"/>
          </p:cNvCxnSpPr>
          <p:nvPr/>
        </p:nvCxnSpPr>
        <p:spPr>
          <a:xfrm rot="16200000" flipH="1">
            <a:off x="8662675" y="2967451"/>
            <a:ext cx="178342" cy="16687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 idx="2"/>
            <a:endCxn id="16" idx="0"/>
          </p:cNvCxnSpPr>
          <p:nvPr/>
        </p:nvCxnSpPr>
        <p:spPr>
          <a:xfrm rot="16200000" flipH="1">
            <a:off x="9177520" y="2452606"/>
            <a:ext cx="178339" cy="119656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5" idx="2"/>
            <a:endCxn id="17" idx="0"/>
          </p:cNvCxnSpPr>
          <p:nvPr/>
        </p:nvCxnSpPr>
        <p:spPr>
          <a:xfrm rot="16200000" flipH="1">
            <a:off x="9692362" y="1937764"/>
            <a:ext cx="178340" cy="2226246"/>
          </a:xfrm>
          <a:prstGeom prst="bentConnector3">
            <a:avLst/>
          </a:prstGeom>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738985702"/>
              </p:ext>
            </p:extLst>
          </p:nvPr>
        </p:nvGraphicFramePr>
        <p:xfrm>
          <a:off x="259081" y="3920623"/>
          <a:ext cx="11072545" cy="2946400"/>
        </p:xfrm>
        <a:graphic>
          <a:graphicData uri="http://schemas.openxmlformats.org/drawingml/2006/table">
            <a:tbl>
              <a:tblPr firstRow="1" bandRow="1">
                <a:tableStyleId>{5940675A-B579-460E-94D1-54222C63F5DA}</a:tableStyleId>
              </a:tblPr>
              <a:tblGrid>
                <a:gridCol w="1798319">
                  <a:extLst>
                    <a:ext uri="{9D8B030D-6E8A-4147-A177-3AD203B41FA5}">
                      <a16:colId xmlns:a16="http://schemas.microsoft.com/office/drawing/2014/main" val="4102030919"/>
                    </a:ext>
                  </a:extLst>
                </a:gridCol>
                <a:gridCol w="1021080">
                  <a:extLst>
                    <a:ext uri="{9D8B030D-6E8A-4147-A177-3AD203B41FA5}">
                      <a16:colId xmlns:a16="http://schemas.microsoft.com/office/drawing/2014/main" val="3200799458"/>
                    </a:ext>
                  </a:extLst>
                </a:gridCol>
                <a:gridCol w="1036320">
                  <a:extLst>
                    <a:ext uri="{9D8B030D-6E8A-4147-A177-3AD203B41FA5}">
                      <a16:colId xmlns:a16="http://schemas.microsoft.com/office/drawing/2014/main" val="1233098554"/>
                    </a:ext>
                  </a:extLst>
                </a:gridCol>
                <a:gridCol w="1005840">
                  <a:extLst>
                    <a:ext uri="{9D8B030D-6E8A-4147-A177-3AD203B41FA5}">
                      <a16:colId xmlns:a16="http://schemas.microsoft.com/office/drawing/2014/main" val="2459711695"/>
                    </a:ext>
                  </a:extLst>
                </a:gridCol>
                <a:gridCol w="1143000">
                  <a:extLst>
                    <a:ext uri="{9D8B030D-6E8A-4147-A177-3AD203B41FA5}">
                      <a16:colId xmlns:a16="http://schemas.microsoft.com/office/drawing/2014/main" val="3775785075"/>
                    </a:ext>
                  </a:extLst>
                </a:gridCol>
                <a:gridCol w="1036320">
                  <a:extLst>
                    <a:ext uri="{9D8B030D-6E8A-4147-A177-3AD203B41FA5}">
                      <a16:colId xmlns:a16="http://schemas.microsoft.com/office/drawing/2014/main" val="746298859"/>
                    </a:ext>
                  </a:extLst>
                </a:gridCol>
                <a:gridCol w="1054639">
                  <a:extLst>
                    <a:ext uri="{9D8B030D-6E8A-4147-A177-3AD203B41FA5}">
                      <a16:colId xmlns:a16="http://schemas.microsoft.com/office/drawing/2014/main" val="1594942394"/>
                    </a:ext>
                  </a:extLst>
                </a:gridCol>
                <a:gridCol w="1016734">
                  <a:extLst>
                    <a:ext uri="{9D8B030D-6E8A-4147-A177-3AD203B41FA5}">
                      <a16:colId xmlns:a16="http://schemas.microsoft.com/office/drawing/2014/main" val="1113742121"/>
                    </a:ext>
                  </a:extLst>
                </a:gridCol>
                <a:gridCol w="1036293">
                  <a:extLst>
                    <a:ext uri="{9D8B030D-6E8A-4147-A177-3AD203B41FA5}">
                      <a16:colId xmlns:a16="http://schemas.microsoft.com/office/drawing/2014/main" val="1002701557"/>
                    </a:ext>
                  </a:extLst>
                </a:gridCol>
                <a:gridCol w="924000">
                  <a:extLst>
                    <a:ext uri="{9D8B030D-6E8A-4147-A177-3AD203B41FA5}">
                      <a16:colId xmlns:a16="http://schemas.microsoft.com/office/drawing/2014/main" val="2176197299"/>
                    </a:ext>
                  </a:extLst>
                </a:gridCol>
              </a:tblGrid>
              <a:tr h="267656">
                <a:tc>
                  <a:txBody>
                    <a:bodyPr/>
                    <a:lstStyle/>
                    <a:p>
                      <a:pPr>
                        <a:lnSpc>
                          <a:spcPts val="1600"/>
                        </a:lnSpc>
                      </a:pPr>
                      <a:r>
                        <a:rPr lang="en-US" sz="1200" dirty="0" smtClean="0"/>
                        <a:t>Distance Education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12700" cmpd="sng">
                      <a:noFill/>
                    </a:lnR>
                    <a:lnT w="12700" cmpd="sng">
                      <a:noFill/>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15879538"/>
                  </a:ext>
                </a:extLst>
              </a:tr>
              <a:tr h="267656">
                <a:tc>
                  <a:txBody>
                    <a:bodyPr/>
                    <a:lstStyle/>
                    <a:p>
                      <a:pPr>
                        <a:lnSpc>
                          <a:spcPts val="1600"/>
                        </a:lnSpc>
                      </a:pPr>
                      <a:r>
                        <a:rPr lang="en-US" sz="1200" dirty="0" smtClean="0"/>
                        <a:t>Facilities</a:t>
                      </a:r>
                      <a:r>
                        <a:rPr lang="en-US" sz="1200" baseline="0" dirty="0" smtClean="0"/>
                        <a:t> Master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60649545"/>
                  </a:ext>
                </a:extLst>
              </a:tr>
              <a:tr h="267656">
                <a:tc>
                  <a:txBody>
                    <a:bodyPr/>
                    <a:lstStyle/>
                    <a:p>
                      <a:pPr>
                        <a:lnSpc>
                          <a:spcPts val="1600"/>
                        </a:lnSpc>
                      </a:pPr>
                      <a:r>
                        <a:rPr lang="en-US" sz="1200" dirty="0" smtClean="0"/>
                        <a:t>Guided Pathways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52801479"/>
                  </a:ext>
                </a:extLst>
              </a:tr>
              <a:tr h="267656">
                <a:tc>
                  <a:txBody>
                    <a:bodyPr/>
                    <a:lstStyle/>
                    <a:p>
                      <a:pPr>
                        <a:lnSpc>
                          <a:spcPts val="1600"/>
                        </a:lnSpc>
                      </a:pPr>
                      <a:r>
                        <a:rPr lang="en-US" sz="1200" dirty="0" smtClean="0"/>
                        <a:t>Professional Learning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7275547"/>
                  </a:ext>
                </a:extLst>
              </a:tr>
              <a:tr h="267656">
                <a:tc>
                  <a:txBody>
                    <a:bodyPr/>
                    <a:lstStyle/>
                    <a:p>
                      <a:pPr>
                        <a:lnSpc>
                          <a:spcPts val="1600"/>
                        </a:lnSpc>
                      </a:pPr>
                      <a:r>
                        <a:rPr lang="en-US" sz="1200" dirty="0" smtClean="0"/>
                        <a:t>Research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83901632"/>
                  </a:ext>
                </a:extLst>
              </a:tr>
              <a:tr h="267656">
                <a:tc>
                  <a:txBody>
                    <a:bodyPr/>
                    <a:lstStyle/>
                    <a:p>
                      <a:pPr>
                        <a:lnSpc>
                          <a:spcPts val="1600"/>
                        </a:lnSpc>
                      </a:pPr>
                      <a:r>
                        <a:rPr lang="en-US" sz="1200" dirty="0" smtClean="0"/>
                        <a:t>Strategic</a:t>
                      </a:r>
                      <a:r>
                        <a:rPr lang="en-US" sz="1200" baseline="0" dirty="0" smtClean="0"/>
                        <a:t> Enrollment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52370380"/>
                  </a:ext>
                </a:extLst>
              </a:tr>
              <a:tr h="267656">
                <a:tc>
                  <a:txBody>
                    <a:bodyPr/>
                    <a:lstStyle/>
                    <a:p>
                      <a:pPr>
                        <a:lnSpc>
                          <a:spcPts val="1600"/>
                        </a:lnSpc>
                      </a:pPr>
                      <a:r>
                        <a:rPr lang="en-US" sz="1200" dirty="0" smtClean="0"/>
                        <a:t>Strong Workforce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88213409"/>
                  </a:ext>
                </a:extLst>
              </a:tr>
              <a:tr h="267656">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smtClean="0"/>
                        <a:t>Student Equity</a:t>
                      </a:r>
                      <a:r>
                        <a:rPr lang="en-US" sz="1200" baseline="0" dirty="0" smtClean="0"/>
                        <a:t> </a:t>
                      </a:r>
                      <a:r>
                        <a:rPr lang="en-US" sz="1200" dirty="0" smtClean="0"/>
                        <a:t>Plan</a:t>
                      </a:r>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78538692"/>
                  </a:ext>
                </a:extLst>
              </a:tr>
              <a:tr h="267656">
                <a:tc>
                  <a:txBody>
                    <a:bodyPr/>
                    <a:lstStyle/>
                    <a:p>
                      <a:pPr>
                        <a:lnSpc>
                          <a:spcPts val="1600"/>
                        </a:lnSpc>
                      </a:pPr>
                      <a:r>
                        <a:rPr lang="en-US" sz="1200" dirty="0" smtClean="0"/>
                        <a:t>Sustainability</a:t>
                      </a:r>
                      <a:r>
                        <a:rPr lang="en-US" sz="1200" baseline="0" dirty="0" smtClean="0"/>
                        <a:t>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1316784"/>
                  </a:ext>
                </a:extLst>
              </a:tr>
              <a:tr h="276309">
                <a:tc>
                  <a:txBody>
                    <a:bodyPr/>
                    <a:lstStyle/>
                    <a:p>
                      <a:pPr>
                        <a:lnSpc>
                          <a:spcPts val="1600"/>
                        </a:lnSpc>
                      </a:pPr>
                      <a:r>
                        <a:rPr lang="en-US" sz="1200" dirty="0" smtClean="0"/>
                        <a:t>Technology Plan</a:t>
                      </a:r>
                      <a:endParaRPr lang="en-US" sz="1200" dirty="0"/>
                    </a:p>
                  </a:txBody>
                  <a:tcPr marL="45720" marR="45720">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ts val="1600"/>
                        </a:lnSpc>
                      </a:pPr>
                      <a:endParaRPr lang="en-US" dirty="0"/>
                    </a:p>
                  </a:txBody>
                  <a:tcPr marL="45720" marR="45720">
                    <a:lnL w="3175" cap="flat" cmpd="sng" algn="ctr">
                      <a:solidFill>
                        <a:schemeClr val="tx1"/>
                      </a:solidFill>
                      <a:prstDash val="dot"/>
                      <a:round/>
                      <a:headEnd type="none" w="med" len="med"/>
                      <a:tailEnd type="none" w="med" len="med"/>
                    </a:lnL>
                    <a:lnR w="12700" cmpd="sng">
                      <a:noFill/>
                    </a:lnR>
                    <a:lnT w="3175"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20337220"/>
                  </a:ext>
                </a:extLst>
              </a:tr>
            </a:tbl>
          </a:graphicData>
        </a:graphic>
      </p:graphicFrame>
      <p:sp>
        <p:nvSpPr>
          <p:cNvPr id="19" name="Oval 18"/>
          <p:cNvSpPr/>
          <p:nvPr/>
        </p:nvSpPr>
        <p:spPr>
          <a:xfrm>
            <a:off x="2455383" y="457369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p:cNvSpPr/>
          <p:nvPr/>
        </p:nvSpPr>
        <p:spPr>
          <a:xfrm>
            <a:off x="2454026" y="576260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p:cNvSpPr/>
          <p:nvPr/>
        </p:nvSpPr>
        <p:spPr>
          <a:xfrm>
            <a:off x="2455383" y="514577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val 102"/>
          <p:cNvSpPr/>
          <p:nvPr/>
        </p:nvSpPr>
        <p:spPr>
          <a:xfrm>
            <a:off x="3505857" y="403746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Oval 103"/>
          <p:cNvSpPr/>
          <p:nvPr/>
        </p:nvSpPr>
        <p:spPr>
          <a:xfrm>
            <a:off x="3510793" y="4562167"/>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Oval 104"/>
          <p:cNvSpPr/>
          <p:nvPr/>
        </p:nvSpPr>
        <p:spPr>
          <a:xfrm>
            <a:off x="3506101" y="604721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p:cNvSpPr/>
          <p:nvPr/>
        </p:nvSpPr>
        <p:spPr>
          <a:xfrm>
            <a:off x="3505857" y="5174003"/>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Oval 106"/>
          <p:cNvSpPr/>
          <p:nvPr/>
        </p:nvSpPr>
        <p:spPr>
          <a:xfrm>
            <a:off x="3505857" y="577740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p:cNvSpPr/>
          <p:nvPr/>
        </p:nvSpPr>
        <p:spPr>
          <a:xfrm>
            <a:off x="4523648" y="455668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p:cNvSpPr/>
          <p:nvPr/>
        </p:nvSpPr>
        <p:spPr>
          <a:xfrm>
            <a:off x="4529353" y="517048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p:cNvSpPr/>
          <p:nvPr/>
        </p:nvSpPr>
        <p:spPr>
          <a:xfrm>
            <a:off x="5607884" y="545994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Oval 110"/>
          <p:cNvSpPr/>
          <p:nvPr/>
        </p:nvSpPr>
        <p:spPr>
          <a:xfrm>
            <a:off x="4533118" y="5770996"/>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Oval 111"/>
          <p:cNvSpPr/>
          <p:nvPr/>
        </p:nvSpPr>
        <p:spPr>
          <a:xfrm>
            <a:off x="4539780" y="665621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Oval 112"/>
          <p:cNvSpPr/>
          <p:nvPr/>
        </p:nvSpPr>
        <p:spPr>
          <a:xfrm>
            <a:off x="5614688" y="576260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p:cNvSpPr/>
          <p:nvPr/>
        </p:nvSpPr>
        <p:spPr>
          <a:xfrm>
            <a:off x="5597665" y="517666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p:cNvSpPr/>
          <p:nvPr/>
        </p:nvSpPr>
        <p:spPr>
          <a:xfrm>
            <a:off x="5597665" y="4875577"/>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p:cNvSpPr/>
          <p:nvPr/>
        </p:nvSpPr>
        <p:spPr>
          <a:xfrm>
            <a:off x="6659454" y="605925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p:cNvSpPr/>
          <p:nvPr/>
        </p:nvSpPr>
        <p:spPr>
          <a:xfrm>
            <a:off x="5597665" y="457161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p:cNvSpPr/>
          <p:nvPr/>
        </p:nvSpPr>
        <p:spPr>
          <a:xfrm>
            <a:off x="5580297" y="401562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p:cNvSpPr/>
          <p:nvPr/>
        </p:nvSpPr>
        <p:spPr>
          <a:xfrm>
            <a:off x="5585308" y="637015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p:cNvSpPr/>
          <p:nvPr/>
        </p:nvSpPr>
        <p:spPr>
          <a:xfrm>
            <a:off x="3504528" y="545994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p:cNvSpPr/>
          <p:nvPr/>
        </p:nvSpPr>
        <p:spPr>
          <a:xfrm>
            <a:off x="4523648" y="420291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p:cNvSpPr/>
          <p:nvPr/>
        </p:nvSpPr>
        <p:spPr>
          <a:xfrm>
            <a:off x="6659454" y="5170406"/>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p:cNvSpPr/>
          <p:nvPr/>
        </p:nvSpPr>
        <p:spPr>
          <a:xfrm>
            <a:off x="7722138" y="4019737"/>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Oval 124"/>
          <p:cNvSpPr/>
          <p:nvPr/>
        </p:nvSpPr>
        <p:spPr>
          <a:xfrm>
            <a:off x="7711287" y="5165762"/>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Oval 125"/>
          <p:cNvSpPr/>
          <p:nvPr/>
        </p:nvSpPr>
        <p:spPr>
          <a:xfrm>
            <a:off x="8741584" y="516216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p:cNvSpPr/>
          <p:nvPr/>
        </p:nvSpPr>
        <p:spPr>
          <a:xfrm>
            <a:off x="9803095" y="516842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p:cNvSpPr/>
          <p:nvPr/>
        </p:nvSpPr>
        <p:spPr>
          <a:xfrm>
            <a:off x="10827813" y="5162165"/>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Oval 128"/>
          <p:cNvSpPr/>
          <p:nvPr/>
        </p:nvSpPr>
        <p:spPr>
          <a:xfrm>
            <a:off x="8769552" y="634517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p:cNvSpPr/>
          <p:nvPr/>
        </p:nvSpPr>
        <p:spPr>
          <a:xfrm>
            <a:off x="7711287" y="660583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p:cNvSpPr/>
          <p:nvPr/>
        </p:nvSpPr>
        <p:spPr>
          <a:xfrm>
            <a:off x="8746531" y="5486826"/>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p:cNvSpPr/>
          <p:nvPr/>
        </p:nvSpPr>
        <p:spPr>
          <a:xfrm>
            <a:off x="8738046" y="483750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p:cNvSpPr/>
          <p:nvPr/>
        </p:nvSpPr>
        <p:spPr>
          <a:xfrm>
            <a:off x="9803095" y="430595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p:cNvSpPr/>
          <p:nvPr/>
        </p:nvSpPr>
        <p:spPr>
          <a:xfrm>
            <a:off x="9800738" y="6047220"/>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p:cNvSpPr/>
          <p:nvPr/>
        </p:nvSpPr>
        <p:spPr>
          <a:xfrm>
            <a:off x="9795563" y="4015621"/>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 136"/>
          <p:cNvSpPr/>
          <p:nvPr/>
        </p:nvSpPr>
        <p:spPr>
          <a:xfrm>
            <a:off x="10819574" y="6631849"/>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p:cNvSpPr/>
          <p:nvPr/>
        </p:nvSpPr>
        <p:spPr>
          <a:xfrm>
            <a:off x="2453746" y="4871438"/>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p:cNvSpPr/>
          <p:nvPr/>
        </p:nvSpPr>
        <p:spPr>
          <a:xfrm>
            <a:off x="2453746" y="6349684"/>
            <a:ext cx="177504" cy="146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259080" y="6059249"/>
            <a:ext cx="1524000" cy="146307"/>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59080" y="5762439"/>
            <a:ext cx="1524000" cy="146307"/>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9994" y="4573902"/>
            <a:ext cx="1524000" cy="146307"/>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784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 y="289560"/>
            <a:ext cx="11704320" cy="6309360"/>
          </a:xfrm>
          <a:prstGeom prst="rect">
            <a:avLst/>
          </a:prstGeom>
        </p:spPr>
      </p:pic>
    </p:spTree>
    <p:extLst>
      <p:ext uri="{BB962C8B-B14F-4D97-AF65-F5344CB8AC3E}">
        <p14:creationId xmlns:p14="http://schemas.microsoft.com/office/powerpoint/2010/main" val="4195525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080" y="228785"/>
            <a:ext cx="11673840" cy="5154420"/>
          </a:xfrm>
          <a:prstGeom prst="rect">
            <a:avLst/>
          </a:prstGeom>
        </p:spPr>
      </p:pic>
    </p:spTree>
    <p:extLst>
      <p:ext uri="{BB962C8B-B14F-4D97-AF65-F5344CB8AC3E}">
        <p14:creationId xmlns:p14="http://schemas.microsoft.com/office/powerpoint/2010/main" val="1168741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our effectiveness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5663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55" y="1068404"/>
            <a:ext cx="12109345" cy="5486400"/>
          </a:xfrm>
          <a:prstGeom prst="rect">
            <a:avLst/>
          </a:prstGeom>
        </p:spPr>
      </p:pic>
      <p:sp>
        <p:nvSpPr>
          <p:cNvPr id="4" name="Title 3"/>
          <p:cNvSpPr>
            <a:spLocks noGrp="1"/>
          </p:cNvSpPr>
          <p:nvPr>
            <p:ph type="title"/>
          </p:nvPr>
        </p:nvSpPr>
        <p:spPr>
          <a:xfrm>
            <a:off x="424314" y="-68012"/>
            <a:ext cx="11145252" cy="1325563"/>
          </a:xfrm>
        </p:spPr>
        <p:txBody>
          <a:bodyPr>
            <a:normAutofit/>
          </a:bodyPr>
          <a:lstStyle/>
          <a:p>
            <a:r>
              <a:rPr lang="en-US" dirty="0" smtClean="0"/>
              <a:t>Institution-set Standards:  student achievement</a:t>
            </a:r>
            <a:endParaRPr lang="en-US" dirty="0"/>
          </a:p>
        </p:txBody>
      </p:sp>
    </p:spTree>
    <p:extLst>
      <p:ext uri="{BB962C8B-B14F-4D97-AF65-F5344CB8AC3E}">
        <p14:creationId xmlns:p14="http://schemas.microsoft.com/office/powerpoint/2010/main" val="176360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Vision</a:t>
            </a:r>
            <a:endParaRPr lang="en-US" dirty="0"/>
          </a:p>
        </p:txBody>
      </p:sp>
      <p:sp>
        <p:nvSpPr>
          <p:cNvPr id="4" name="Content Placeholder 3"/>
          <p:cNvSpPr>
            <a:spLocks noGrp="1"/>
          </p:cNvSpPr>
          <p:nvPr>
            <p:ph idx="1"/>
          </p:nvPr>
        </p:nvSpPr>
        <p:spPr/>
        <p:txBody>
          <a:bodyPr/>
          <a:lstStyle/>
          <a:p>
            <a:pPr marL="0" indent="0">
              <a:buNone/>
            </a:pPr>
            <a:r>
              <a:rPr lang="en-US" sz="2400" dirty="0" smtClean="0"/>
              <a:t>Cañada </a:t>
            </a:r>
            <a:r>
              <a:rPr lang="en-US" sz="2400" dirty="0"/>
              <a:t>College is committed to being a preeminent institution of learning, renowned for its quality of academic life, its diverse culture and practice of personal support and development, extraordinary student success, and its dynamic, innovative programs that prepare students for the university, the modern workplace, and the global community.</a:t>
            </a:r>
          </a:p>
          <a:p>
            <a:endParaRPr lang="en-US" dirty="0"/>
          </a:p>
        </p:txBody>
      </p:sp>
    </p:spTree>
    <p:extLst>
      <p:ext uri="{BB962C8B-B14F-4D97-AF65-F5344CB8AC3E}">
        <p14:creationId xmlns:p14="http://schemas.microsoft.com/office/powerpoint/2010/main" val="2494118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24314" y="-77001"/>
            <a:ext cx="11857522" cy="862915"/>
          </a:xfrm>
        </p:spPr>
        <p:txBody>
          <a:bodyPr>
            <a:normAutofit/>
          </a:bodyPr>
          <a:lstStyle/>
          <a:p>
            <a:r>
              <a:rPr lang="en-US" sz="4000" dirty="0" smtClean="0"/>
              <a:t>Institution-set Standards:  programmatic achievement</a:t>
            </a:r>
            <a:endParaRPr lang="en-US" sz="4000" dirty="0"/>
          </a:p>
        </p:txBody>
      </p:sp>
      <p:pic>
        <p:nvPicPr>
          <p:cNvPr id="5" name="Picture 4"/>
          <p:cNvPicPr>
            <a:picLocks noChangeAspect="1"/>
          </p:cNvPicPr>
          <p:nvPr/>
        </p:nvPicPr>
        <p:blipFill>
          <a:blip r:embed="rId2"/>
          <a:stretch>
            <a:fillRect/>
          </a:stretch>
        </p:blipFill>
        <p:spPr>
          <a:xfrm>
            <a:off x="0" y="849773"/>
            <a:ext cx="12192000" cy="7841325"/>
          </a:xfrm>
          <a:prstGeom prst="rect">
            <a:avLst/>
          </a:prstGeom>
        </p:spPr>
      </p:pic>
    </p:spTree>
    <p:extLst>
      <p:ext uri="{BB962C8B-B14F-4D97-AF65-F5344CB8AC3E}">
        <p14:creationId xmlns:p14="http://schemas.microsoft.com/office/powerpoint/2010/main" val="4254415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05064" y="211267"/>
            <a:ext cx="11145252" cy="1325563"/>
          </a:xfrm>
        </p:spPr>
        <p:txBody>
          <a:bodyPr/>
          <a:lstStyle/>
          <a:p>
            <a:r>
              <a:rPr lang="en-US" dirty="0" smtClean="0"/>
              <a:t>Institution-set Standards:  operational metrics</a:t>
            </a:r>
            <a:endParaRPr lang="en-US" dirty="0"/>
          </a:p>
        </p:txBody>
      </p:sp>
      <p:pic>
        <p:nvPicPr>
          <p:cNvPr id="5" name="Picture 4"/>
          <p:cNvPicPr>
            <a:picLocks noChangeAspect="1"/>
          </p:cNvPicPr>
          <p:nvPr/>
        </p:nvPicPr>
        <p:blipFill>
          <a:blip r:embed="rId2"/>
          <a:stretch>
            <a:fillRect/>
          </a:stretch>
        </p:blipFill>
        <p:spPr>
          <a:xfrm>
            <a:off x="125931" y="1536830"/>
            <a:ext cx="11948896" cy="2349050"/>
          </a:xfrm>
          <a:prstGeom prst="rect">
            <a:avLst/>
          </a:prstGeom>
        </p:spPr>
      </p:pic>
    </p:spTree>
    <p:extLst>
      <p:ext uri="{BB962C8B-B14F-4D97-AF65-F5344CB8AC3E}">
        <p14:creationId xmlns:p14="http://schemas.microsoft.com/office/powerpoint/2010/main" val="1305393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1"/>
          <a:ext cx="12192002" cy="7151777"/>
        </p:xfrm>
        <a:graphic>
          <a:graphicData uri="http://schemas.openxmlformats.org/drawingml/2006/table">
            <a:tbl>
              <a:tblPr firstCol="1" bandRow="1">
                <a:tableStyleId>{93296810-A885-4BE3-A3E7-6D5BEEA58F35}</a:tableStyleId>
              </a:tblPr>
              <a:tblGrid>
                <a:gridCol w="1466850">
                  <a:extLst>
                    <a:ext uri="{9D8B030D-6E8A-4147-A177-3AD203B41FA5}">
                      <a16:colId xmlns:a16="http://schemas.microsoft.com/office/drawing/2014/main" val="2788281618"/>
                    </a:ext>
                  </a:extLst>
                </a:gridCol>
                <a:gridCol w="1727200">
                  <a:extLst>
                    <a:ext uri="{9D8B030D-6E8A-4147-A177-3AD203B41FA5}">
                      <a16:colId xmlns:a16="http://schemas.microsoft.com/office/drawing/2014/main" val="64939541"/>
                    </a:ext>
                  </a:extLst>
                </a:gridCol>
                <a:gridCol w="1784350">
                  <a:extLst>
                    <a:ext uri="{9D8B030D-6E8A-4147-A177-3AD203B41FA5}">
                      <a16:colId xmlns:a16="http://schemas.microsoft.com/office/drawing/2014/main" val="1533263853"/>
                    </a:ext>
                  </a:extLst>
                </a:gridCol>
                <a:gridCol w="1790701">
                  <a:extLst>
                    <a:ext uri="{9D8B030D-6E8A-4147-A177-3AD203B41FA5}">
                      <a16:colId xmlns:a16="http://schemas.microsoft.com/office/drawing/2014/main" val="694708754"/>
                    </a:ext>
                  </a:extLst>
                </a:gridCol>
                <a:gridCol w="1733550">
                  <a:extLst>
                    <a:ext uri="{9D8B030D-6E8A-4147-A177-3AD203B41FA5}">
                      <a16:colId xmlns:a16="http://schemas.microsoft.com/office/drawing/2014/main" val="1869983734"/>
                    </a:ext>
                  </a:extLst>
                </a:gridCol>
                <a:gridCol w="1866899">
                  <a:extLst>
                    <a:ext uri="{9D8B030D-6E8A-4147-A177-3AD203B41FA5}">
                      <a16:colId xmlns:a16="http://schemas.microsoft.com/office/drawing/2014/main" val="3272148134"/>
                    </a:ext>
                  </a:extLst>
                </a:gridCol>
                <a:gridCol w="1822452">
                  <a:extLst>
                    <a:ext uri="{9D8B030D-6E8A-4147-A177-3AD203B41FA5}">
                      <a16:colId xmlns:a16="http://schemas.microsoft.com/office/drawing/2014/main" val="3621515684"/>
                    </a:ext>
                  </a:extLst>
                </a:gridCol>
              </a:tblGrid>
              <a:tr h="700476">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b"/>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ctr" fontAlgn="ctr"/>
                      <a:endParaRPr lang="en-US" sz="2400" b="1"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315350272"/>
                  </a:ext>
                </a:extLst>
              </a:tr>
              <a:tr h="922176">
                <a:tc>
                  <a:txBody>
                    <a:bodyPr/>
                    <a:lstStyle/>
                    <a:p>
                      <a:pPr algn="ctr" fontAlgn="ctr"/>
                      <a:r>
                        <a:rPr lang="en-US" sz="1400" u="none" strike="noStrike" dirty="0">
                          <a:effectLst/>
                        </a:rPr>
                        <a:t>Successful Enrollment</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Access:  successful enrollment</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Help students choose and enter a program pathway</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Increase </a:t>
                      </a:r>
                      <a:r>
                        <a:rPr lang="en-US" sz="1400" u="none" strike="noStrike" dirty="0" smtClean="0">
                          <a:effectLst/>
                        </a:rPr>
                        <a:t>students </a:t>
                      </a:r>
                      <a:r>
                        <a:rPr lang="en-US" sz="1400" u="none" strike="noStrike" dirty="0">
                          <a:effectLst/>
                        </a:rPr>
                        <a:t>enrolled in programs leading to high-demand, high-wage jobs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133063899"/>
                  </a:ext>
                </a:extLst>
              </a:tr>
              <a:tr h="371572">
                <a:tc rowSpan="2">
                  <a:txBody>
                    <a:bodyPr/>
                    <a:lstStyle/>
                    <a:p>
                      <a:pPr algn="ctr" fontAlgn="ctr"/>
                      <a:r>
                        <a:rPr lang="en-US" sz="1400" u="none" strike="noStrike" dirty="0">
                          <a:effectLst/>
                        </a:rPr>
                        <a:t>Learning Progress</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Course completion rate</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Course completion rate</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Course completion rate</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2608726045"/>
                  </a:ext>
                </a:extLst>
              </a:tr>
              <a:tr h="427041">
                <a:tc vMerge="1">
                  <a:txBody>
                    <a:bodyPr/>
                    <a:lstStyle/>
                    <a:p>
                      <a:endParaRPr lang="en-US"/>
                    </a:p>
                  </a:txBody>
                  <a:tcP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Map pathways to student end goals</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15297611"/>
                  </a:ext>
                </a:extLst>
              </a:tr>
              <a:tr h="265907">
                <a:tc rowSpan="2">
                  <a:txBody>
                    <a:bodyPr/>
                    <a:lstStyle/>
                    <a:p>
                      <a:pPr algn="ctr" fontAlgn="ctr"/>
                      <a:r>
                        <a:rPr lang="en-US" sz="1400" u="none" strike="noStrike" dirty="0">
                          <a:effectLst/>
                        </a:rPr>
                        <a:t>Momentum</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Unit Accumulation</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Unit Accumulation</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smtClean="0">
                          <a:effectLst/>
                        </a:rPr>
                        <a:t>Persistence:</a:t>
                      </a:r>
                      <a:r>
                        <a:rPr lang="en-US" sz="1400" u="none" strike="noStrike" baseline="0" dirty="0" smtClean="0">
                          <a:effectLst/>
                        </a:rPr>
                        <a:t> fall to </a:t>
                      </a:r>
                      <a:r>
                        <a:rPr lang="en-US" sz="1400" u="none" strike="noStrike" baseline="0" dirty="0" err="1" smtClean="0">
                          <a:effectLst/>
                        </a:rPr>
                        <a:t>sprg</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Keep students on path</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664431166"/>
                  </a:ext>
                </a:extLst>
              </a:tr>
              <a:tr h="638340">
                <a:tc vMerge="1">
                  <a:txBody>
                    <a:bodyPr/>
                    <a:lstStyle/>
                    <a:p>
                      <a:endParaRPr lang="en-US"/>
                    </a:p>
                  </a:txBody>
                  <a:tcPr/>
                </a:tc>
                <a:tc>
                  <a:txBody>
                    <a:bodyPr/>
                    <a:lstStyle/>
                    <a:p>
                      <a:pPr algn="l" fontAlgn="ctr"/>
                      <a:r>
                        <a:rPr lang="en-US" sz="1400" u="none" strike="noStrike" dirty="0">
                          <a:effectLst/>
                        </a:rPr>
                        <a:t>Completion of Transfer-Level English &amp; Math in one year (AB 705)</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Completion of Transfer-Level English &amp; Math in one year (AB 705)</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Completion of Transfer-Level English &amp; Math in one year (AB 705)</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4040905428"/>
                  </a:ext>
                </a:extLst>
              </a:tr>
              <a:tr h="555106">
                <a:tc rowSpan="4">
                  <a:txBody>
                    <a:bodyPr/>
                    <a:lstStyle/>
                    <a:p>
                      <a:pPr algn="ctr" fontAlgn="ctr"/>
                      <a:r>
                        <a:rPr lang="en-US" sz="1400" u="none" strike="noStrike" dirty="0">
                          <a:effectLst/>
                        </a:rPr>
                        <a:t>Success</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a:t>
                      </a:r>
                      <a:r>
                        <a:rPr lang="en-US" sz="1400" u="none" strike="noStrike" dirty="0">
                          <a:effectLst/>
                        </a:rPr>
                        <a:t>certificates)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a:t>
                      </a:r>
                      <a:r>
                        <a:rPr lang="en-US" sz="1400" u="none" strike="noStrike" dirty="0">
                          <a:effectLst/>
                        </a:rPr>
                        <a:t>certificates)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a:t>
                      </a:r>
                      <a:r>
                        <a:rPr lang="en-US" sz="1400" u="none" strike="noStrike" dirty="0">
                          <a:effectLst/>
                        </a:rPr>
                        <a:t>certificates)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Ensure that students are learning</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b"/>
                </a:tc>
                <a:tc>
                  <a:txBody>
                    <a:bodyPr/>
                    <a:lstStyle/>
                    <a:p>
                      <a:pPr algn="l" fontAlgn="ctr"/>
                      <a:r>
                        <a:rPr lang="en-US" sz="1400" u="none" strike="noStrike" dirty="0">
                          <a:effectLst/>
                        </a:rPr>
                        <a:t>Completion </a:t>
                      </a:r>
                      <a:endParaRPr lang="en-US" sz="1400" u="none" strike="noStrike" dirty="0" smtClean="0">
                        <a:effectLst/>
                      </a:endParaRPr>
                    </a:p>
                    <a:p>
                      <a:pPr algn="l" fontAlgn="ctr"/>
                      <a:r>
                        <a:rPr lang="en-US" sz="1400" u="none" strike="noStrike" dirty="0" smtClean="0">
                          <a:effectLst/>
                        </a:rPr>
                        <a:t>(</a:t>
                      </a:r>
                      <a:r>
                        <a:rPr lang="en-US" sz="1400" u="none" strike="noStrike" dirty="0">
                          <a:effectLst/>
                        </a:rPr>
                        <a:t>degrees </a:t>
                      </a:r>
                      <a:r>
                        <a:rPr lang="en-US" sz="1400" u="none" strike="noStrike" dirty="0" smtClean="0">
                          <a:effectLst/>
                        </a:rPr>
                        <a:t>&amp; certificates</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296435818"/>
                  </a:ext>
                </a:extLst>
              </a:tr>
              <a:tr h="476798">
                <a:tc vMerge="1">
                  <a:txBody>
                    <a:bodyPr/>
                    <a:lstStyle/>
                    <a:p>
                      <a:endParaRPr lang="en-US"/>
                    </a:p>
                  </a:txBody>
                  <a:tcP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Transfer</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Transfer</a:t>
                      </a:r>
                      <a:endParaRPr lang="en-US" sz="1400" b="0" i="0" u="none" strike="noStrike">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246486752"/>
                  </a:ext>
                </a:extLst>
              </a:tr>
              <a:tr h="638340">
                <a:tc vMerge="1">
                  <a:txBody>
                    <a:bodyPr/>
                    <a:lstStyle/>
                    <a:p>
                      <a:endParaRPr lang="en-US"/>
                    </a:p>
                  </a:txBody>
                  <a:tcP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smtClean="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Improve program quality so more students succeed</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3050137731"/>
                  </a:ext>
                </a:extLst>
              </a:tr>
              <a:tr h="427041">
                <a:tc vMerge="1">
                  <a:txBody>
                    <a:bodyPr/>
                    <a:lstStyle/>
                    <a:p>
                      <a:endParaRPr lang="en-US"/>
                    </a:p>
                  </a:txBody>
                  <a:tcP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Licensure exam pass rates</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1604229566"/>
                  </a:ext>
                </a:extLst>
              </a:tr>
              <a:tr h="531816">
                <a:tc>
                  <a:txBody>
                    <a:bodyPr/>
                    <a:lstStyle/>
                    <a:p>
                      <a:pPr algn="ctr" fontAlgn="ctr"/>
                      <a:r>
                        <a:rPr lang="en-US" sz="1400" u="none" strike="noStrike" dirty="0">
                          <a:effectLst/>
                        </a:rPr>
                        <a:t>Employment</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Students employed in their field</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Students employed in their field</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More students employed in their field</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1340425385"/>
                  </a:ext>
                </a:extLst>
              </a:tr>
              <a:tr h="371572">
                <a:tc>
                  <a:txBody>
                    <a:bodyPr/>
                    <a:lstStyle/>
                    <a:p>
                      <a:pPr algn="ctr" fontAlgn="ctr"/>
                      <a:r>
                        <a:rPr lang="en-US" sz="1400" u="none" strike="noStrike" dirty="0">
                          <a:effectLst/>
                        </a:rPr>
                        <a:t>Earnings</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Improve </a:t>
                      </a:r>
                      <a:r>
                        <a:rPr lang="en-US" sz="1400" u="none" strike="noStrike" dirty="0" smtClean="0">
                          <a:effectLst/>
                        </a:rPr>
                        <a:t>student </a:t>
                      </a:r>
                      <a:r>
                        <a:rPr lang="en-US" sz="1400" u="none" strike="noStrike" dirty="0">
                          <a:effectLst/>
                        </a:rPr>
                        <a:t>earnings</a:t>
                      </a:r>
                      <a:endParaRPr lang="en-US" sz="1400" b="0"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1116353585"/>
                  </a:ext>
                </a:extLst>
              </a:tr>
              <a:tr h="531816">
                <a:tc>
                  <a:txBody>
                    <a:bodyPr/>
                    <a:lstStyle/>
                    <a:p>
                      <a:pPr algn="ctr" fontAlgn="ctr"/>
                      <a:r>
                        <a:rPr lang="en-US" sz="1400" u="none" strike="noStrike" dirty="0">
                          <a:effectLst/>
                        </a:rPr>
                        <a:t>Equity</a:t>
                      </a:r>
                      <a:endParaRPr lang="en-US" sz="1400" b="1" i="0" u="none" strike="noStrike" dirty="0">
                        <a:solidFill>
                          <a:srgbClr val="000000"/>
                        </a:solidFill>
                        <a:effectLst/>
                        <a:latin typeface="Calibri" panose="020F0502020204030204" pitchFamily="34" charset="0"/>
                      </a:endParaRPr>
                    </a:p>
                  </a:txBody>
                  <a:tcPr marL="4486" marR="4486" marT="4486" marB="0" anchor="ctr"/>
                </a:tc>
                <a:tc>
                  <a:txBody>
                    <a:bodyPr/>
                    <a:lstStyle/>
                    <a:p>
                      <a:pPr algn="l" fontAlgn="ctr"/>
                      <a:r>
                        <a:rPr lang="en-US" sz="1400" u="none" strike="noStrike" dirty="0">
                          <a:effectLst/>
                        </a:rPr>
                        <a:t>Close achievement gaps in all of the </a:t>
                      </a:r>
                      <a:r>
                        <a:rPr lang="en-US" sz="1400" u="none" strike="noStrike" dirty="0" smtClean="0">
                          <a:effectLst/>
                        </a:rPr>
                        <a:t>above</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dirty="0">
                          <a:effectLst/>
                        </a:rPr>
                        <a:t>Close achievement gaps in all of the </a:t>
                      </a:r>
                      <a:r>
                        <a:rPr lang="en-US" sz="1400" u="none" strike="noStrike" dirty="0" smtClean="0">
                          <a:effectLst/>
                        </a:rPr>
                        <a:t>above</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dirty="0">
                          <a:effectLst/>
                        </a:rPr>
                        <a:t>Close achievement gaps in all of the </a:t>
                      </a:r>
                      <a:r>
                        <a:rPr lang="en-US" sz="1400" u="none" strike="noStrike" dirty="0" smtClean="0">
                          <a:effectLst/>
                        </a:rPr>
                        <a:t>above</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ct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486" marR="4486" marT="4486" marB="0" anchor="b"/>
                </a:tc>
                <a:tc>
                  <a:txBody>
                    <a:body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486" marR="4486" marT="4486" marB="0" anchor="ctr"/>
                </a:tc>
                <a:extLst>
                  <a:ext uri="{0D108BD9-81ED-4DB2-BD59-A6C34878D82A}">
                    <a16:rowId xmlns:a16="http://schemas.microsoft.com/office/drawing/2014/main" val="2169608004"/>
                  </a:ext>
                </a:extLst>
              </a:tr>
            </a:tbl>
          </a:graphicData>
        </a:graphic>
      </p:graphicFrame>
      <p:sp>
        <p:nvSpPr>
          <p:cNvPr id="5" name="Rectangle 4"/>
          <p:cNvSpPr/>
          <p:nvPr/>
        </p:nvSpPr>
        <p:spPr>
          <a:xfrm>
            <a:off x="1482537" y="1"/>
            <a:ext cx="1695835" cy="685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Vision for Success (Goals)</a:t>
            </a:r>
          </a:p>
        </p:txBody>
      </p:sp>
      <p:sp>
        <p:nvSpPr>
          <p:cNvPr id="6" name="Rectangle 5"/>
          <p:cNvSpPr/>
          <p:nvPr/>
        </p:nvSpPr>
        <p:spPr>
          <a:xfrm>
            <a:off x="5014654" y="1"/>
            <a:ext cx="1768176" cy="6921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Student Equity </a:t>
            </a:r>
            <a:endParaRPr lang="en-US" sz="1400" dirty="0">
              <a:solidFill>
                <a:schemeClr val="tx1"/>
              </a:solidFill>
            </a:endParaRPr>
          </a:p>
        </p:txBody>
      </p:sp>
      <p:sp>
        <p:nvSpPr>
          <p:cNvPr id="8" name="Rectangle 7"/>
          <p:cNvSpPr/>
          <p:nvPr/>
        </p:nvSpPr>
        <p:spPr>
          <a:xfrm>
            <a:off x="6832800" y="0"/>
            <a:ext cx="1662271" cy="685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Guided Pathways</a:t>
            </a:r>
          </a:p>
          <a:p>
            <a:pPr algn="ctr"/>
            <a:r>
              <a:rPr lang="en-US" sz="1100" dirty="0" smtClean="0">
                <a:solidFill>
                  <a:schemeClr val="tx1"/>
                </a:solidFill>
              </a:rPr>
              <a:t>(scale essential practices)</a:t>
            </a:r>
            <a:endParaRPr lang="en-US" sz="1100" dirty="0">
              <a:solidFill>
                <a:schemeClr val="tx1"/>
              </a:solidFill>
            </a:endParaRPr>
          </a:p>
        </p:txBody>
      </p:sp>
      <p:sp>
        <p:nvSpPr>
          <p:cNvPr id="9" name="Rectangle 8"/>
          <p:cNvSpPr/>
          <p:nvPr/>
        </p:nvSpPr>
        <p:spPr>
          <a:xfrm>
            <a:off x="8545041" y="0"/>
            <a:ext cx="1823480" cy="685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Strong Workforce </a:t>
            </a:r>
            <a:r>
              <a:rPr lang="en-US" sz="1100" dirty="0" smtClean="0">
                <a:solidFill>
                  <a:schemeClr val="tx1"/>
                </a:solidFill>
              </a:rPr>
              <a:t>(outcomes based)</a:t>
            </a:r>
            <a:endParaRPr lang="en-US" sz="1400" dirty="0">
              <a:solidFill>
                <a:schemeClr val="tx1"/>
              </a:solidFill>
            </a:endParaRPr>
          </a:p>
        </p:txBody>
      </p:sp>
      <p:sp>
        <p:nvSpPr>
          <p:cNvPr id="11" name="Rectangle 10"/>
          <p:cNvSpPr/>
          <p:nvPr/>
        </p:nvSpPr>
        <p:spPr>
          <a:xfrm>
            <a:off x="3233676" y="0"/>
            <a:ext cx="1725674" cy="6858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ACCJC </a:t>
            </a:r>
          </a:p>
          <a:p>
            <a:pPr algn="ctr"/>
            <a:r>
              <a:rPr lang="en-US" sz="1400" dirty="0" smtClean="0"/>
              <a:t>Quality Focus Essay</a:t>
            </a:r>
            <a:endParaRPr lang="en-US" sz="1400" dirty="0"/>
          </a:p>
        </p:txBody>
      </p:sp>
      <p:sp>
        <p:nvSpPr>
          <p:cNvPr id="12" name="Rectangle 11"/>
          <p:cNvSpPr/>
          <p:nvPr/>
        </p:nvSpPr>
        <p:spPr>
          <a:xfrm>
            <a:off x="10407649" y="0"/>
            <a:ext cx="1784351" cy="6985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ACCJC Annual Goals</a:t>
            </a:r>
            <a:endParaRPr lang="en-US" sz="1400" dirty="0"/>
          </a:p>
        </p:txBody>
      </p:sp>
    </p:spTree>
    <p:extLst>
      <p:ext uri="{BB962C8B-B14F-4D97-AF65-F5344CB8AC3E}">
        <p14:creationId xmlns:p14="http://schemas.microsoft.com/office/powerpoint/2010/main" val="2713915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p:txBody>
          <a:bodyPr>
            <a:normAutofit fontScale="85000" lnSpcReduction="20000"/>
          </a:bodyPr>
          <a:lstStyle/>
          <a:p>
            <a:pPr marL="625475" indent="-579438"/>
            <a:r>
              <a:rPr lang="en-US" sz="3600" dirty="0" smtClean="0">
                <a:solidFill>
                  <a:srgbClr val="CFCA63"/>
                </a:solidFill>
                <a:hlinkClick r:id="rId2"/>
              </a:rPr>
              <a:t>PBC Website</a:t>
            </a:r>
            <a:endParaRPr lang="en-US" sz="3600" dirty="0" smtClean="0">
              <a:solidFill>
                <a:srgbClr val="CFCA63"/>
              </a:solidFill>
            </a:endParaRPr>
          </a:p>
          <a:p>
            <a:pPr marL="625475" indent="-579438"/>
            <a:r>
              <a:rPr lang="en-US" sz="3600" dirty="0" smtClean="0">
                <a:solidFill>
                  <a:srgbClr val="CFCA63"/>
                </a:solidFill>
              </a:rPr>
              <a:t>PBC Co-Chairs: </a:t>
            </a:r>
            <a:r>
              <a:rPr lang="en-US" sz="3600" dirty="0" smtClean="0">
                <a:solidFill>
                  <a:srgbClr val="CFCA63"/>
                </a:solidFill>
                <a:hlinkClick r:id="rId3"/>
              </a:rPr>
              <a:t>Jeanne Stalker </a:t>
            </a:r>
            <a:r>
              <a:rPr lang="en-US" sz="3600" dirty="0" smtClean="0">
                <a:solidFill>
                  <a:srgbClr val="CFCA63"/>
                </a:solidFill>
              </a:rPr>
              <a:t>and </a:t>
            </a:r>
            <a:r>
              <a:rPr lang="en-US" sz="3600" dirty="0" smtClean="0">
                <a:solidFill>
                  <a:srgbClr val="CFCA63"/>
                </a:solidFill>
                <a:hlinkClick r:id="rId4"/>
              </a:rPr>
              <a:t>Diana Tedone-Goldstone</a:t>
            </a:r>
            <a:endParaRPr lang="en-US" sz="3600" dirty="0" smtClean="0">
              <a:solidFill>
                <a:srgbClr val="CFCA63"/>
              </a:solidFill>
            </a:endParaRPr>
          </a:p>
          <a:p>
            <a:pPr marL="625475" indent="-579438"/>
            <a:r>
              <a:rPr lang="en-US" sz="3600" dirty="0" smtClean="0">
                <a:solidFill>
                  <a:srgbClr val="CFCA63"/>
                </a:solidFill>
                <a:hlinkClick r:id="rId2"/>
              </a:rPr>
              <a:t>PBC Bylaws</a:t>
            </a:r>
            <a:endParaRPr lang="en-US" sz="3600" dirty="0" smtClean="0">
              <a:solidFill>
                <a:srgbClr val="CFCA63"/>
              </a:solidFill>
            </a:endParaRPr>
          </a:p>
          <a:p>
            <a:pPr marL="625475" indent="-579438"/>
            <a:r>
              <a:rPr lang="en-US" sz="3600" dirty="0" smtClean="0">
                <a:solidFill>
                  <a:srgbClr val="CFCA63"/>
                </a:solidFill>
                <a:hlinkClick r:id="rId5"/>
              </a:rPr>
              <a:t>Participatory Governance Manual</a:t>
            </a:r>
            <a:endParaRPr lang="en-US" sz="3600" dirty="0" smtClean="0">
              <a:solidFill>
                <a:srgbClr val="CFCA63"/>
              </a:solidFill>
            </a:endParaRPr>
          </a:p>
          <a:p>
            <a:pPr marL="625475" indent="-579438"/>
            <a:r>
              <a:rPr lang="en-US" sz="3600" dirty="0" smtClean="0">
                <a:solidFill>
                  <a:srgbClr val="CFCA63"/>
                </a:solidFill>
                <a:hlinkClick r:id="rId6"/>
              </a:rPr>
              <a:t>Compendium of Committees</a:t>
            </a:r>
            <a:endParaRPr lang="en-US" sz="3600" dirty="0" smtClean="0">
              <a:solidFill>
                <a:srgbClr val="CFCA63"/>
              </a:solidFill>
            </a:endParaRPr>
          </a:p>
          <a:p>
            <a:pPr marL="625475" indent="-579438"/>
            <a:r>
              <a:rPr lang="en-US" sz="3600" dirty="0" smtClean="0">
                <a:solidFill>
                  <a:srgbClr val="CFCA63"/>
                </a:solidFill>
              </a:rPr>
              <a:t>PBC Agenda Planning Team Members: Co-Chairs plus </a:t>
            </a:r>
            <a:r>
              <a:rPr lang="en-US" sz="3600" dirty="0" smtClean="0">
                <a:solidFill>
                  <a:srgbClr val="CFCA63"/>
                </a:solidFill>
                <a:hlinkClick r:id="rId7"/>
              </a:rPr>
              <a:t>President Moore</a:t>
            </a:r>
            <a:r>
              <a:rPr lang="en-US" sz="3600" dirty="0" smtClean="0">
                <a:solidFill>
                  <a:srgbClr val="CFCA63"/>
                </a:solidFill>
              </a:rPr>
              <a:t>, </a:t>
            </a:r>
            <a:r>
              <a:rPr lang="en-US" sz="3600" dirty="0" smtClean="0">
                <a:solidFill>
                  <a:srgbClr val="CFCA63"/>
                </a:solidFill>
                <a:hlinkClick r:id="rId8"/>
              </a:rPr>
              <a:t>VPA Mendoza </a:t>
            </a:r>
            <a:r>
              <a:rPr lang="en-US" sz="3600" dirty="0" smtClean="0">
                <a:solidFill>
                  <a:srgbClr val="CFCA63"/>
                </a:solidFill>
              </a:rPr>
              <a:t>,and </a:t>
            </a:r>
            <a:r>
              <a:rPr lang="en-US" sz="3600" dirty="0" smtClean="0">
                <a:solidFill>
                  <a:srgbClr val="CFCA63"/>
                </a:solidFill>
                <a:hlinkClick r:id="rId9"/>
              </a:rPr>
              <a:t>Dean of PRIE, Engel</a:t>
            </a:r>
            <a:endParaRPr lang="en-US" sz="3600" dirty="0">
              <a:solidFill>
                <a:srgbClr val="CFCA63"/>
              </a:solidFill>
            </a:endParaRPr>
          </a:p>
        </p:txBody>
      </p:sp>
    </p:spTree>
    <p:extLst>
      <p:ext uri="{BB962C8B-B14F-4D97-AF65-F5344CB8AC3E}">
        <p14:creationId xmlns:p14="http://schemas.microsoft.com/office/powerpoint/2010/main" val="2888720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75000"/>
                  </a:schemeClr>
                </a:solidFill>
              </a:rPr>
              <a:t>Questions &amp; Answers</a:t>
            </a:r>
            <a:endParaRPr lang="en-US" dirty="0">
              <a:solidFill>
                <a:schemeClr val="accent1">
                  <a:lumMod val="75000"/>
                </a:schemeClr>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96115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a:xfrm>
            <a:off x="1143000" y="1965960"/>
            <a:ext cx="9723120" cy="4526280"/>
          </a:xfrm>
        </p:spPr>
        <p:txBody>
          <a:bodyPr>
            <a:normAutofit lnSpcReduction="10000"/>
          </a:bodyPr>
          <a:lstStyle/>
          <a:p>
            <a:pPr lvl="0"/>
            <a:r>
              <a:rPr lang="en-US" dirty="0"/>
              <a:t>Transforming Lives</a:t>
            </a:r>
          </a:p>
          <a:p>
            <a:pPr lvl="0"/>
            <a:r>
              <a:rPr lang="en-US" dirty="0"/>
              <a:t>High Academic Standards</a:t>
            </a:r>
          </a:p>
          <a:p>
            <a:pPr lvl="0"/>
            <a:r>
              <a:rPr lang="en-US" dirty="0"/>
              <a:t>Diverse and Inclusive Environment</a:t>
            </a:r>
          </a:p>
          <a:p>
            <a:pPr lvl="0"/>
            <a:r>
              <a:rPr lang="en-US" dirty="0"/>
              <a:t>Student Success in Achieving Educational Goals</a:t>
            </a:r>
          </a:p>
          <a:p>
            <a:pPr lvl="0"/>
            <a:r>
              <a:rPr lang="en-US" dirty="0"/>
              <a:t>Community, Education, and Industry Partnerships</a:t>
            </a:r>
          </a:p>
          <a:p>
            <a:pPr lvl="0"/>
            <a:r>
              <a:rPr lang="en-US" dirty="0"/>
              <a:t>Communication and Collaboration</a:t>
            </a:r>
          </a:p>
          <a:p>
            <a:pPr lvl="0"/>
            <a:r>
              <a:rPr lang="en-US" dirty="0"/>
              <a:t>Engaging Student Life</a:t>
            </a:r>
          </a:p>
          <a:p>
            <a:pPr lvl="0"/>
            <a:r>
              <a:rPr lang="en-US" dirty="0"/>
              <a:t>Accountability</a:t>
            </a:r>
          </a:p>
          <a:p>
            <a:pPr lvl="0"/>
            <a:r>
              <a:rPr lang="en-US" dirty="0"/>
              <a:t>Sustainability</a:t>
            </a:r>
          </a:p>
          <a:p>
            <a:pPr lvl="0"/>
            <a:r>
              <a:rPr lang="en-US" dirty="0"/>
              <a:t>Transparency</a:t>
            </a:r>
          </a:p>
          <a:p>
            <a:pPr marL="0" indent="0">
              <a:buNone/>
            </a:pPr>
            <a:endParaRPr lang="en-US" dirty="0"/>
          </a:p>
        </p:txBody>
      </p:sp>
    </p:spTree>
    <p:extLst>
      <p:ext uri="{BB962C8B-B14F-4D97-AF65-F5344CB8AC3E}">
        <p14:creationId xmlns:p14="http://schemas.microsoft.com/office/powerpoint/2010/main" val="374756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4827" y="0"/>
            <a:ext cx="7064921" cy="6882064"/>
          </a:xfrm>
          <a:prstGeom prst="rect">
            <a:avLst/>
          </a:prstGeom>
        </p:spPr>
      </p:pic>
    </p:spTree>
    <p:extLst>
      <p:ext uri="{BB962C8B-B14F-4D97-AF65-F5344CB8AC3E}">
        <p14:creationId xmlns:p14="http://schemas.microsoft.com/office/powerpoint/2010/main" val="422367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370294" y="980620"/>
            <a:ext cx="5336607" cy="3777599"/>
          </a:xfrm>
          <a:prstGeom prst="rect">
            <a:avLst/>
          </a:prstGeom>
        </p:spPr>
      </p:pic>
      <p:sp>
        <p:nvSpPr>
          <p:cNvPr id="2" name="Cloud Callout 1"/>
          <p:cNvSpPr/>
          <p:nvPr/>
        </p:nvSpPr>
        <p:spPr>
          <a:xfrm>
            <a:off x="7788164" y="102476"/>
            <a:ext cx="2711670" cy="21441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participatory governance?</a:t>
            </a:r>
            <a:endParaRPr lang="en-US" dirty="0"/>
          </a:p>
        </p:txBody>
      </p:sp>
    </p:spTree>
    <p:extLst>
      <p:ext uri="{BB962C8B-B14F-4D97-AF65-F5344CB8AC3E}">
        <p14:creationId xmlns:p14="http://schemas.microsoft.com/office/powerpoint/2010/main" val="2018397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14544" y="4758219"/>
            <a:ext cx="4592989" cy="369332"/>
          </a:xfrm>
          <a:prstGeom prst="rect">
            <a:avLst/>
          </a:prstGeom>
          <a:noFill/>
        </p:spPr>
        <p:txBody>
          <a:bodyPr wrap="none" rtlCol="0">
            <a:spAutoFit/>
          </a:bodyPr>
          <a:lstStyle/>
          <a:p>
            <a:pPr algn="ctr"/>
            <a:r>
              <a:rPr lang="en-US" dirty="0" smtClean="0"/>
              <a:t>Students       Faculty     Staff      Administrators</a:t>
            </a:r>
          </a:p>
        </p:txBody>
      </p:sp>
      <p:pic>
        <p:nvPicPr>
          <p:cNvPr id="12" name="Picture 11"/>
          <p:cNvPicPr>
            <a:picLocks noChangeAspect="1"/>
          </p:cNvPicPr>
          <p:nvPr/>
        </p:nvPicPr>
        <p:blipFill>
          <a:blip r:embed="rId2"/>
          <a:stretch>
            <a:fillRect/>
          </a:stretch>
        </p:blipFill>
        <p:spPr>
          <a:xfrm>
            <a:off x="3370294" y="980620"/>
            <a:ext cx="5336607" cy="3777599"/>
          </a:xfrm>
          <a:prstGeom prst="rect">
            <a:avLst/>
          </a:prstGeom>
        </p:spPr>
      </p:pic>
    </p:spTree>
    <p:extLst>
      <p:ext uri="{BB962C8B-B14F-4D97-AF65-F5344CB8AC3E}">
        <p14:creationId xmlns:p14="http://schemas.microsoft.com/office/powerpoint/2010/main" val="413979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14544" y="4758219"/>
            <a:ext cx="4592989" cy="369332"/>
          </a:xfrm>
          <a:prstGeom prst="rect">
            <a:avLst/>
          </a:prstGeom>
          <a:noFill/>
        </p:spPr>
        <p:txBody>
          <a:bodyPr wrap="none" rtlCol="0">
            <a:spAutoFit/>
          </a:bodyPr>
          <a:lstStyle/>
          <a:p>
            <a:pPr algn="ctr"/>
            <a:r>
              <a:rPr lang="en-US" dirty="0" smtClean="0"/>
              <a:t>Students       Faculty     Staff      Administrators</a:t>
            </a:r>
          </a:p>
        </p:txBody>
      </p:sp>
      <p:pic>
        <p:nvPicPr>
          <p:cNvPr id="12" name="Picture 11"/>
          <p:cNvPicPr>
            <a:picLocks noChangeAspect="1"/>
          </p:cNvPicPr>
          <p:nvPr/>
        </p:nvPicPr>
        <p:blipFill>
          <a:blip r:embed="rId2"/>
          <a:stretch>
            <a:fillRect/>
          </a:stretch>
        </p:blipFill>
        <p:spPr>
          <a:xfrm>
            <a:off x="3370294" y="980620"/>
            <a:ext cx="5336607" cy="3777599"/>
          </a:xfrm>
          <a:prstGeom prst="rect">
            <a:avLst/>
          </a:prstGeom>
        </p:spPr>
      </p:pic>
      <p:sp>
        <p:nvSpPr>
          <p:cNvPr id="13" name="TextBox 12"/>
          <p:cNvSpPr txBox="1"/>
          <p:nvPr/>
        </p:nvSpPr>
        <p:spPr>
          <a:xfrm>
            <a:off x="3370294" y="5597427"/>
            <a:ext cx="5817363" cy="523220"/>
          </a:xfrm>
          <a:prstGeom prst="rect">
            <a:avLst/>
          </a:prstGeom>
          <a:noFill/>
        </p:spPr>
        <p:txBody>
          <a:bodyPr wrap="none" rtlCol="0">
            <a:spAutoFit/>
          </a:bodyPr>
          <a:lstStyle/>
          <a:p>
            <a:pPr algn="ctr"/>
            <a:r>
              <a:rPr lang="en-US" sz="2800" dirty="0" smtClean="0"/>
              <a:t>Working Together for Student Success!</a:t>
            </a:r>
          </a:p>
        </p:txBody>
      </p:sp>
    </p:spTree>
    <p:extLst>
      <p:ext uri="{BB962C8B-B14F-4D97-AF65-F5344CB8AC3E}">
        <p14:creationId xmlns:p14="http://schemas.microsoft.com/office/powerpoint/2010/main" val="218808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38DAD-400A-4EAA-A439-5CDEF3949487}">
  <ds:schemaRefs>
    <ds:schemaRef ds:uri="bb5bbb0b-6c89-44d7-be61-0adfe653f983"/>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2bc55ecc-363e-43e9-bfac-4ba2e86f45ee"/>
    <ds:schemaRef ds:uri="http://www.w3.org/XML/1998/namespace"/>
    <ds:schemaRef ds:uri="http://purl.org/dc/terms/"/>
  </ds:schemaRefs>
</ds:datastoreItem>
</file>

<file path=customXml/itemProps2.xml><?xml version="1.0" encoding="utf-8"?>
<ds:datastoreItem xmlns:ds="http://schemas.openxmlformats.org/officeDocument/2006/customXml" ds:itemID="{EABCD438-BE74-403E-86B8-CF981C3FE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44B1F6-307A-4159-AA0E-B10889B1B3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1948</TotalTime>
  <Words>1945</Words>
  <Application>Microsoft Office PowerPoint</Application>
  <PresentationFormat>Widescreen</PresentationFormat>
  <Paragraphs>439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Corbel</vt:lpstr>
      <vt:lpstr>Times New Roman</vt:lpstr>
      <vt:lpstr>Wingdings</vt:lpstr>
      <vt:lpstr>Basis</vt:lpstr>
      <vt:lpstr>Orientation to Participatory Governance at Cañada College</vt:lpstr>
      <vt:lpstr>Agenda</vt:lpstr>
      <vt:lpstr>Mission</vt:lpstr>
      <vt:lpstr>Vision</vt:lpstr>
      <vt:lpstr>Values</vt:lpstr>
      <vt:lpstr>PowerPoint Presentation</vt:lpstr>
      <vt:lpstr>PowerPoint Presentation</vt:lpstr>
      <vt:lpstr>PowerPoint Presentation</vt:lpstr>
      <vt:lpstr>PowerPoint Presentation</vt:lpstr>
      <vt:lpstr>Participatory Governance</vt:lpstr>
      <vt:lpstr>PowerPoint Presentation</vt:lpstr>
      <vt:lpstr>PowerPoint Presentation</vt:lpstr>
      <vt:lpstr>Academic Senates “10+1”</vt:lpstr>
      <vt:lpstr>Academic Senates “10+1”</vt:lpstr>
      <vt:lpstr>PowerPoint Presentation</vt:lpstr>
      <vt:lpstr>PowerPoint Presentation</vt:lpstr>
      <vt:lpstr>PowerPoint Presentation</vt:lpstr>
      <vt:lpstr>Roles &amp; responsibilities of Council members</vt:lpstr>
      <vt:lpstr>PBC Responsibilities</vt:lpstr>
      <vt:lpstr>PBC Responsibilities</vt:lpstr>
      <vt:lpstr>PowerPoint Presentation</vt:lpstr>
      <vt:lpstr>Expectations of Service</vt:lpstr>
      <vt:lpstr>Program Review, Priority Setting and Resource Allocation</vt:lpstr>
      <vt:lpstr>Program Review</vt:lpstr>
      <vt:lpstr>PowerPoint Presentation</vt:lpstr>
      <vt:lpstr>Planning for the Future</vt:lpstr>
      <vt:lpstr>Resource Request Prioritization Rubric</vt:lpstr>
      <vt:lpstr>Budget Development &amp; Program Review Timeline</vt:lpstr>
      <vt:lpstr>PBC Role in Resource Allocation</vt:lpstr>
      <vt:lpstr>Integrated Planning &amp; Budgeting</vt:lpstr>
      <vt:lpstr>PowerPoint Presentation</vt:lpstr>
      <vt:lpstr>Canada Ed. Master Plan Goals:</vt:lpstr>
      <vt:lpstr>PowerPoint Presentation</vt:lpstr>
      <vt:lpstr>PowerPoint Presentation</vt:lpstr>
      <vt:lpstr>Cañada College Planning Calendar</vt:lpstr>
      <vt:lpstr>PowerPoint Presentation</vt:lpstr>
      <vt:lpstr>PowerPoint Presentation</vt:lpstr>
      <vt:lpstr>Measuring our effectiveness</vt:lpstr>
      <vt:lpstr>Institution-set Standards:  student achievement</vt:lpstr>
      <vt:lpstr>Institution-set Standards:  programmatic achievement</vt:lpstr>
      <vt:lpstr>Institution-set Standards:  operational metrics</vt:lpstr>
      <vt:lpstr>PowerPoint Presentation</vt:lpstr>
      <vt:lpstr>Important Information</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Fundamentals:   Part II</dc:title>
  <dc:creator>Engel, Karen</dc:creator>
  <cp:lastModifiedBy>Engel, Karen</cp:lastModifiedBy>
  <cp:revision>40</cp:revision>
  <dcterms:created xsi:type="dcterms:W3CDTF">2019-07-17T02:00:00Z</dcterms:created>
  <dcterms:modified xsi:type="dcterms:W3CDTF">2019-08-22T21:37:44Z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