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AB7655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AB7655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AB7655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AB7655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AB7655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AB7655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AB7655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AB7655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AB7655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inor">
          <a:srgbClr val="AB7655"/>
        </a:fontRef>
        <a:srgbClr val="AB7655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D0D4DD"/>
          </a:solidFill>
        </a:fill>
      </a:tcStyle>
    </a:wholeTbl>
    <a:band2H>
      <a:tcTxStyle b="def" i="def"/>
      <a:tcStyle>
        <a:tcBdr/>
        <a:fill>
          <a:solidFill>
            <a:srgbClr val="E9EBEF"/>
          </a:solidFill>
        </a:fill>
      </a:tcStyle>
    </a:band2H>
    <a:firstCol>
      <a:tcTxStyle b="on" i="on">
        <a:fontRef idx="minor">
          <a:srgbClr val="558AAB"/>
        </a:fontRef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558AAB"/>
        </a:fontRef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381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inor">
          <a:srgbClr val="558AAB"/>
        </a:fontRef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381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AB7655"/>
        </a:fontRef>
        <a:srgbClr val="AB7655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E6DBCB"/>
          </a:solidFill>
        </a:fill>
      </a:tcStyle>
    </a:wholeTbl>
    <a:band2H>
      <a:tcTxStyle b="def" i="def"/>
      <a:tcStyle>
        <a:tcBdr/>
        <a:fill>
          <a:solidFill>
            <a:srgbClr val="F3EEE7"/>
          </a:solidFill>
        </a:fill>
      </a:tcStyle>
    </a:band2H>
    <a:firstCol>
      <a:tcTxStyle b="on" i="on">
        <a:fontRef idx="minor">
          <a:srgbClr val="558AAB"/>
        </a:fontRef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inor">
          <a:srgbClr val="558AAB"/>
        </a:fontRef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381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inor">
          <a:srgbClr val="558AAB"/>
        </a:fontRef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381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AB7655"/>
        </a:fontRef>
        <a:srgbClr val="AB7655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D0CDD4"/>
          </a:solidFill>
        </a:fill>
      </a:tcStyle>
    </a:wholeTbl>
    <a:band2H>
      <a:tcTxStyle b="def" i="def"/>
      <a:tcStyle>
        <a:tcBdr/>
        <a:fill>
          <a:solidFill>
            <a:srgbClr val="E9E8EB"/>
          </a:solidFill>
        </a:fill>
      </a:tcStyle>
    </a:band2H>
    <a:firstCol>
      <a:tcTxStyle b="on" i="on">
        <a:fontRef idx="minor">
          <a:srgbClr val="558AAB"/>
        </a:fontRef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Ref idx="minor">
          <a:srgbClr val="558AAB"/>
        </a:fontRef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381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Ref idx="minor">
          <a:srgbClr val="558AAB"/>
        </a:fontRef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381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AB7655"/>
        </a:fontRef>
        <a:srgbClr val="AB765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EBE9"/>
          </a:solidFill>
        </a:fill>
      </a:tcStyle>
    </a:wholeTbl>
    <a:band2H>
      <a:tcTxStyle b="def" i="def"/>
      <a:tcStyle>
        <a:tcBdr/>
        <a:fill>
          <a:solidFill>
            <a:srgbClr val="558AAB"/>
          </a:solidFill>
        </a:fill>
      </a:tcStyle>
    </a:band2H>
    <a:firstCol>
      <a:tcTxStyle b="on" i="on">
        <a:fontRef idx="minor">
          <a:srgbClr val="558AAB"/>
        </a:fontRef>
        <a:srgbClr val="558AA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AB7655"/>
        </a:fontRef>
        <a:srgbClr val="AB765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AB7655"/>
              </a:solidFill>
              <a:prstDash val="solid"/>
              <a:bevel/>
            </a:ln>
          </a:top>
          <a:bottom>
            <a:ln w="25400" cap="flat">
              <a:solidFill>
                <a:srgbClr val="AB7655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58AAB"/>
          </a:solidFill>
        </a:fill>
      </a:tcStyle>
    </a:lastRow>
    <a:firstRow>
      <a:tcTxStyle b="on" i="on">
        <a:fontRef idx="minor">
          <a:srgbClr val="558AAB"/>
        </a:fontRef>
        <a:srgbClr val="558AA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B7655"/>
              </a:solidFill>
              <a:prstDash val="solid"/>
              <a:bevel/>
            </a:ln>
          </a:top>
          <a:bottom>
            <a:ln w="25400" cap="flat">
              <a:solidFill>
                <a:srgbClr val="AB7655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AB7655"/>
        </a:fontRef>
        <a:srgbClr val="AB7655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E2D5D0"/>
          </a:solidFill>
        </a:fill>
      </a:tcStyle>
    </a:wholeTbl>
    <a:band2H>
      <a:tcTxStyle b="def" i="def"/>
      <a:tcStyle>
        <a:tcBdr/>
        <a:fill>
          <a:solidFill>
            <a:srgbClr val="F1EBE9"/>
          </a:solidFill>
        </a:fill>
      </a:tcStyle>
    </a:band2H>
    <a:firstCol>
      <a:tcTxStyle b="on" i="on">
        <a:fontRef idx="minor">
          <a:srgbClr val="558AAB"/>
        </a:fontRef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AB7655"/>
          </a:solidFill>
        </a:fill>
      </a:tcStyle>
    </a:firstCol>
    <a:lastRow>
      <a:tcTxStyle b="on" i="on">
        <a:fontRef idx="minor">
          <a:srgbClr val="558AAB"/>
        </a:fontRef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381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AB7655"/>
          </a:solidFill>
        </a:fill>
      </a:tcStyle>
    </a:lastRow>
    <a:firstRow>
      <a:tcTxStyle b="on" i="on">
        <a:fontRef idx="minor">
          <a:srgbClr val="558AAB"/>
        </a:fontRef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381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AB7655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558AAB"/>
        </a:fontRef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558AAB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558AAB"/>
        </a:fontRef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558AAB">
              <a:alpha val="20000"/>
            </a:srgbClr>
          </a:solidFill>
        </a:fill>
      </a:tcStyle>
    </a:firstCol>
    <a:lastRow>
      <a:tcTxStyle b="on" i="on">
        <a:fontRef idx="minor">
          <a:srgbClr val="558AAB"/>
        </a:fontRef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508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558AAB"/>
        </a:fontRef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254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c:spPr>
          <c:explosion val="2"/>
          <c:dPt>
            <c:idx val="0"/>
            <c:explosion val="2"/>
            <c:spPr>
              <a:blipFill rotWithShape="1">
                <a:blip r:embed="rId2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2"/>
            <c:spPr>
              <a:blipFill rotWithShape="1">
                <a:blip r:embed="rId3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2"/>
            <c:spPr>
              <a:blipFill rotWithShape="1">
                <a:blip r:embed="rId4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" sourceLinked="0"/>
              <c:txPr>
                <a:bodyPr/>
                <a:lstStyle/>
                <a:p>
                  <a:pPr>
                    <a:defRPr b="0" i="0" strike="noStrike" sz="1000" u="none">
                      <a:solidFill>
                        <a:srgbClr val="AB7655"/>
                      </a:solidFill>
                      <a:latin typeface="Helvetica Neue Light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" sourceLinked="0"/>
              <c:txPr>
                <a:bodyPr/>
                <a:lstStyle/>
                <a:p>
                  <a:pPr>
                    <a:defRPr b="0" i="0" strike="noStrike" sz="1000" u="none">
                      <a:solidFill>
                        <a:srgbClr val="AB7655"/>
                      </a:solidFill>
                      <a:latin typeface="Helvetica Neue Light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0" sourceLinked="0"/>
              <c:txPr>
                <a:bodyPr/>
                <a:lstStyle/>
                <a:p>
                  <a:pPr>
                    <a:defRPr b="0" i="0" strike="noStrike" sz="1000" u="none">
                      <a:solidFill>
                        <a:srgbClr val="AB7655"/>
                      </a:solidFill>
                      <a:latin typeface="Helvetica Neue Light"/>
                    </a:defRPr>
                  </a:pPr>
                </a:p>
              </c:txPr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AB7655"/>
                    </a:solidFill>
                    <a:latin typeface="Helvetica Neue Light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Non-Majors</c:v>
                </c:pt>
                <c:pt idx="1">
                  <c:v>Majors</c:v>
                </c:pt>
                <c:pt idx="2">
                  <c:v>Allied Health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30.000000</c:v>
                </c:pt>
                <c:pt idx="1">
                  <c:v>30.000000</c:v>
                </c:pt>
                <c:pt idx="2">
                  <c:v>30.000000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0" name="Shape 19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 dedicated FT faculty to non-majors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hape 19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7999"/>
              </a:lnSpc>
              <a:defRPr sz="1800"/>
            </a:pPr>
            <a:r>
              <a:rPr sz="2200"/>
              <a:t>22 of 33 sections are taught by PT (last semester 60% taught by PT)</a:t>
            </a:r>
          </a:p>
          <a:p>
            <a:pPr>
              <a:lnSpc>
                <a:spcPct val="117999"/>
              </a:lnSpc>
              <a:defRPr sz="1800"/>
            </a:pPr>
            <a:r>
              <a:rPr sz="2200"/>
              <a:t>2/3rd of sections have no FT faculty to drive innovations in teaching and learning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hape 20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</a:lvl1pPr>
          </a:lstStyle>
          <a:p>
            <a:pPr>
              <a:defRPr sz="1800"/>
            </a:pPr>
            <a:r>
              <a:rPr sz="2200"/>
              <a:t>22 of 33 sections are taught by PT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hape 20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</a:lvl1pPr>
          </a:lstStyle>
          <a:p>
            <a:pPr>
              <a:defRPr sz="1800"/>
            </a:pPr>
            <a:r>
              <a:rPr sz="2200"/>
              <a:t>2 sections of 30 (biol+hsci) are majors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9" name="Shape 2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7999"/>
              </a:lnSpc>
              <a:defRPr sz="1800"/>
            </a:pPr>
            <a:r>
              <a:rPr sz="2200"/>
              <a:t>Over 4.0 FTEF worth of load to fund 1 FT position</a:t>
            </a:r>
            <a:endParaRPr sz="2200"/>
          </a:p>
          <a:p>
            <a:pPr>
              <a:lnSpc>
                <a:spcPct val="117999"/>
              </a:lnSpc>
              <a:defRPr sz="1800"/>
            </a:pPr>
            <a:r>
              <a:rPr sz="2200"/>
              <a:t>3.16 in 100-level courses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5" name="Shape 23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</a:lvl1pPr>
          </a:lstStyle>
          <a:p>
            <a:pPr>
              <a:defRPr sz="1800"/>
            </a:pPr>
            <a:r>
              <a:rPr sz="2200"/>
              <a:t>3.16 FTEF in 100-level courses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Shape 24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</a:lvl1pPr>
          </a:lstStyle>
          <a:p>
            <a:pPr/>
            <a:r>
              <a:t>College 5-year average: 78%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1422400" y="7861300"/>
            <a:ext cx="10541000" cy="1371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278468" y="8355012"/>
            <a:ext cx="12459504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9" name="Shape 99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</a:p>
        </p:txBody>
      </p:sp>
      <p:sp>
        <p:nvSpPr>
          <p:cNvPr id="100" name="Shape 100"/>
          <p:cNvSpPr/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1" name="Shape 101"/>
          <p:cNvSpPr/>
          <p:nvPr>
            <p:ph type="body" sz="quarter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Shape 10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1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278468" y="8355012"/>
            <a:ext cx="12459504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10" name="Shape 110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</a:p>
        </p:txBody>
      </p:sp>
      <p:sp>
        <p:nvSpPr>
          <p:cNvPr id="111" name="Shape 111"/>
          <p:cNvSpPr/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2" name="Shape 112"/>
          <p:cNvSpPr/>
          <p:nvPr>
            <p:ph type="body" sz="quarter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Shape 1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278468" y="8913812"/>
            <a:ext cx="1244693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22" name="Shape 22"/>
          <p:cNvSpPr/>
          <p:nvPr/>
        </p:nvSpPr>
        <p:spPr>
          <a:xfrm rot="5400000">
            <a:off x="4963110" y="9199442"/>
            <a:ext cx="59221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23" name="Shape 23"/>
          <p:cNvSpPr/>
          <p:nvPr/>
        </p:nvSpPr>
        <p:spPr>
          <a:xfrm>
            <a:off x="278468" y="7186612"/>
            <a:ext cx="1244693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24" name="Shape 24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</a:p>
        </p:txBody>
      </p:sp>
      <p:sp>
        <p:nvSpPr>
          <p:cNvPr id="25" name="Shape 25"/>
          <p:cNvSpPr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" name="Shape 26"/>
          <p:cNvSpPr/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 4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278468" y="8913812"/>
            <a:ext cx="1244693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5" name="Shape 35"/>
          <p:cNvSpPr/>
          <p:nvPr/>
        </p:nvSpPr>
        <p:spPr>
          <a:xfrm rot="5400000">
            <a:off x="4963110" y="9199442"/>
            <a:ext cx="59221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6" name="Shape 36"/>
          <p:cNvSpPr/>
          <p:nvPr/>
        </p:nvSpPr>
        <p:spPr>
          <a:xfrm>
            <a:off x="278468" y="7186612"/>
            <a:ext cx="1244693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7" name="Shape 37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</a:p>
        </p:txBody>
      </p:sp>
      <p:sp>
        <p:nvSpPr>
          <p:cNvPr id="38" name="Shape 38"/>
          <p:cNvSpPr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1231900" y="3568700"/>
            <a:ext cx="10541000" cy="26289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xfrm>
            <a:off x="1041400" y="1295400"/>
            <a:ext cx="5334000" cy="3924300"/>
          </a:xfrm>
          <a:prstGeom prst="rect">
            <a:avLst/>
          </a:prstGeom>
        </p:spPr>
        <p:txBody>
          <a:bodyPr anchor="b"/>
          <a:lstStyle>
            <a:lvl1pPr>
              <a:defRPr cap="all" sz="6500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6" name="Shape 56"/>
          <p:cNvSpPr/>
          <p:nvPr>
            <p:ph type="body" sz="quarter" idx="1"/>
          </p:nvPr>
        </p:nvSpPr>
        <p:spPr>
          <a:xfrm>
            <a:off x="1041400" y="5207000"/>
            <a:ext cx="5334000" cy="3225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xfrm>
            <a:off x="1041400" y="44819"/>
            <a:ext cx="10922000" cy="288216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1041400" y="255302"/>
            <a:ext cx="10922000" cy="246119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1041400" y="2716497"/>
            <a:ext cx="10922000" cy="5819206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xfrm>
            <a:off x="1041400" y="255302"/>
            <a:ext cx="10922000" cy="246119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2" name="Shape 82"/>
          <p:cNvSpPr/>
          <p:nvPr>
            <p:ph type="body" sz="half" idx="1"/>
          </p:nvPr>
        </p:nvSpPr>
        <p:spPr>
          <a:xfrm>
            <a:off x="1041400" y="2716497"/>
            <a:ext cx="5334000" cy="5819206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2800"/>
              </a:spcBef>
              <a:buBlip>
                <a:blip r:embed="rId2"/>
              </a:buBlip>
              <a:defRPr sz="3000"/>
            </a:lvl1pPr>
            <a:lvl2pPr marL="762000" indent="-381000">
              <a:spcBef>
                <a:spcPts val="2800"/>
              </a:spcBef>
              <a:buBlip>
                <a:blip r:embed="rId2"/>
              </a:buBlip>
              <a:defRPr sz="3000"/>
            </a:lvl2pPr>
            <a:lvl3pPr marL="1143000" indent="-381000">
              <a:spcBef>
                <a:spcPts val="2800"/>
              </a:spcBef>
              <a:buBlip>
                <a:blip r:embed="rId2"/>
              </a:buBlip>
              <a:defRPr sz="3000"/>
            </a:lvl3pPr>
            <a:lvl4pPr marL="1524000" indent="-381000">
              <a:spcBef>
                <a:spcPts val="2800"/>
              </a:spcBef>
              <a:buBlip>
                <a:blip r:embed="rId2"/>
              </a:buBlip>
              <a:defRPr sz="3000"/>
            </a:lvl4pPr>
            <a:lvl5pPr marL="1905000" indent="-3810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hape 8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hape 9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041400" y="1473200"/>
            <a:ext cx="10922000" cy="680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9320106" y="8779791"/>
            <a:ext cx="3034454" cy="52070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58AAB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58AAB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58AAB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58AAB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58AAB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58AAB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58AAB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58AAB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58AAB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+mn-lt"/>
          <a:ea typeface="+mn-ea"/>
          <a:cs typeface="+mn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+mn-lt"/>
          <a:ea typeface="+mn-ea"/>
          <a:cs typeface="+mn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+mn-lt"/>
          <a:ea typeface="+mn-ea"/>
          <a:cs typeface="+mn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+mn-lt"/>
          <a:ea typeface="+mn-ea"/>
          <a:cs typeface="+mn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+mn-lt"/>
          <a:ea typeface="+mn-ea"/>
          <a:cs typeface="+mn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+mn-lt"/>
          <a:ea typeface="+mn-ea"/>
          <a:cs typeface="+mn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+mn-lt"/>
          <a:ea typeface="+mn-ea"/>
          <a:cs typeface="+mn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+mn-lt"/>
          <a:ea typeface="+mn-ea"/>
          <a:cs typeface="+mn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Bold Condensed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Bold Condensed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Bold Condensed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Bold Condensed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Bold Condensed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Bold Condensed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Bold Condensed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Bold Condensed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Bold Condensed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pPr>
              <a:defRPr cap="none" sz="1800">
                <a:solidFill>
                  <a:srgbClr val="000000"/>
                </a:solidFill>
              </a:defRPr>
            </a:pPr>
            <a:r>
              <a:rPr cap="all" sz="8000">
                <a:solidFill>
                  <a:srgbClr val="DEDEDE"/>
                </a:solidFill>
              </a:rPr>
              <a:t>New Biology Faculty</a:t>
            </a:r>
          </a:p>
        </p:txBody>
      </p:sp>
      <p:sp>
        <p:nvSpPr>
          <p:cNvPr id="144" name="Shape 144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>
              <a:defRPr cap="none" sz="1800">
                <a:solidFill>
                  <a:srgbClr val="000000"/>
                </a:solidFill>
              </a:defRPr>
            </a:pPr>
            <a:r>
              <a:rPr cap="all" sz="4400">
                <a:solidFill>
                  <a:srgbClr val="558AAB"/>
                </a:solidFill>
              </a:rPr>
              <a:t>investing in non-majors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% CRNs taught by PT</a:t>
            </a:r>
          </a:p>
        </p:txBody>
      </p:sp>
      <p:sp>
        <p:nvSpPr>
          <p:cNvPr id="196" name="Shape 196"/>
          <p:cNvSpPr/>
          <p:nvPr/>
        </p:nvSpPr>
        <p:spPr>
          <a:xfrm>
            <a:off x="745309" y="4824206"/>
            <a:ext cx="11514182" cy="1305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000">
                <a:solidFill>
                  <a:schemeClr val="accent1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chemeClr val="accent1"/>
                </a:solidFill>
              </a:rPr>
              <a:t>67%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% CRNs taught by PT</a:t>
            </a:r>
          </a:p>
        </p:txBody>
      </p:sp>
      <p:sp>
        <p:nvSpPr>
          <p:cNvPr id="201" name="Shape 201"/>
          <p:cNvSpPr/>
          <p:nvPr/>
        </p:nvSpPr>
        <p:spPr>
          <a:xfrm>
            <a:off x="745309" y="3894796"/>
            <a:ext cx="11514182" cy="3163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800">
                <a:solidFill>
                  <a:srgbClr val="0000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sz="6700">
                <a:solidFill>
                  <a:schemeClr val="accent1"/>
                </a:solidFill>
              </a:rPr>
              <a:t>Two-thirds of sections have no FT faculty to drive </a:t>
            </a:r>
            <a:r>
              <a:rPr sz="6700">
                <a:solidFill>
                  <a:schemeClr val="accent1"/>
                </a:solidFill>
              </a:rPr>
              <a:t>innovations to improve success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We are primarily not</a:t>
            </a:r>
            <a:r>
              <a:rPr sz="7200">
                <a:solidFill>
                  <a:srgbClr val="558AAB"/>
                </a:solidFill>
              </a:rPr>
              <a:t> </a:t>
            </a:r>
            <a:r>
              <a:rPr sz="7200">
                <a:solidFill>
                  <a:srgbClr val="558AAB"/>
                </a:solidFill>
              </a:rPr>
              <a:t>STEM</a:t>
            </a:r>
          </a:p>
        </p:txBody>
      </p:sp>
      <p:sp>
        <p:nvSpPr>
          <p:cNvPr id="206" name="Shape 206"/>
          <p:cNvSpPr/>
          <p:nvPr/>
        </p:nvSpPr>
        <p:spPr>
          <a:xfrm>
            <a:off x="0" y="3917161"/>
            <a:ext cx="13004800" cy="3163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700">
                <a:solidFill>
                  <a:schemeClr val="accent1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chemeClr val="accent1"/>
                </a:solidFill>
              </a:rPr>
              <a:t>93% of sections do not directly benefit from STEM grant-funded support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>
            <a:off x="500651" y="3939606"/>
            <a:ext cx="12003496" cy="3163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800">
                <a:solidFill>
                  <a:srgbClr val="0000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sz="6700">
                <a:solidFill>
                  <a:schemeClr val="accent1"/>
                </a:solidFill>
              </a:rPr>
              <a:t>efforts to improve retention and </a:t>
            </a:r>
            <a:r>
              <a:rPr sz="6700">
                <a:solidFill>
                  <a:schemeClr val="accent1"/>
                </a:solidFill>
              </a:rPr>
              <a:t>succ</a:t>
            </a:r>
            <a:r>
              <a:rPr sz="6700">
                <a:solidFill>
                  <a:schemeClr val="accent1"/>
                </a:solidFill>
              </a:rPr>
              <a:t>ess fall solely upon current  faculty</a:t>
            </a:r>
          </a:p>
        </p:txBody>
      </p:sp>
      <p:sp>
        <p:nvSpPr>
          <p:cNvPr id="211" name="Shape 211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We are primarily not</a:t>
            </a:r>
            <a:r>
              <a:rPr sz="7200">
                <a:solidFill>
                  <a:srgbClr val="558AAB"/>
                </a:solidFill>
              </a:rPr>
              <a:t> </a:t>
            </a:r>
            <a:r>
              <a:rPr sz="7200">
                <a:solidFill>
                  <a:srgbClr val="558AAB"/>
                </a:solidFill>
              </a:rPr>
              <a:t>STEM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We have the capacity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>
            <a:off x="4639213" y="2704050"/>
            <a:ext cx="3726372" cy="1106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>
                <a:solidFill>
                  <a:schemeClr val="accent1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chemeClr val="accent1"/>
                </a:solidFill>
              </a:rPr>
              <a:t>5-year low</a:t>
            </a:r>
          </a:p>
        </p:txBody>
      </p:sp>
      <p:sp>
        <p:nvSpPr>
          <p:cNvPr id="216" name="Shape 216"/>
          <p:cNvSpPr/>
          <p:nvPr>
            <p:ph type="title" idx="4294967295"/>
          </p:nvPr>
        </p:nvSpPr>
        <p:spPr>
          <a:xfrm>
            <a:off x="1041400" y="254000"/>
            <a:ext cx="10922000" cy="24384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Enrollments</a:t>
            </a:r>
          </a:p>
        </p:txBody>
      </p:sp>
      <p:sp>
        <p:nvSpPr>
          <p:cNvPr id="217" name="Shape 217"/>
          <p:cNvSpPr/>
          <p:nvPr/>
        </p:nvSpPr>
        <p:spPr>
          <a:xfrm>
            <a:off x="3123760" y="3898977"/>
            <a:ext cx="6757278" cy="110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>
                <a:solidFill>
                  <a:schemeClr val="accent1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chemeClr val="accent1"/>
                </a:solidFill>
              </a:rPr>
              <a:t>20% fewer sections</a:t>
            </a:r>
          </a:p>
        </p:txBody>
      </p:sp>
      <p:pic>
        <p:nvPicPr>
          <p:cNvPr id="218" name="image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3414" y="5401564"/>
            <a:ext cx="7162801" cy="3606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1963802" y="3733900"/>
            <a:ext cx="9077195" cy="2285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>
                <a:solidFill>
                  <a:schemeClr val="accent1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chemeClr val="accent1"/>
                </a:solidFill>
              </a:rPr>
              <a:t>but even at these historic lows…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4004787" y="3440733"/>
            <a:ext cx="5145673" cy="110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>
                <a:solidFill>
                  <a:srgbClr val="0000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sz="6700">
                <a:solidFill>
                  <a:schemeClr val="accent1"/>
                </a:solidFill>
              </a:rPr>
              <a:t>8.48</a:t>
            </a:r>
            <a:r>
              <a:rPr sz="6700">
                <a:solidFill>
                  <a:schemeClr val="accent1"/>
                </a:solidFill>
              </a:rPr>
              <a:t> Total FTEF</a:t>
            </a:r>
          </a:p>
        </p:txBody>
      </p:sp>
      <p:sp>
        <p:nvSpPr>
          <p:cNvPr id="223" name="Shape 223"/>
          <p:cNvSpPr/>
          <p:nvPr/>
        </p:nvSpPr>
        <p:spPr>
          <a:xfrm>
            <a:off x="4027761" y="4339599"/>
            <a:ext cx="5099724" cy="110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 u="sng">
                <a:solidFill>
                  <a:srgbClr val="0000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sz="6700">
                <a:solidFill>
                  <a:schemeClr val="accent1"/>
                </a:solidFill>
              </a:rPr>
              <a:t>-3</a:t>
            </a:r>
            <a:r>
              <a:rPr sz="6700">
                <a:solidFill>
                  <a:schemeClr val="accent1"/>
                </a:solidFill>
              </a:rPr>
              <a:t>.</a:t>
            </a:r>
            <a:r>
              <a:rPr sz="6700">
                <a:solidFill>
                  <a:schemeClr val="accent1"/>
                </a:solidFill>
              </a:rPr>
              <a:t>2</a:t>
            </a:r>
            <a:r>
              <a:rPr sz="6700">
                <a:solidFill>
                  <a:schemeClr val="accent1"/>
                </a:solidFill>
              </a:rPr>
              <a:t>6 </a:t>
            </a:r>
            <a:r>
              <a:rPr sz="6700">
                <a:solidFill>
                  <a:schemeClr val="accent1"/>
                </a:solidFill>
              </a:rPr>
              <a:t>Full Time</a:t>
            </a:r>
          </a:p>
        </p:txBody>
      </p:sp>
      <p:sp>
        <p:nvSpPr>
          <p:cNvPr id="224" name="Shape 224"/>
          <p:cNvSpPr/>
          <p:nvPr/>
        </p:nvSpPr>
        <p:spPr>
          <a:xfrm>
            <a:off x="4113702" y="5295542"/>
            <a:ext cx="4927843" cy="110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>
                <a:solidFill>
                  <a:srgbClr val="0000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sz="6700">
                <a:solidFill>
                  <a:schemeClr val="accent1"/>
                </a:solidFill>
              </a:rPr>
              <a:t>5.22</a:t>
            </a:r>
            <a:r>
              <a:rPr sz="6700">
                <a:solidFill>
                  <a:schemeClr val="accent1"/>
                </a:solidFill>
              </a:rPr>
              <a:t> Part Time</a:t>
            </a:r>
          </a:p>
        </p:txBody>
      </p:sp>
      <p:sp>
        <p:nvSpPr>
          <p:cNvPr id="225" name="Shape 225"/>
          <p:cNvSpPr/>
          <p:nvPr>
            <p:ph type="title" idx="4294967295"/>
          </p:nvPr>
        </p:nvSpPr>
        <p:spPr>
          <a:xfrm>
            <a:off x="1041400" y="254000"/>
            <a:ext cx="10922000" cy="24384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Staffing</a:t>
            </a:r>
          </a:p>
        </p:txBody>
      </p:sp>
      <p:sp>
        <p:nvSpPr>
          <p:cNvPr id="226" name="Shape 226"/>
          <p:cNvSpPr/>
          <p:nvPr/>
        </p:nvSpPr>
        <p:spPr>
          <a:xfrm>
            <a:off x="1272810" y="7093274"/>
            <a:ext cx="5754448" cy="659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3800">
                <a:solidFill>
                  <a:srgbClr val="737373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37373"/>
                </a:solidFill>
              </a:rPr>
              <a:t>5 year average: 9.45 FTEF</a:t>
            </a:r>
          </a:p>
        </p:txBody>
      </p:sp>
      <p:sp>
        <p:nvSpPr>
          <p:cNvPr id="227" name="Shape 227"/>
          <p:cNvSpPr/>
          <p:nvPr/>
        </p:nvSpPr>
        <p:spPr>
          <a:xfrm>
            <a:off x="1281445" y="7772904"/>
            <a:ext cx="4319194" cy="659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3800">
                <a:solidFill>
                  <a:srgbClr val="737373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37373"/>
                </a:solidFill>
              </a:rPr>
              <a:t>4FT + 12 PT faculty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1264773" y="3821912"/>
            <a:ext cx="10475254" cy="2135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700">
                <a:solidFill>
                  <a:schemeClr val="accent1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chemeClr val="accent1"/>
                </a:solidFill>
              </a:rPr>
              <a:t>could support 4-5 additional full time faculty</a:t>
            </a:r>
          </a:p>
        </p:txBody>
      </p:sp>
      <p:sp>
        <p:nvSpPr>
          <p:cNvPr id="232" name="Shape 232"/>
          <p:cNvSpPr/>
          <p:nvPr>
            <p:ph type="title" idx="4294967295"/>
          </p:nvPr>
        </p:nvSpPr>
        <p:spPr>
          <a:xfrm>
            <a:off x="1041400" y="254000"/>
            <a:ext cx="10922000" cy="24384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Staffing</a:t>
            </a:r>
          </a:p>
        </p:txBody>
      </p:sp>
      <p:sp>
        <p:nvSpPr>
          <p:cNvPr id="233" name="Shape 233"/>
          <p:cNvSpPr/>
          <p:nvPr/>
        </p:nvSpPr>
        <p:spPr>
          <a:xfrm>
            <a:off x="2445461" y="7640763"/>
            <a:ext cx="8113878" cy="659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3800">
                <a:solidFill>
                  <a:srgbClr val="737373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37373"/>
                </a:solidFill>
              </a:rPr>
              <a:t>3 FTEF available in 100-level courses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>
            <a:off x="5545347" y="4224273"/>
            <a:ext cx="1880109" cy="1305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>
                <a:solidFill>
                  <a:srgbClr val="0000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sz="8000">
                <a:solidFill>
                  <a:schemeClr val="accent1"/>
                </a:solidFill>
              </a:rPr>
              <a:t>86</a:t>
            </a:r>
            <a:r>
              <a:rPr sz="800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238" name="Shape 238"/>
          <p:cNvSpPr/>
          <p:nvPr>
            <p:ph type="title" idx="4294967295"/>
          </p:nvPr>
        </p:nvSpPr>
        <p:spPr>
          <a:xfrm>
            <a:off x="1041400" y="254000"/>
            <a:ext cx="10922000" cy="24384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Fill Rate</a:t>
            </a:r>
          </a:p>
        </p:txBody>
      </p:sp>
      <p:sp>
        <p:nvSpPr>
          <p:cNvPr id="239" name="Shape 239"/>
          <p:cNvSpPr/>
          <p:nvPr/>
        </p:nvSpPr>
        <p:spPr>
          <a:xfrm>
            <a:off x="4182255" y="5995856"/>
            <a:ext cx="4574491" cy="659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3800">
                <a:solidFill>
                  <a:srgbClr val="737373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37373"/>
                </a:solidFill>
              </a:rPr>
              <a:t>5 year average: 88%</a:t>
            </a:r>
          </a:p>
        </p:txBody>
      </p:sp>
      <p:sp>
        <p:nvSpPr>
          <p:cNvPr id="240" name="Shape 240"/>
          <p:cNvSpPr/>
          <p:nvPr/>
        </p:nvSpPr>
        <p:spPr>
          <a:xfrm>
            <a:off x="4024624" y="6835624"/>
            <a:ext cx="4886733" cy="659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320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sz="3800">
                <a:solidFill>
                  <a:srgbClr val="737373"/>
                </a:solidFill>
              </a:rPr>
              <a:t>College </a:t>
            </a:r>
            <a:r>
              <a:rPr sz="3800">
                <a:solidFill>
                  <a:srgbClr val="737373"/>
                </a:solidFill>
              </a:rPr>
              <a:t>average: </a:t>
            </a:r>
            <a:r>
              <a:rPr sz="3800">
                <a:solidFill>
                  <a:srgbClr val="737373"/>
                </a:solidFill>
              </a:rPr>
              <a:t>7</a:t>
            </a:r>
            <a:r>
              <a:rPr sz="3800">
                <a:solidFill>
                  <a:srgbClr val="737373"/>
                </a:solidFill>
              </a:rPr>
              <a:t>8%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We have the VISION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/>
        </p:nvSpPr>
        <p:spPr>
          <a:xfrm>
            <a:off x="5713730" y="4224273"/>
            <a:ext cx="1577341" cy="1305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chemeClr val="accent1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chemeClr val="accent1"/>
                </a:solidFill>
              </a:rPr>
              <a:t>545</a:t>
            </a:r>
          </a:p>
        </p:txBody>
      </p:sp>
      <p:sp>
        <p:nvSpPr>
          <p:cNvPr id="245" name="Shape 245"/>
          <p:cNvSpPr/>
          <p:nvPr>
            <p:ph type="title" idx="4294967295"/>
          </p:nvPr>
        </p:nvSpPr>
        <p:spPr>
          <a:xfrm>
            <a:off x="1041400" y="254000"/>
            <a:ext cx="10922000" cy="24384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LOAD</a:t>
            </a:r>
          </a:p>
        </p:txBody>
      </p:sp>
      <p:sp>
        <p:nvSpPr>
          <p:cNvPr id="246" name="Shape 246"/>
          <p:cNvSpPr/>
          <p:nvPr/>
        </p:nvSpPr>
        <p:spPr>
          <a:xfrm>
            <a:off x="3419828" y="6153631"/>
            <a:ext cx="6182996" cy="659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3200"/>
              </a:spcBef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sz="3800">
                <a:solidFill>
                  <a:srgbClr val="737373"/>
                </a:solidFill>
              </a:rPr>
              <a:t>College 5-year </a:t>
            </a:r>
            <a:r>
              <a:rPr sz="3800">
                <a:solidFill>
                  <a:srgbClr val="737373"/>
                </a:solidFill>
              </a:rPr>
              <a:t>average: </a:t>
            </a:r>
            <a:r>
              <a:rPr sz="3800">
                <a:solidFill>
                  <a:srgbClr val="737373"/>
                </a:solidFill>
              </a:rPr>
              <a:t>546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Summary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title"/>
          </p:nvPr>
        </p:nvSpPr>
        <p:spPr>
          <a:xfrm>
            <a:off x="713260" y="266700"/>
            <a:ext cx="11578280" cy="2438400"/>
          </a:xfrm>
          <a:prstGeom prst="rect">
            <a:avLst/>
          </a:prstGeom>
        </p:spPr>
        <p:txBody>
          <a:bodyPr/>
          <a:lstStyle>
            <a:lvl1pPr>
              <a:defRPr sz="6900"/>
            </a:lvl1pPr>
          </a:lstStyle>
          <a:p>
            <a:pPr/>
            <a:r>
              <a:t>A new FT Biology faculty…</a:t>
            </a:r>
          </a:p>
        </p:txBody>
      </p:sp>
      <p:sp>
        <p:nvSpPr>
          <p:cNvPr id="251" name="Shape 251"/>
          <p:cNvSpPr/>
          <p:nvPr/>
        </p:nvSpPr>
        <p:spPr>
          <a:xfrm>
            <a:off x="1003017" y="2769045"/>
            <a:ext cx="10454974" cy="5396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963083" indent="-963083" algn="l">
              <a:spcBef>
                <a:spcPts val="3200"/>
              </a:spcBef>
              <a:buSzPct val="40000"/>
              <a:buBlip>
                <a:blip r:embed="rId2"/>
              </a:buBlip>
              <a:defRPr sz="3900">
                <a:solidFill>
                  <a:srgbClr val="737373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will contribute to GE thematic pathways and honors program</a:t>
            </a:r>
          </a:p>
          <a:p>
            <a:pPr marL="963083" indent="-963083" algn="l">
              <a:spcBef>
                <a:spcPts val="3200"/>
              </a:spcBef>
              <a:buSzPct val="40000"/>
              <a:buBlip>
                <a:blip r:embed="rId2"/>
              </a:buBlip>
              <a:defRPr sz="3900">
                <a:solidFill>
                  <a:srgbClr val="737373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will focus on improving students success in f2f and online non-majors courses</a:t>
            </a:r>
          </a:p>
          <a:p>
            <a:pPr marL="963083" indent="-963083" algn="l">
              <a:spcBef>
                <a:spcPts val="3200"/>
              </a:spcBef>
              <a:buSzPct val="40000"/>
              <a:buBlip>
                <a:blip r:embed="rId2"/>
              </a:buBlip>
              <a:defRPr sz="3900">
                <a:solidFill>
                  <a:srgbClr val="737373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is supported by more than 4 FTEF of available workload</a:t>
            </a:r>
          </a:p>
          <a:p>
            <a:pPr marL="963083" indent="-963083" algn="l">
              <a:spcBef>
                <a:spcPts val="3200"/>
              </a:spcBef>
              <a:buSzPct val="40000"/>
              <a:buBlip>
                <a:blip r:embed="rId2"/>
              </a:buBlip>
              <a:defRPr sz="3900">
                <a:solidFill>
                  <a:srgbClr val="737373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is an efficient use of college resources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Strategic Directions</a:t>
            </a:r>
          </a:p>
        </p:txBody>
      </p:sp>
      <p:graphicFrame>
        <p:nvGraphicFramePr>
          <p:cNvPr id="149" name="Table 149"/>
          <p:cNvGraphicFramePr/>
          <p:nvPr/>
        </p:nvGraphicFramePr>
        <p:xfrm>
          <a:off x="1041400" y="4817820"/>
          <a:ext cx="10934700" cy="224315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0922000"/>
              </a:tblGrid>
              <a:tr h="598548">
                <a:tc>
                  <a:txBody>
                    <a:bodyPr/>
                    <a:lstStyle/>
                    <a:p>
                      <a:pPr indent="22860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3000">
                          <a:solidFill>
                            <a:schemeClr val="accent1">
                              <a:lumOff val="-9372"/>
                            </a:schemeClr>
                          </a:solidFill>
                          <a:sym typeface="Helvetica Neue"/>
                        </a:rPr>
                        <a:t>Student Engagement Plan</a:t>
                      </a:r>
                    </a:p>
                  </a:txBody>
                  <a:tcPr marL="63500" marR="63500" marT="63500" marB="63500" anchor="t" anchorCtr="0" horzOverflow="overflow"/>
                </a:tc>
              </a:tr>
              <a:tr h="1631908">
                <a:tc>
                  <a:txBody>
                    <a:bodyPr/>
                    <a:lstStyle/>
                    <a:p>
                      <a:pPr marR="457200" algn="l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Focused - Every student who enrolls to pursue a certificate, degree, or who plans to transfer will work with college personnel to create a Student Success Pathway – A Roadmap to Completion.</a:t>
                      </a:r>
                    </a:p>
                  </a:txBody>
                  <a:tcPr marL="63500" marR="63500" marT="63500" marB="63500" anchor="t" anchorCtr="0" horzOverflow="overflow"/>
                </a:tc>
              </a:tr>
            </a:tbl>
          </a:graphicData>
        </a:graphic>
      </p:graphicFrame>
      <p:graphicFrame>
        <p:nvGraphicFramePr>
          <p:cNvPr id="150" name="Table 150"/>
          <p:cNvGraphicFramePr/>
          <p:nvPr/>
        </p:nvGraphicFramePr>
        <p:xfrm>
          <a:off x="1041400" y="7312248"/>
          <a:ext cx="10934700" cy="178801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0922000"/>
              </a:tblGrid>
              <a:tr h="548529">
                <a:tc>
                  <a:txBody>
                    <a:bodyPr/>
                    <a:lstStyle/>
                    <a:p>
                      <a:pPr indent="22860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3000">
                          <a:solidFill>
                            <a:schemeClr val="accent1">
                              <a:lumOff val="-9372"/>
                            </a:schemeClr>
                          </a:solidFill>
                          <a:sym typeface="Helvetica Neue"/>
                        </a:rPr>
                        <a:t>Sustainability Plan</a:t>
                      </a:r>
                    </a:p>
                  </a:txBody>
                  <a:tcPr marL="63500" marR="63500" marT="63500" marB="63500" anchor="t" anchorCtr="0" horzOverflow="overflow"/>
                </a:tc>
              </a:tr>
              <a:tr h="1226779">
                <a:tc>
                  <a:txBody>
                    <a:bodyPr/>
                    <a:lstStyle/>
                    <a:p>
                      <a:pPr marR="457200" algn="l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Utilize different pathways to integrate sustainability in the curriculum.</a:t>
                      </a:r>
                    </a:p>
                  </a:txBody>
                  <a:tcPr marL="63500" marR="63500" marT="63500" marB="63500" anchor="t" anchorCtr="0" horzOverflow="overflow"/>
                </a:tc>
              </a:tr>
            </a:tbl>
          </a:graphicData>
        </a:graphic>
      </p:graphicFrame>
      <p:graphicFrame>
        <p:nvGraphicFramePr>
          <p:cNvPr id="151" name="Table 151"/>
          <p:cNvGraphicFramePr/>
          <p:nvPr/>
        </p:nvGraphicFramePr>
        <p:xfrm>
          <a:off x="1041400" y="2317042"/>
          <a:ext cx="10934700" cy="224315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0922000"/>
              </a:tblGrid>
              <a:tr h="598548">
                <a:tc>
                  <a:txBody>
                    <a:bodyPr/>
                    <a:lstStyle/>
                    <a:p>
                      <a:pPr indent="22860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3000">
                          <a:solidFill>
                            <a:schemeClr val="accent1">
                              <a:lumOff val="-9372"/>
                            </a:schemeClr>
                          </a:solidFill>
                          <a:sym typeface="Helvetica Neue"/>
                        </a:rPr>
                        <a:t>Educational Master Plan</a:t>
                      </a:r>
                    </a:p>
                  </a:txBody>
                  <a:tcPr marL="63500" marR="63500" marT="63500" marB="63500" anchor="t" anchorCtr="0" horzOverflow="overflow"/>
                </a:tc>
              </a:tr>
              <a:tr h="1631908">
                <a:tc>
                  <a:txBody>
                    <a:bodyPr/>
                    <a:lstStyle/>
                    <a:p>
                      <a:pPr marR="457200" algn="l" defTabSz="457200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Improve entry by identifying clear student pathways for basic skills, career/technical, general transfer, specific majors, and courses/programs.</a:t>
                      </a:r>
                    </a:p>
                  </a:txBody>
                  <a:tcPr marL="63500" marR="63500" marT="63500" marB="63500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/>
          <a:p>
            <a:pPr/>
            <a:r>
              <a:t>GE Thematic Pathways</a:t>
            </a:r>
          </a:p>
        </p:txBody>
      </p:sp>
      <p:sp>
        <p:nvSpPr>
          <p:cNvPr id="154" name="Shape 154"/>
          <p:cNvSpPr/>
          <p:nvPr>
            <p:ph type="body" sz="half" idx="1"/>
          </p:nvPr>
        </p:nvSpPr>
        <p:spPr>
          <a:xfrm>
            <a:off x="1041400" y="4131866"/>
            <a:ext cx="10922000" cy="3785370"/>
          </a:xfrm>
          <a:prstGeom prst="rect">
            <a:avLst/>
          </a:prstGeom>
        </p:spPr>
        <p:txBody>
          <a:bodyPr/>
          <a:lstStyle/>
          <a:p>
            <a:pPr marL="889000" indent="-889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BIOL 100: Intro to Life Sciences</a:t>
            </a:r>
            <a:endParaRPr sz="3600">
              <a:solidFill>
                <a:srgbClr val="737373"/>
              </a:solidFill>
            </a:endParaRPr>
          </a:p>
          <a:p>
            <a:pPr marL="889000" indent="-889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BIOL 110: General Principles of Biology</a:t>
            </a:r>
            <a:endParaRPr sz="3600">
              <a:solidFill>
                <a:srgbClr val="737373"/>
              </a:solidFill>
            </a:endParaRPr>
          </a:p>
          <a:p>
            <a:pPr marL="889000" indent="-889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HSCI 100: General Health Science</a:t>
            </a:r>
            <a:endParaRPr sz="3600">
              <a:solidFill>
                <a:srgbClr val="737373"/>
              </a:solidFill>
            </a:endParaRPr>
          </a:p>
          <a:p>
            <a:pPr marL="889000" indent="-889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HSCI 116: Women’s Health</a:t>
            </a:r>
          </a:p>
        </p:txBody>
      </p:sp>
      <p:sp>
        <p:nvSpPr>
          <p:cNvPr id="155" name="Shape 155"/>
          <p:cNvSpPr/>
          <p:nvPr/>
        </p:nvSpPr>
        <p:spPr>
          <a:xfrm>
            <a:off x="975607" y="2402830"/>
            <a:ext cx="6888481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40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Sustainability &amp; Social Justice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/>
          <a:p>
            <a:pPr/>
            <a:r>
              <a:t>Honors</a:t>
            </a:r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75607" y="3468391"/>
            <a:ext cx="10922001" cy="1546695"/>
          </a:xfrm>
          <a:prstGeom prst="rect">
            <a:avLst/>
          </a:prstGeom>
        </p:spPr>
        <p:txBody>
          <a:bodyPr/>
          <a:lstStyle/>
          <a:p>
            <a:pPr marL="889000" indent="-889000">
              <a:spcBef>
                <a:spcPts val="1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BIOL 130: Human Biology</a:t>
            </a:r>
            <a:endParaRPr sz="3600">
              <a:solidFill>
                <a:srgbClr val="737373"/>
              </a:solidFill>
            </a:endParaRPr>
          </a:p>
          <a:p>
            <a:pPr marL="889000" indent="-889000">
              <a:spcBef>
                <a:spcPts val="1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BIOL 250: Human Anatomy</a:t>
            </a:r>
          </a:p>
        </p:txBody>
      </p:sp>
      <p:sp>
        <p:nvSpPr>
          <p:cNvPr id="159" name="Shape 159"/>
          <p:cNvSpPr/>
          <p:nvPr/>
        </p:nvSpPr>
        <p:spPr>
          <a:xfrm>
            <a:off x="975607" y="2707630"/>
            <a:ext cx="1807973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40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Current</a:t>
            </a:r>
          </a:p>
        </p:txBody>
      </p:sp>
      <p:sp>
        <p:nvSpPr>
          <p:cNvPr id="160" name="Shape 160"/>
          <p:cNvSpPr/>
          <p:nvPr/>
        </p:nvSpPr>
        <p:spPr>
          <a:xfrm>
            <a:off x="1097781" y="5384676"/>
            <a:ext cx="1563625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40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Future</a:t>
            </a:r>
          </a:p>
        </p:txBody>
      </p:sp>
      <p:sp>
        <p:nvSpPr>
          <p:cNvPr id="161" name="Shape 161"/>
          <p:cNvSpPr/>
          <p:nvPr/>
        </p:nvSpPr>
        <p:spPr>
          <a:xfrm>
            <a:off x="975607" y="5409501"/>
            <a:ext cx="10922001" cy="3785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marL="889000" indent="-889000" algn="l">
              <a:spcBef>
                <a:spcPts val="1400"/>
              </a:spcBef>
              <a:buSzPct val="40000"/>
              <a:buBlip>
                <a:blip r:embed="rId2"/>
              </a:buBlip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sz="3600">
                <a:solidFill>
                  <a:srgbClr val="737373"/>
                </a:solidFill>
              </a:rPr>
              <a:t>BIOL 100: Intro to Life Sciences</a:t>
            </a:r>
            <a:endParaRPr sz="3600">
              <a:solidFill>
                <a:srgbClr val="737373"/>
              </a:solidFill>
            </a:endParaRPr>
          </a:p>
          <a:p>
            <a:pPr marL="889000" indent="-889000" algn="l">
              <a:spcBef>
                <a:spcPts val="1400"/>
              </a:spcBef>
              <a:buSzPct val="40000"/>
              <a:buBlip>
                <a:blip r:embed="rId2"/>
              </a:buBlip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sz="3600">
                <a:solidFill>
                  <a:srgbClr val="737373"/>
                </a:solidFill>
              </a:rPr>
              <a:t>BIOL 110: General Principles of Biology</a:t>
            </a:r>
            <a:endParaRPr sz="3600">
              <a:solidFill>
                <a:srgbClr val="737373"/>
              </a:solidFill>
            </a:endParaRPr>
          </a:p>
          <a:p>
            <a:pPr marL="889000" indent="-889000" algn="l">
              <a:spcBef>
                <a:spcPts val="1400"/>
              </a:spcBef>
              <a:buSzPct val="40000"/>
              <a:buBlip>
                <a:blip r:embed="rId2"/>
              </a:buBlip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sz="3600">
                <a:solidFill>
                  <a:srgbClr val="737373"/>
                </a:solidFill>
              </a:rPr>
              <a:t>HSCI 100: General Health Science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Growth Opportunities</a:t>
            </a:r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</p:spPr>
        <p:txBody>
          <a:bodyPr/>
          <a:lstStyle/>
          <a:p>
            <a:pPr marL="963083" indent="-963083">
              <a:buBlip>
                <a:blip r:embed="rId2"/>
              </a:buBlip>
              <a:defRPr sz="3900">
                <a:solidFill>
                  <a:srgbClr val="000000"/>
                </a:solidFill>
              </a:defRPr>
            </a:pPr>
            <a:r>
              <a:rPr>
                <a:solidFill>
                  <a:srgbClr val="737373"/>
                </a:solidFill>
              </a:rPr>
              <a:t>ADT in Nutrition and Dietetics</a:t>
            </a:r>
            <a:endParaRPr sz="2100"/>
          </a:p>
          <a:p>
            <a:pPr marL="963083" indent="-963083">
              <a:buBlip>
                <a:blip r:embed="rId2"/>
              </a:buBlip>
              <a:defRPr sz="3900">
                <a:solidFill>
                  <a:srgbClr val="000000"/>
                </a:solidFill>
              </a:defRPr>
            </a:pPr>
            <a:r>
              <a:rPr>
                <a:solidFill>
                  <a:srgbClr val="737373"/>
                </a:solidFill>
              </a:rPr>
              <a:t>ADT in Biology</a:t>
            </a:r>
            <a:endParaRPr>
              <a:solidFill>
                <a:srgbClr val="737373"/>
              </a:solidFill>
            </a:endParaRPr>
          </a:p>
          <a:p>
            <a:pPr marL="963083" indent="-963083">
              <a:buBlip>
                <a:blip r:embed="rId2"/>
              </a:buBlip>
              <a:defRPr sz="3900">
                <a:solidFill>
                  <a:srgbClr val="000000"/>
                </a:solidFill>
              </a:defRPr>
            </a:pPr>
            <a:r>
              <a:rPr>
                <a:solidFill>
                  <a:srgbClr val="737373"/>
                </a:solidFill>
              </a:rPr>
              <a:t>ADT in Kinesiology</a:t>
            </a:r>
            <a:endParaRPr sz="2100"/>
          </a:p>
          <a:p>
            <a:pPr marL="963083" indent="-963083">
              <a:buBlip>
                <a:blip r:embed="rId2"/>
              </a:buBlip>
              <a:defRPr sz="3900">
                <a:solidFill>
                  <a:srgbClr val="000000"/>
                </a:solidFill>
              </a:defRPr>
            </a:pPr>
            <a:r>
              <a:rPr>
                <a:solidFill>
                  <a:srgbClr val="737373"/>
                </a:solidFill>
              </a:rPr>
              <a:t>Online - intro to life sciences</a:t>
            </a:r>
            <a:endParaRPr>
              <a:solidFill>
                <a:srgbClr val="737373"/>
              </a:solidFill>
            </a:endParaRPr>
          </a:p>
          <a:p>
            <a:pPr marL="963083" indent="-963083">
              <a:buBlip>
                <a:blip r:embed="rId2"/>
              </a:buBlip>
              <a:defRPr sz="3900">
                <a:solidFill>
                  <a:srgbClr val="000000"/>
                </a:solidFill>
              </a:defRPr>
            </a:pPr>
            <a:r>
              <a:rPr>
                <a:solidFill>
                  <a:srgbClr val="737373"/>
                </a:solidFill>
              </a:rPr>
              <a:t>Online - </a:t>
            </a:r>
            <a:r>
              <a:rPr>
                <a:solidFill>
                  <a:srgbClr val="737373"/>
                </a:solidFill>
              </a:rPr>
              <a:t>nutrition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We have the need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7674727" y="6213819"/>
            <a:ext cx="2672261" cy="3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pPr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69" name="Shape 169"/>
          <p:cNvSpPr/>
          <p:nvPr/>
        </p:nvSpPr>
        <p:spPr>
          <a:xfrm>
            <a:off x="3178811" y="4469968"/>
            <a:ext cx="2672260" cy="3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pPr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70" name="Shape 170"/>
          <p:cNvSpPr/>
          <p:nvPr/>
        </p:nvSpPr>
        <p:spPr>
          <a:xfrm>
            <a:off x="7709872" y="2916563"/>
            <a:ext cx="1960859" cy="2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pPr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71" name="Shape 171"/>
          <p:cNvSpPr/>
          <p:nvPr/>
        </p:nvSpPr>
        <p:spPr>
          <a:xfrm>
            <a:off x="3178811" y="2916562"/>
            <a:ext cx="2672260" cy="3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pPr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72" name="Shape 172"/>
          <p:cNvSpPr/>
          <p:nvPr/>
        </p:nvSpPr>
        <p:spPr>
          <a:xfrm>
            <a:off x="3328177" y="6213819"/>
            <a:ext cx="2672261" cy="3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pPr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graphicFrame>
        <p:nvGraphicFramePr>
          <p:cNvPr id="173" name="Chart 173"/>
          <p:cNvGraphicFramePr/>
          <p:nvPr/>
        </p:nvGraphicFramePr>
        <p:xfrm>
          <a:off x="3880896" y="1768079"/>
          <a:ext cx="5403782" cy="540378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176" name="Group 176"/>
          <p:cNvGrpSpPr/>
          <p:nvPr/>
        </p:nvGrpSpPr>
        <p:grpSpPr>
          <a:xfrm>
            <a:off x="2262590" y="3858928"/>
            <a:ext cx="1270002" cy="1502968"/>
            <a:chOff x="0" y="0"/>
            <a:chExt cx="1270001" cy="1502967"/>
          </a:xfrm>
        </p:grpSpPr>
        <p:pic>
          <p:nvPicPr>
            <p:cNvPr id="174" name="image1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270001" cy="15029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5" name="Shape 175"/>
            <p:cNvSpPr/>
            <p:nvPr/>
          </p:nvSpPr>
          <p:spPr>
            <a:xfrm>
              <a:off x="-1" y="0"/>
              <a:ext cx="1270002" cy="1502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40" y="0"/>
                  </a:moveTo>
                  <a:cubicBezTo>
                    <a:pt x="1451" y="0"/>
                    <a:pt x="0" y="1226"/>
                    <a:pt x="0" y="2738"/>
                  </a:cubicBezTo>
                  <a:lnTo>
                    <a:pt x="0" y="18862"/>
                  </a:lnTo>
                  <a:cubicBezTo>
                    <a:pt x="0" y="20374"/>
                    <a:pt x="1451" y="21600"/>
                    <a:pt x="3240" y="21600"/>
                  </a:cubicBezTo>
                  <a:lnTo>
                    <a:pt x="18360" y="21600"/>
                  </a:lnTo>
                  <a:cubicBezTo>
                    <a:pt x="20149" y="21600"/>
                    <a:pt x="21600" y="20374"/>
                    <a:pt x="21600" y="18862"/>
                  </a:cubicBezTo>
                  <a:lnTo>
                    <a:pt x="21600" y="2738"/>
                  </a:lnTo>
                  <a:cubicBezTo>
                    <a:pt x="21600" y="1226"/>
                    <a:pt x="20149" y="0"/>
                    <a:pt x="18360" y="0"/>
                  </a:cubicBezTo>
                  <a:lnTo>
                    <a:pt x="3240" y="0"/>
                  </a:lnTo>
                  <a:close/>
                </a:path>
              </a:pathLst>
            </a:custGeom>
            <a:noFill/>
            <a:ln w="762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>
                  <a:solidFill>
                    <a:srgbClr val="558AAB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</a:p>
          </p:txBody>
        </p:sp>
      </p:grpSp>
      <p:grpSp>
        <p:nvGrpSpPr>
          <p:cNvPr id="179" name="Group 179"/>
          <p:cNvGrpSpPr/>
          <p:nvPr/>
        </p:nvGrpSpPr>
        <p:grpSpPr>
          <a:xfrm>
            <a:off x="2262590" y="5688603"/>
            <a:ext cx="1270002" cy="1531941"/>
            <a:chOff x="0" y="0"/>
            <a:chExt cx="1270001" cy="1531940"/>
          </a:xfrm>
        </p:grpSpPr>
        <p:pic>
          <p:nvPicPr>
            <p:cNvPr id="177" name="image13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1270001" cy="15319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8" name="Shape 178"/>
            <p:cNvSpPr/>
            <p:nvPr/>
          </p:nvSpPr>
          <p:spPr>
            <a:xfrm>
              <a:off x="-1" y="-1"/>
              <a:ext cx="1270002" cy="1531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40" y="0"/>
                  </a:moveTo>
                  <a:cubicBezTo>
                    <a:pt x="1451" y="0"/>
                    <a:pt x="0" y="1203"/>
                    <a:pt x="0" y="2686"/>
                  </a:cubicBezTo>
                  <a:lnTo>
                    <a:pt x="0" y="18914"/>
                  </a:lnTo>
                  <a:cubicBezTo>
                    <a:pt x="0" y="20397"/>
                    <a:pt x="1451" y="21600"/>
                    <a:pt x="3240" y="21600"/>
                  </a:cubicBezTo>
                  <a:lnTo>
                    <a:pt x="18360" y="21600"/>
                  </a:lnTo>
                  <a:cubicBezTo>
                    <a:pt x="20149" y="21600"/>
                    <a:pt x="21600" y="20397"/>
                    <a:pt x="21600" y="18914"/>
                  </a:cubicBezTo>
                  <a:lnTo>
                    <a:pt x="21600" y="2686"/>
                  </a:lnTo>
                  <a:cubicBezTo>
                    <a:pt x="21600" y="1203"/>
                    <a:pt x="20149" y="0"/>
                    <a:pt x="18360" y="0"/>
                  </a:cubicBezTo>
                  <a:lnTo>
                    <a:pt x="3240" y="0"/>
                  </a:lnTo>
                  <a:close/>
                </a:path>
              </a:pathLst>
            </a:custGeom>
            <a:noFill/>
            <a:ln w="762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>
                  <a:solidFill>
                    <a:srgbClr val="558AAB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</a:p>
          </p:txBody>
        </p:sp>
      </p:grpSp>
      <p:grpSp>
        <p:nvGrpSpPr>
          <p:cNvPr id="182" name="Group 182"/>
          <p:cNvGrpSpPr/>
          <p:nvPr/>
        </p:nvGrpSpPr>
        <p:grpSpPr>
          <a:xfrm>
            <a:off x="2178453" y="1934795"/>
            <a:ext cx="1399781" cy="1602188"/>
            <a:chOff x="0" y="0"/>
            <a:chExt cx="1399780" cy="1602186"/>
          </a:xfrm>
        </p:grpSpPr>
        <p:pic>
          <p:nvPicPr>
            <p:cNvPr id="180" name="image14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0"/>
              <a:ext cx="1399782" cy="16021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1" name="Shape 181"/>
            <p:cNvSpPr/>
            <p:nvPr/>
          </p:nvSpPr>
          <p:spPr>
            <a:xfrm>
              <a:off x="-1" y="0"/>
              <a:ext cx="1399781" cy="160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40" y="0"/>
                  </a:moveTo>
                  <a:cubicBezTo>
                    <a:pt x="1316" y="0"/>
                    <a:pt x="0" y="1150"/>
                    <a:pt x="0" y="2568"/>
                  </a:cubicBezTo>
                  <a:lnTo>
                    <a:pt x="0" y="19032"/>
                  </a:lnTo>
                  <a:cubicBezTo>
                    <a:pt x="0" y="20450"/>
                    <a:pt x="1316" y="21600"/>
                    <a:pt x="2940" y="21600"/>
                  </a:cubicBezTo>
                  <a:lnTo>
                    <a:pt x="18660" y="21600"/>
                  </a:lnTo>
                  <a:cubicBezTo>
                    <a:pt x="20284" y="21600"/>
                    <a:pt x="21600" y="20450"/>
                    <a:pt x="21600" y="19032"/>
                  </a:cubicBezTo>
                  <a:lnTo>
                    <a:pt x="21600" y="2568"/>
                  </a:lnTo>
                  <a:cubicBezTo>
                    <a:pt x="21600" y="1150"/>
                    <a:pt x="20284" y="0"/>
                    <a:pt x="18660" y="0"/>
                  </a:cubicBezTo>
                  <a:lnTo>
                    <a:pt x="2940" y="0"/>
                  </a:lnTo>
                  <a:close/>
                </a:path>
              </a:pathLst>
            </a:custGeom>
            <a:noFill/>
            <a:ln w="762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>
                  <a:solidFill>
                    <a:srgbClr val="558AAB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</a:p>
          </p:txBody>
        </p:sp>
      </p:grpSp>
      <p:sp>
        <p:nvSpPr>
          <p:cNvPr id="183" name="Shape 183"/>
          <p:cNvSpPr/>
          <p:nvPr/>
        </p:nvSpPr>
        <p:spPr>
          <a:xfrm>
            <a:off x="9683167" y="1911690"/>
            <a:ext cx="1361283" cy="1643634"/>
          </a:xfrm>
          <a:prstGeom prst="roundRect">
            <a:avLst>
              <a:gd name="adj" fmla="val 15000"/>
            </a:avLst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DEDEDE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184" name="Shape 184"/>
          <p:cNvSpPr/>
          <p:nvPr/>
        </p:nvSpPr>
        <p:spPr>
          <a:xfrm>
            <a:off x="10102016" y="2180269"/>
            <a:ext cx="523584" cy="1106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>
                <a:solidFill>
                  <a:schemeClr val="accent1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185" name="Shape 185"/>
          <p:cNvSpPr/>
          <p:nvPr/>
        </p:nvSpPr>
        <p:spPr>
          <a:xfrm>
            <a:off x="6919034" y="3545937"/>
            <a:ext cx="2236624" cy="64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EFC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>
              <a:defRPr>
                <a:solidFill>
                  <a:srgbClr val="558AAB"/>
                </a:solidFill>
                <a:effectLst/>
              </a:defRPr>
            </a:pPr>
            <a:r>
              <a:rPr>
                <a:solidFill>
                  <a:srgbClr val="FFFEFC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</a:rPr>
              <a:t>Non-Majors</a:t>
            </a:r>
          </a:p>
        </p:txBody>
      </p:sp>
      <p:sp>
        <p:nvSpPr>
          <p:cNvPr id="186" name="Shape 186"/>
          <p:cNvSpPr/>
          <p:nvPr/>
        </p:nvSpPr>
        <p:spPr>
          <a:xfrm>
            <a:off x="4128797" y="3527383"/>
            <a:ext cx="2407159" cy="64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EFC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20000"/>
                    </a:srgbClr>
                  </a:outerShdw>
                </a:effectLst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>
              <a:defRPr>
                <a:solidFill>
                  <a:srgbClr val="558AAB"/>
                </a:solidFill>
                <a:effectLst/>
              </a:defRPr>
            </a:pPr>
            <a:r>
              <a:rPr>
                <a:solidFill>
                  <a:srgbClr val="FFFEFC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20000"/>
                    </a:srgbClr>
                  </a:outerShdw>
                </a:effectLst>
              </a:rPr>
              <a:t>Allied Health</a:t>
            </a:r>
          </a:p>
        </p:txBody>
      </p:sp>
      <p:sp>
        <p:nvSpPr>
          <p:cNvPr id="187" name="Shape 187"/>
          <p:cNvSpPr/>
          <p:nvPr/>
        </p:nvSpPr>
        <p:spPr>
          <a:xfrm>
            <a:off x="5972674" y="5359033"/>
            <a:ext cx="1356970" cy="64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EFC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>
              <a:defRPr>
                <a:solidFill>
                  <a:srgbClr val="558AAB"/>
                </a:solidFill>
                <a:effectLst/>
              </a:defRPr>
            </a:pPr>
            <a:r>
              <a:rPr>
                <a:solidFill>
                  <a:srgbClr val="FFFEFC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</a:rPr>
              <a:t>Majors</a:t>
            </a:r>
          </a:p>
        </p:txBody>
      </p:sp>
      <p:pic>
        <p:nvPicPr>
          <p:cNvPr id="188" name="CR-filtered.png"/>
          <p:cNvPicPr>
            <a:picLocks noChangeAspect="1"/>
          </p:cNvPicPr>
          <p:nvPr/>
        </p:nvPicPr>
        <p:blipFill>
          <a:blip r:embed="rId7">
            <a:extLst/>
          </a:blip>
          <a:srcRect l="1005" t="3534" r="995" b="3541"/>
          <a:stretch>
            <a:fillRect/>
          </a:stretch>
        </p:blipFill>
        <p:spPr>
          <a:xfrm>
            <a:off x="9669276" y="5688605"/>
            <a:ext cx="1389064" cy="1531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22" y="0"/>
                </a:moveTo>
                <a:cubicBezTo>
                  <a:pt x="1217" y="0"/>
                  <a:pt x="0" y="1104"/>
                  <a:pt x="0" y="2468"/>
                </a:cubicBezTo>
                <a:lnTo>
                  <a:pt x="0" y="19127"/>
                </a:lnTo>
                <a:cubicBezTo>
                  <a:pt x="0" y="20491"/>
                  <a:pt x="1217" y="21600"/>
                  <a:pt x="2722" y="21600"/>
                </a:cubicBezTo>
                <a:lnTo>
                  <a:pt x="18878" y="21600"/>
                </a:lnTo>
                <a:cubicBezTo>
                  <a:pt x="20383" y="21600"/>
                  <a:pt x="21600" y="20491"/>
                  <a:pt x="21600" y="19127"/>
                </a:cubicBezTo>
                <a:lnTo>
                  <a:pt x="21600" y="2468"/>
                </a:lnTo>
                <a:cubicBezTo>
                  <a:pt x="21600" y="1104"/>
                  <a:pt x="20383" y="0"/>
                  <a:pt x="18878" y="0"/>
                </a:cubicBezTo>
                <a:lnTo>
                  <a:pt x="2722" y="0"/>
                </a:lnTo>
                <a:close/>
              </a:path>
            </a:pathLst>
          </a:custGeom>
          <a:ln w="76200">
            <a:solidFill>
              <a:schemeClr val="accent1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Reflection &amp; Innovation</a:t>
            </a:r>
          </a:p>
        </p:txBody>
      </p:sp>
      <p:sp>
        <p:nvSpPr>
          <p:cNvPr id="193" name="Shape 193"/>
          <p:cNvSpPr/>
          <p:nvPr>
            <p:ph type="body" idx="1"/>
          </p:nvPr>
        </p:nvSpPr>
        <p:spPr>
          <a:xfrm>
            <a:off x="1041400" y="2650517"/>
            <a:ext cx="10922000" cy="571500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4200"/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37373"/>
                </a:solidFill>
              </a:rPr>
              <a:t>Courses without a dedicated FT faculty often lack consistent SLO analysis &amp; subsequent experimentation in pedagogy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568AAB"/>
      </a:dk1>
      <a:lt1>
        <a:srgbClr val="AB7655"/>
      </a:lt1>
      <a:dk2>
        <a:srgbClr val="A7A7A7"/>
      </a:dk2>
      <a:lt2>
        <a:srgbClr val="535353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58AAB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AB7655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AB7655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58AAB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AB7655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AB7655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