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73" r:id="rId4"/>
    <p:sldId id="269" r:id="rId5"/>
    <p:sldId id="264" r:id="rId6"/>
    <p:sldId id="259" r:id="rId7"/>
    <p:sldId id="268" r:id="rId8"/>
    <p:sldId id="267" r:id="rId9"/>
    <p:sldId id="266" r:id="rId1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575E73"/>
    <a:srgbClr val="66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400" autoAdjust="0"/>
  </p:normalViewPr>
  <p:slideViewPr>
    <p:cSldViewPr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pserv1\international\International%20Students%20Program%20and%20Services\Policies%20&amp;%20Procedures\Annual%20Program%20Plan%20&amp;%20Review%20&amp;%20Reports\INTL%20Enrollment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pserv1\international\International%20Students%20Program%20and%20Services\Policies%20&amp;%20Procedures\Annual%20Program%20Plan%20&amp;%20Review%20&amp;%20Reports\INTL%20Enrollment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pserv1\international\International%20Students%20Program%20and%20Services\Policies%20&amp;%20Procedures\Annual%20Program%20Plan%20&amp;%20Review%20&amp;%20Reports\INTL%20Enrollment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500" dirty="0"/>
              <a:t>International</a:t>
            </a:r>
            <a:r>
              <a:rPr lang="en-US" sz="2500" baseline="0" dirty="0"/>
              <a:t> Student Applications</a:t>
            </a:r>
          </a:p>
          <a:p>
            <a:pPr>
              <a:defRPr/>
            </a:pPr>
            <a:r>
              <a:rPr lang="en-US" sz="2500" baseline="0" dirty="0"/>
              <a:t>AY12-13 to AY 14-15 </a:t>
            </a:r>
            <a:endParaRPr lang="en-US" sz="2500" dirty="0"/>
          </a:p>
        </c:rich>
      </c:tx>
      <c:layout>
        <c:manualLayout>
          <c:xMode val="edge"/>
          <c:yMode val="edge"/>
          <c:x val="0.22045519310086242"/>
          <c:y val="1.8389429004620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23968169761273209"/>
          <c:w val="0.89019685039370078"/>
          <c:h val="0.45762108648885735"/>
        </c:manualLayout>
      </c:layout>
      <c:lineChart>
        <c:grouping val="standard"/>
        <c:varyColors val="0"/>
        <c:ser>
          <c:idx val="0"/>
          <c:order val="0"/>
          <c:tx>
            <c:strRef>
              <c:f>Applications!$B$2</c:f>
              <c:strCache>
                <c:ptCount val="1"/>
                <c:pt idx="0">
                  <c:v>Total Apps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1270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436445444319457E-2"/>
                  <c:y val="-3.2032857512669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150731158605203E-2"/>
                  <c:y val="-3.4439724502523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103112110986127E-2"/>
                  <c:y val="-3.3102623211968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944381952256029E-2"/>
                  <c:y val="-1.3365594925634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626921634795652E-2"/>
                  <c:y val="-3.0485782424388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515810523684538E-2"/>
                  <c:y val="-3.6985445132809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6277840269966256E-2"/>
                  <c:y val="-3.7127897114532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Applications!$A$3:$A$10</c:f>
              <c:strCache>
                <c:ptCount val="8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5">
                  <c:v>Spring 2013</c:v>
                </c:pt>
                <c:pt idx="6">
                  <c:v>Spring 2014</c:v>
                </c:pt>
                <c:pt idx="7">
                  <c:v>Spring 2015</c:v>
                </c:pt>
              </c:strCache>
            </c:strRef>
          </c:cat>
          <c:val>
            <c:numRef>
              <c:f>Applications!$B$3:$B$10</c:f>
              <c:numCache>
                <c:formatCode>General</c:formatCode>
                <c:ptCount val="8"/>
                <c:pt idx="0">
                  <c:v>103</c:v>
                </c:pt>
                <c:pt idx="1">
                  <c:v>65</c:v>
                </c:pt>
                <c:pt idx="2">
                  <c:v>76</c:v>
                </c:pt>
                <c:pt idx="3">
                  <c:v>146</c:v>
                </c:pt>
                <c:pt idx="5">
                  <c:v>56</c:v>
                </c:pt>
                <c:pt idx="6">
                  <c:v>38</c:v>
                </c:pt>
                <c:pt idx="7">
                  <c:v>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Applications!$C$2</c:f>
              <c:strCache>
                <c:ptCount val="1"/>
                <c:pt idx="0">
                  <c:v>Total Admitted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1270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865141857267845E-2"/>
                  <c:y val="-2.8992259121213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277840269966256E-2"/>
                  <c:y val="-4.5409585430866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039620047494063E-2"/>
                  <c:y val="-2.6232754684775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865141857267845E-2"/>
                  <c:y val="-2.9565877056531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277777777777777E-2"/>
                  <c:y val="-2.2726873994862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976127984002117E-2"/>
                  <c:y val="-3.1466436259934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801649793775781E-2"/>
                  <c:y val="-1.8096905024321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Applications!$A$3:$A$10</c:f>
              <c:strCache>
                <c:ptCount val="8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5">
                  <c:v>Spring 2013</c:v>
                </c:pt>
                <c:pt idx="6">
                  <c:v>Spring 2014</c:v>
                </c:pt>
                <c:pt idx="7">
                  <c:v>Spring 2015</c:v>
                </c:pt>
              </c:strCache>
            </c:strRef>
          </c:cat>
          <c:val>
            <c:numRef>
              <c:f>Applications!$C$3:$C$10</c:f>
              <c:numCache>
                <c:formatCode>General</c:formatCode>
                <c:ptCount val="8"/>
                <c:pt idx="0">
                  <c:v>46</c:v>
                </c:pt>
                <c:pt idx="1">
                  <c:v>25</c:v>
                </c:pt>
                <c:pt idx="2">
                  <c:v>48</c:v>
                </c:pt>
                <c:pt idx="3">
                  <c:v>83</c:v>
                </c:pt>
                <c:pt idx="5">
                  <c:v>15</c:v>
                </c:pt>
                <c:pt idx="6">
                  <c:v>19</c:v>
                </c:pt>
                <c:pt idx="7">
                  <c:v>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Applications!$D$2</c:f>
              <c:strCache>
                <c:ptCount val="1"/>
                <c:pt idx="0">
                  <c:v>Total Enrolled</c:v>
                </c:pt>
              </c:strCache>
            </c:strRef>
          </c:tx>
          <c:spPr>
            <a:ln w="28575" cap="rnd">
              <a:solidFill>
                <a:srgbClr val="00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00"/>
              </a:solidFill>
              <a:ln w="127000">
                <a:solidFill>
                  <a:srgbClr val="0066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865141857267845E-2"/>
                  <c:y val="1.9730975305007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21434820647422E-2"/>
                  <c:y val="2.2419147917015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103112110986127E-2"/>
                  <c:y val="3.31005065406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865141857267845E-2"/>
                  <c:y val="2.4268907008065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230096237970251E-2"/>
                  <c:y val="-4.96846265524990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182477190351319E-2"/>
                  <c:y val="3.5788679152628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7468316460442443E-2"/>
                  <c:y val="2.5769203659555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Applications!$A$3:$A$10</c:f>
              <c:strCache>
                <c:ptCount val="8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5">
                  <c:v>Spring 2013</c:v>
                </c:pt>
                <c:pt idx="6">
                  <c:v>Spring 2014</c:v>
                </c:pt>
                <c:pt idx="7">
                  <c:v>Spring 2015</c:v>
                </c:pt>
              </c:strCache>
            </c:strRef>
          </c:cat>
          <c:val>
            <c:numRef>
              <c:f>Applications!$D$3:$D$10</c:f>
              <c:numCache>
                <c:formatCode>General</c:formatCode>
                <c:ptCount val="8"/>
                <c:pt idx="0">
                  <c:v>26</c:v>
                </c:pt>
                <c:pt idx="1">
                  <c:v>11</c:v>
                </c:pt>
                <c:pt idx="2">
                  <c:v>35</c:v>
                </c:pt>
                <c:pt idx="3">
                  <c:v>54</c:v>
                </c:pt>
                <c:pt idx="5">
                  <c:v>6</c:v>
                </c:pt>
                <c:pt idx="6">
                  <c:v>15</c:v>
                </c:pt>
                <c:pt idx="7">
                  <c:v>28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9322552"/>
        <c:axId val="169322944"/>
      </c:lineChart>
      <c:catAx>
        <c:axId val="16932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22944"/>
        <c:crosses val="autoZero"/>
        <c:auto val="1"/>
        <c:lblAlgn val="ctr"/>
        <c:lblOffset val="100"/>
        <c:noMultiLvlLbl val="0"/>
      </c:catAx>
      <c:valAx>
        <c:axId val="169322944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2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74340707411571"/>
          <c:y val="0.83843388142658659"/>
          <c:w val="0.56568766404199478"/>
          <c:h val="5.6173961710668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International Student</a:t>
            </a:r>
            <a:r>
              <a:rPr lang="en-US" sz="2400" baseline="0" dirty="0"/>
              <a:t> Enrollment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Enrollment!$B$2</c:f>
              <c:strCache>
                <c:ptCount val="1"/>
                <c:pt idx="0">
                  <c:v>Continuing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Enrollment!$A$3:$A$9</c:f>
              <c:strCache>
                <c:ptCount val="7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</c:strCache>
            </c:strRef>
          </c:cat>
          <c:val>
            <c:numRef>
              <c:f>Enrollment!$B$3:$B$9</c:f>
              <c:numCache>
                <c:formatCode>General</c:formatCode>
                <c:ptCount val="7"/>
                <c:pt idx="0">
                  <c:v>19</c:v>
                </c:pt>
                <c:pt idx="1">
                  <c:v>40</c:v>
                </c:pt>
                <c:pt idx="2">
                  <c:v>25</c:v>
                </c:pt>
                <c:pt idx="3">
                  <c:v>32</c:v>
                </c:pt>
                <c:pt idx="4">
                  <c:v>33</c:v>
                </c:pt>
                <c:pt idx="5">
                  <c:v>52</c:v>
                </c:pt>
                <c:pt idx="6">
                  <c:v>64</c:v>
                </c:pt>
              </c:numCache>
            </c:numRef>
          </c:val>
        </c:ser>
        <c:ser>
          <c:idx val="1"/>
          <c:order val="1"/>
          <c:tx>
            <c:strRef>
              <c:f>Enrollment!$C$2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Enrollment!$A$3:$A$9</c:f>
              <c:strCache>
                <c:ptCount val="7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</c:strCache>
            </c:strRef>
          </c:cat>
          <c:val>
            <c:numRef>
              <c:f>Enrollment!$C$3:$C$9</c:f>
              <c:numCache>
                <c:formatCode>General</c:formatCode>
                <c:ptCount val="7"/>
                <c:pt idx="0">
                  <c:v>23</c:v>
                </c:pt>
                <c:pt idx="1">
                  <c:v>6</c:v>
                </c:pt>
                <c:pt idx="2">
                  <c:v>13</c:v>
                </c:pt>
                <c:pt idx="3">
                  <c:v>15</c:v>
                </c:pt>
                <c:pt idx="4">
                  <c:v>35</c:v>
                </c:pt>
                <c:pt idx="5">
                  <c:v>28</c:v>
                </c:pt>
                <c:pt idx="6">
                  <c:v>52</c:v>
                </c:pt>
              </c:numCache>
            </c:numRef>
          </c:val>
        </c:ser>
        <c:ser>
          <c:idx val="2"/>
          <c:order val="2"/>
          <c:tx>
            <c:strRef>
              <c:f>Enrollment!$D$2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>
                    <a:shade val="6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Enrollment!$A$3:$A$9</c:f>
              <c:strCache>
                <c:ptCount val="7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</c:strCache>
            </c:strRef>
          </c:cat>
          <c:val>
            <c:numRef>
              <c:f>Enrollment!$D$3:$D$9</c:f>
              <c:numCache>
                <c:formatCode>General</c:formatCode>
                <c:ptCount val="7"/>
                <c:pt idx="0">
                  <c:v>42</c:v>
                </c:pt>
                <c:pt idx="1">
                  <c:v>46</c:v>
                </c:pt>
                <c:pt idx="2">
                  <c:v>38</c:v>
                </c:pt>
                <c:pt idx="3">
                  <c:v>47</c:v>
                </c:pt>
                <c:pt idx="4">
                  <c:v>67</c:v>
                </c:pt>
                <c:pt idx="5">
                  <c:v>80</c:v>
                </c:pt>
                <c:pt idx="6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289168"/>
        <c:axId val="234289560"/>
      </c:barChart>
      <c:catAx>
        <c:axId val="23428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289560"/>
        <c:crosses val="autoZero"/>
        <c:auto val="1"/>
        <c:lblAlgn val="ctr"/>
        <c:lblOffset val="100"/>
        <c:noMultiLvlLbl val="0"/>
      </c:catAx>
      <c:valAx>
        <c:axId val="234289560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28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International</a:t>
            </a:r>
            <a:r>
              <a:rPr lang="en-US" baseline="0"/>
              <a:t> Student Services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Services!$B$2</c:f>
              <c:strCache>
                <c:ptCount val="1"/>
                <c:pt idx="0">
                  <c:v>Total Couns Appts*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1891361405911323E-2"/>
                  <c:y val="2.6580978848232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Services!$A$3:$A$9</c:f>
              <c:strCache>
                <c:ptCount val="7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</c:strCache>
            </c:strRef>
          </c:cat>
          <c:val>
            <c:numRef>
              <c:f>Services!$B$3:$B$9</c:f>
              <c:numCache>
                <c:formatCode>General</c:formatCode>
                <c:ptCount val="7"/>
                <c:pt idx="0">
                  <c:v>12</c:v>
                </c:pt>
                <c:pt idx="1">
                  <c:v>21</c:v>
                </c:pt>
                <c:pt idx="2">
                  <c:v>21</c:v>
                </c:pt>
                <c:pt idx="3">
                  <c:v>23</c:v>
                </c:pt>
                <c:pt idx="4">
                  <c:v>52</c:v>
                </c:pt>
                <c:pt idx="5">
                  <c:v>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Services!$C$2</c:f>
              <c:strCache>
                <c:ptCount val="1"/>
                <c:pt idx="0">
                  <c:v>Total ISC Appts</c:v>
                </c:pt>
              </c:strCache>
            </c:strRef>
          </c:tx>
          <c:spPr>
            <a:ln w="28575" cap="rnd">
              <a:solidFill>
                <a:srgbClr val="00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25400">
                <a:solidFill>
                  <a:srgbClr val="0066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Services!$A$3:$A$9</c:f>
              <c:strCache>
                <c:ptCount val="7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</c:strCache>
            </c:strRef>
          </c:cat>
          <c:val>
            <c:numRef>
              <c:f>Services!$C$3:$C$9</c:f>
              <c:numCache>
                <c:formatCode>General</c:formatCode>
                <c:ptCount val="7"/>
                <c:pt idx="0">
                  <c:v>0</c:v>
                </c:pt>
                <c:pt idx="1">
                  <c:v>45</c:v>
                </c:pt>
                <c:pt idx="2">
                  <c:v>98</c:v>
                </c:pt>
                <c:pt idx="3">
                  <c:v>111</c:v>
                </c:pt>
                <c:pt idx="4">
                  <c:v>207</c:v>
                </c:pt>
                <c:pt idx="5">
                  <c:v>211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Services!$D$2</c:f>
              <c:strCache>
                <c:ptCount val="1"/>
                <c:pt idx="0">
                  <c:v>Total Wrksp Participants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Services!$A$3:$A$9</c:f>
              <c:strCache>
                <c:ptCount val="7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</c:strCache>
            </c:strRef>
          </c:cat>
          <c:val>
            <c:numRef>
              <c:f>Services!$D$3:$D$9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58</c:v>
                </c:pt>
                <c:pt idx="6">
                  <c:v>19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4290344"/>
        <c:axId val="234290736"/>
      </c:lineChart>
      <c:catAx>
        <c:axId val="23429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290736"/>
        <c:crosses val="autoZero"/>
        <c:auto val="1"/>
        <c:lblAlgn val="ctr"/>
        <c:lblOffset val="100"/>
        <c:noMultiLvlLbl val="0"/>
      </c:catAx>
      <c:valAx>
        <c:axId val="234290736"/>
        <c:scaling>
          <c:orientation val="minMax"/>
          <c:max val="2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29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7502856-DDF3-4DBF-B053-7228225ED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06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E23594-9C2A-40AB-9954-3D853F312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42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8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4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0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0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3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2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0E46-AD29-46FC-8F74-5D5AEC48636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171"/>
            <a:ext cx="9144000" cy="4575658"/>
          </a:xfrm>
          <a:prstGeom prst="rect">
            <a:avLst/>
          </a:prstGeom>
        </p:spPr>
      </p:pic>
      <p:sp>
        <p:nvSpPr>
          <p:cNvPr id="4" name="Flowchart: Document 3"/>
          <p:cNvSpPr/>
          <p:nvPr/>
        </p:nvSpPr>
        <p:spPr>
          <a:xfrm>
            <a:off x="0" y="0"/>
            <a:ext cx="9144000" cy="1981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Document 5"/>
          <p:cNvSpPr/>
          <p:nvPr/>
        </p:nvSpPr>
        <p:spPr>
          <a:xfrm rot="10800000">
            <a:off x="0" y="4876800"/>
            <a:ext cx="9144000" cy="1981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0265"/>
            <a:ext cx="1632609" cy="154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09800" y="381000"/>
            <a:ext cx="60198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Cañada College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From here you can go anywhere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5334000"/>
            <a:ext cx="87630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International Student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Supinda Sirihekaphong  ●  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sirihekaphongs@smccd.edu  ●  1-650-304-3440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099212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58391"/>
            <a:ext cx="8269797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Staffing Request</a:t>
            </a:r>
            <a:endParaRPr lang="en-US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976381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 smtClean="0">
              <a:latin typeface="Garamond" pitchFamily="18" charset="0"/>
            </a:endParaRP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Full-time Classified Program Services Coordinator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Garamond" pitchFamily="18" charset="0"/>
              </a:rPr>
              <a:t>Same position at Skyline (169 students) and </a:t>
            </a:r>
          </a:p>
          <a:p>
            <a:pPr marL="741363" lvl="1">
              <a:spcAft>
                <a:spcPts val="1000"/>
              </a:spcAft>
            </a:pPr>
            <a:r>
              <a:rPr lang="en-US" sz="2000" b="1" dirty="0" smtClean="0">
                <a:latin typeface="Garamond" pitchFamily="18" charset="0"/>
              </a:rPr>
              <a:t>CSM (418 students; </a:t>
            </a:r>
            <a:r>
              <a:rPr lang="en-US" sz="2000" b="1" dirty="0" err="1" smtClean="0">
                <a:latin typeface="Garamond" pitchFamily="18" charset="0"/>
              </a:rPr>
              <a:t>add’l</a:t>
            </a:r>
            <a:r>
              <a:rPr lang="en-US" sz="2000" b="1" dirty="0" smtClean="0">
                <a:latin typeface="Garamond" pitchFamily="18" charset="0"/>
              </a:rPr>
              <a:t> Office Assistant and Retention specialists)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Garamond" pitchFamily="18" charset="0"/>
              </a:rPr>
              <a:t>Current staffing 1 full-time Manager, 1 part-time Program Services Coordinator, 4 Student Ambassadors, 20 hours total (116 students)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3581400"/>
            <a:ext cx="6705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>
                <a:latin typeface="Garamond" pitchFamily="18" charset="0"/>
              </a:rPr>
              <a:t>Responsibilities: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>
                <a:latin typeface="Garamond" pitchFamily="18" charset="0"/>
              </a:rPr>
              <a:t>Process international student admission and </a:t>
            </a:r>
            <a:r>
              <a:rPr lang="en-US" sz="2000" b="1" dirty="0" smtClean="0">
                <a:latin typeface="Garamond" pitchFamily="18" charset="0"/>
              </a:rPr>
              <a:t>comply with immigration regulations in </a:t>
            </a:r>
            <a:r>
              <a:rPr lang="en-US" sz="2000" b="1" dirty="0">
                <a:latin typeface="Garamond" pitchFamily="18" charset="0"/>
              </a:rPr>
              <a:t>SEVIS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>
                <a:latin typeface="Garamond" pitchFamily="18" charset="0"/>
              </a:rPr>
              <a:t>Provide international student support services including implementing orientation and workshops, referrals to other student services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>
                <a:latin typeface="Garamond" pitchFamily="18" charset="0"/>
              </a:rPr>
              <a:t>Recruit international students through outreach to ESL partner </a:t>
            </a:r>
            <a:r>
              <a:rPr lang="en-US" sz="2000" b="1" dirty="0" smtClean="0">
                <a:latin typeface="Garamond" pitchFamily="18" charset="0"/>
              </a:rPr>
              <a:t>schools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2050" name="Picture 2" descr="http://directory.smccd.edu/static/profile/sirihekapho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99" y="3575599"/>
            <a:ext cx="947623" cy="9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irectory.smccd.edu/static/profile/carrasc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14837" r="33044" b="40717"/>
          <a:stretch/>
        </p:blipFill>
        <p:spPr bwMode="auto">
          <a:xfrm>
            <a:off x="7878810" y="3581400"/>
            <a:ext cx="926565" cy="9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exandr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t="21407" r="11927" b="23934"/>
          <a:stretch/>
        </p:blipFill>
        <p:spPr bwMode="auto">
          <a:xfrm>
            <a:off x="6888019" y="4584523"/>
            <a:ext cx="928569" cy="101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od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4" b="25654"/>
          <a:stretch/>
        </p:blipFill>
        <p:spPr bwMode="auto">
          <a:xfrm>
            <a:off x="6880499" y="5639994"/>
            <a:ext cx="926565" cy="11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ominiqu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2"/>
          <a:stretch/>
        </p:blipFill>
        <p:spPr bwMode="auto">
          <a:xfrm>
            <a:off x="7892788" y="4568563"/>
            <a:ext cx="894978" cy="9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is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r="16952" b="27764"/>
          <a:stretch/>
        </p:blipFill>
        <p:spPr bwMode="auto">
          <a:xfrm>
            <a:off x="7892788" y="5600560"/>
            <a:ext cx="894978" cy="11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524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3043" y="316782"/>
            <a:ext cx="8269797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Mission Statement</a:t>
            </a:r>
            <a:endParaRPr lang="en-US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21" y="1298565"/>
            <a:ext cx="8436157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 smtClean="0">
              <a:latin typeface="Garamond" pitchFamily="18" charset="0"/>
            </a:endParaRP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Provide individualized services to students, so they can achieve their personal, educational, and professional goals.</a:t>
            </a:r>
          </a:p>
          <a:p>
            <a:pPr>
              <a:spcAft>
                <a:spcPts val="1000"/>
              </a:spcAft>
            </a:pPr>
            <a:endParaRPr lang="en-US" sz="1500" b="1" dirty="0" smtClean="0">
              <a:latin typeface="Garamond" pitchFamily="18" charset="0"/>
            </a:endParaRP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Promote understanding and respect for community engagement and cultural exchange.</a:t>
            </a:r>
            <a:endParaRPr lang="en-US" sz="30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686300"/>
            <a:ext cx="25908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50" y="4686300"/>
            <a:ext cx="2590800" cy="1943100"/>
          </a:xfrm>
          <a:prstGeom prst="rect">
            <a:avLst/>
          </a:prstGeom>
        </p:spPr>
      </p:pic>
      <p:pic>
        <p:nvPicPr>
          <p:cNvPr id="1026" name="Picture 2" descr="https://scontent-sjc.xx.fbcdn.net/hphotos-xpf1/v/t1.0-9/10368439_473711466114755_3580372807638028175_n.jpg?oh=9aed583109ae00cfdd7c6f0ccf40fb30&amp;oe=5587C1A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 r="9693"/>
          <a:stretch/>
        </p:blipFill>
        <p:spPr bwMode="auto">
          <a:xfrm>
            <a:off x="6005301" y="4648200"/>
            <a:ext cx="2681500" cy="19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143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0790" y="263027"/>
            <a:ext cx="8269797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Student Learning Outcomes</a:t>
            </a:r>
            <a:endParaRPr lang="en-US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790" y="1164422"/>
            <a:ext cx="5258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1. </a:t>
            </a:r>
            <a:r>
              <a:rPr lang="en-US" sz="2000" b="1" dirty="0" smtClean="0">
                <a:latin typeface="Garamond" panose="02020404030301010803" pitchFamily="18" charset="0"/>
              </a:rPr>
              <a:t>Understand </a:t>
            </a:r>
            <a:r>
              <a:rPr lang="en-US" sz="2000" b="1" dirty="0">
                <a:latin typeface="Garamond" panose="02020404030301010803" pitchFamily="18" charset="0"/>
              </a:rPr>
              <a:t>and maintain their F-1 immigration rights and responsibilities.</a:t>
            </a:r>
          </a:p>
          <a:p>
            <a:r>
              <a:rPr lang="en-US" sz="2000" b="1" dirty="0">
                <a:latin typeface="Garamond" panose="02020404030301010803" pitchFamily="18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8" t="19612" r="11667" b="12570"/>
          <a:stretch/>
        </p:blipFill>
        <p:spPr>
          <a:xfrm>
            <a:off x="5791200" y="1164422"/>
            <a:ext cx="3092450" cy="1656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5092" r="5833" b="13805"/>
          <a:stretch/>
        </p:blipFill>
        <p:spPr>
          <a:xfrm>
            <a:off x="5791200" y="4905561"/>
            <a:ext cx="3093272" cy="1718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7"/>
          <a:stretch/>
        </p:blipFill>
        <p:spPr>
          <a:xfrm>
            <a:off x="5791200" y="2903964"/>
            <a:ext cx="3092450" cy="1918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791" y="2873454"/>
            <a:ext cx="50194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2. Increase knowledge of services and tools available to reach their education goal (complete a program of study or transfer to a 4-year university). 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90" y="4675184"/>
            <a:ext cx="5171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3. Become an active member of the Canada College community. ISC must help international students understand the importance of engagement in achieving their education goals.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4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4478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438033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Admissions Application Trends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199847"/>
              </p:ext>
            </p:extLst>
          </p:nvPr>
        </p:nvGraphicFramePr>
        <p:xfrm>
          <a:off x="533400" y="137160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9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524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6294" y="301622"/>
            <a:ext cx="823141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International Enrollment Trends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24695"/>
              </p:ext>
            </p:extLst>
          </p:nvPr>
        </p:nvGraphicFramePr>
        <p:xfrm>
          <a:off x="152400" y="160020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9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524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6294" y="301622"/>
            <a:ext cx="823141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International Services Trends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045313"/>
              </p:ext>
            </p:extLst>
          </p:nvPr>
        </p:nvGraphicFramePr>
        <p:xfrm>
          <a:off x="152400" y="1447800"/>
          <a:ext cx="8763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78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219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1" y="304800"/>
            <a:ext cx="897143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Staffing Justification</a:t>
            </a:r>
          </a:p>
        </p:txBody>
      </p:sp>
      <p:pic>
        <p:nvPicPr>
          <p:cNvPr id="1026" name="Picture 2" descr="http://rpgroup.org/sites/default/files/images/Six-Factors-Graphic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66" y="1786536"/>
            <a:ext cx="3990358" cy="38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8727" y="1221550"/>
            <a:ext cx="39401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Student Success (Re)defined</a:t>
            </a:r>
            <a:endParaRPr lang="en-US" sz="2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32424" y="3519566"/>
            <a:ext cx="2716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Open Door Policy</a:t>
            </a:r>
          </a:p>
          <a:p>
            <a:r>
              <a:rPr lang="en-US" sz="1500" dirty="0" smtClean="0"/>
              <a:t>Student Ambassadors/ New Student Mentees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299497" y="1604124"/>
            <a:ext cx="26466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/>
              <a:t>Orientation, Transfer, </a:t>
            </a:r>
          </a:p>
          <a:p>
            <a:pPr algn="r"/>
            <a:r>
              <a:rPr lang="en-US" sz="1500" dirty="0" smtClean="0"/>
              <a:t>Class Participation, Employment Workshops,</a:t>
            </a:r>
          </a:p>
          <a:p>
            <a:pPr algn="r"/>
            <a:r>
              <a:rPr lang="en-US" sz="1500" dirty="0" smtClean="0"/>
              <a:t>Referrals to other student services/workshops/events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5847584" y="1804934"/>
            <a:ext cx="229274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Mid-term Progress Reports</a:t>
            </a:r>
          </a:p>
          <a:p>
            <a:r>
              <a:rPr lang="en-US" sz="1500" dirty="0" smtClean="0"/>
              <a:t>Weekly Enrollment Checks</a:t>
            </a:r>
          </a:p>
          <a:p>
            <a:r>
              <a:rPr lang="en-US" sz="1500" dirty="0" smtClean="0"/>
              <a:t>Bi-weekly Newsletter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532890" y="3686164"/>
            <a:ext cx="19091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 smtClean="0"/>
              <a:t>Birthday Cards</a:t>
            </a:r>
          </a:p>
          <a:p>
            <a:pPr algn="r"/>
            <a:r>
              <a:rPr lang="en-US" sz="1500" dirty="0" smtClean="0"/>
              <a:t>End of Semester Party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5333" y="5084343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MAP Club &amp; other clubs, ASCC, on campus employment,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149" y="4996411"/>
            <a:ext cx="2816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/>
              <a:t>Social activities/media</a:t>
            </a:r>
          </a:p>
          <a:p>
            <a:pPr algn="r"/>
            <a:r>
              <a:rPr lang="en-US" sz="1500" dirty="0" smtClean="0"/>
              <a:t>(orientation, bowling, ice skating)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1810483" y="5932490"/>
            <a:ext cx="569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SMCCD has committed an additional $700,000 toward international student recruitment.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2356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3505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2494" y="970170"/>
            <a:ext cx="823141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Questions?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Thank You.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3074" name="Picture 2" descr="https://scontent-sjc.xx.fbcdn.net/hphotos-xpf1/v/t1.0-9/10984039_467297690089466_4666356024919038257_n.jpg?oh=d1959cd28a007a0025ab053ba6bc4c7c&amp;oe=5579B95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10330" r="9963"/>
          <a:stretch/>
        </p:blipFill>
        <p:spPr bwMode="auto">
          <a:xfrm>
            <a:off x="155575" y="3886200"/>
            <a:ext cx="3044825" cy="21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sjc.xx.fbcdn.net/hphotos-xpa1/v/l/t1.0-9/1979672_308603279292242_1637715423_n.jpg?oh=5ae71bf881b685957387090f75bd37f0&amp;oe=557EF6B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9928" b="20578"/>
          <a:stretch/>
        </p:blipFill>
        <p:spPr bwMode="auto">
          <a:xfrm>
            <a:off x="6096000" y="3889164"/>
            <a:ext cx="293719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sjc.xx.fbcdn.net/hphotos-frc3/v/t1.0-9/995763_228551527297418_1516557111_n.jpg?oh=d0c933abd5071f4ddf8833690c827b9c&amp;oe=557E38B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"/>
          <a:stretch/>
        </p:blipFill>
        <p:spPr bwMode="auto">
          <a:xfrm>
            <a:off x="3332511" y="3886200"/>
            <a:ext cx="2631378" cy="21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315</Words>
  <Application>Microsoft Office PowerPoint</Application>
  <PresentationFormat>On-screen Show (4:3)</PresentationFormat>
  <Paragraphs>50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Sirihekaphong, Supinda</dc:creator>
  <cp:lastModifiedBy>Sirihekaphong, Supinda</cp:lastModifiedBy>
  <cp:revision>101</cp:revision>
  <cp:lastPrinted>2014-07-09T20:13:21Z</cp:lastPrinted>
  <dcterms:created xsi:type="dcterms:W3CDTF">2014-03-17T19:56:33Z</dcterms:created>
  <dcterms:modified xsi:type="dcterms:W3CDTF">2015-10-14T23:23:26Z</dcterms:modified>
</cp:coreProperties>
</file>