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0" d="100"/>
          <a:sy n="120" d="100"/>
        </p:scale>
        <p:origin x="-131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216C5678-EE20-4FA5-88E2-6E0BD67A2E26}" type="datetime1">
              <a:rPr lang="en-US" smtClean="0"/>
              <a:t>10/16/15</a:t>
            </a:fld>
            <a:endParaRPr lang="en-US" dirty="0"/>
          </a:p>
        </p:txBody>
      </p:sp>
      <p:sp>
        <p:nvSpPr>
          <p:cNvPr id="8" name="Slide Number Placeholder 7"/>
          <p:cNvSpPr>
            <a:spLocks noGrp="1"/>
          </p:cNvSpPr>
          <p:nvPr>
            <p:ph type="sldNum" sz="quarter" idx="11"/>
          </p:nvPr>
        </p:nvSpPr>
        <p:spPr/>
        <p:txBody>
          <a:bodyPr/>
          <a:lstStyle/>
          <a:p>
            <a:fld id="{BA9B540C-44DA-4F69-89C9-7C84606640D3}" type="slidenum">
              <a:rPr lang="en-US" smtClean="0"/>
              <a:pPr/>
              <a:t>‹#›</a:t>
            </a:fld>
            <a:endParaRPr lang="en-US" dirty="0"/>
          </a:p>
        </p:txBody>
      </p:sp>
      <p:sp>
        <p:nvSpPr>
          <p:cNvPr id="9" name="Footer Placeholder 8"/>
          <p:cNvSpPr>
            <a:spLocks noGrp="1"/>
          </p:cNvSpPr>
          <p:nvPr>
            <p:ph type="ftr" sz="quarter" idx="12"/>
          </p:nvPr>
        </p:nvSpPr>
        <p:spPr/>
        <p:txBody>
          <a:bodyPr/>
          <a:lstStyle/>
          <a:p>
            <a:r>
              <a:rPr lang="en-US" smtClean="0"/>
              <a:t>Footer Text</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051B39-B140-43FE-96DB-472A2B59CE7C}" type="datetime1">
              <a:rPr lang="en-US" smtClean="0"/>
              <a:t>10/16/15</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600BB2-27C5-458B-ABCE-839C88CF47CE}" type="datetime1">
              <a:rPr lang="en-US" smtClean="0"/>
              <a:t>10/16/15</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B11D738E-8962-435F-8C43-147B8DD7E819}" type="datetime1">
              <a:rPr lang="en-US" smtClean="0"/>
              <a:t>10/16/15</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CAEA93-55E7-4DA9-90C2-089A26EEFEC4}" type="datetime1">
              <a:rPr lang="en-US" smtClean="0"/>
              <a:t>10/16/15</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E34CF3C7-6809-4F39-BD67-A75817BDDE0A}" type="datetime1">
              <a:rPr lang="en-US" smtClean="0"/>
              <a:t>10/16/15</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F7EAEB24-CE78-465C-A726-91D0868FA48F}" type="datetime1">
              <a:rPr lang="en-US" smtClean="0"/>
              <a:t>10/16/15</a:t>
            </a:fld>
            <a:endParaRPr lang="en-US"/>
          </a:p>
        </p:txBody>
      </p:sp>
      <p:sp>
        <p:nvSpPr>
          <p:cNvPr id="8" name="Footer Placeholder 7"/>
          <p:cNvSpPr>
            <a:spLocks noGrp="1"/>
          </p:cNvSpPr>
          <p:nvPr>
            <p:ph type="ftr" sz="quarter" idx="11"/>
          </p:nvPr>
        </p:nvSpPr>
        <p:spPr/>
        <p:txBody>
          <a:bodyPr/>
          <a:lstStyle/>
          <a:p>
            <a:r>
              <a:rPr lang="en-US" smtClean="0"/>
              <a:t>Footer Text</a:t>
            </a:r>
            <a:endParaRPr lang="en-US"/>
          </a:p>
        </p:txBody>
      </p:sp>
      <p:sp>
        <p:nvSpPr>
          <p:cNvPr id="9" name="Slide Number Placeholder 8"/>
          <p:cNvSpPr>
            <a:spLocks noGrp="1"/>
          </p:cNvSpPr>
          <p:nvPr>
            <p:ph type="sldNum" sz="quarter" idx="12"/>
          </p:nvPr>
        </p:nvSpPr>
        <p:spPr/>
        <p:txBody>
          <a:bodyPr/>
          <a:lstStyle/>
          <a:p>
            <a:fld id="{BA9B540C-44DA-4F69-89C9-7C84606640D3}"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0BAADF0-1749-4E8B-9691-B44A5F8C0895}" type="datetime1">
              <a:rPr lang="en-US" smtClean="0"/>
              <a:t>10/16/15</a:t>
            </a:fld>
            <a:endParaRPr lang="en-US"/>
          </a:p>
        </p:txBody>
      </p:sp>
      <p:sp>
        <p:nvSpPr>
          <p:cNvPr id="4" name="Footer Placeholder 3"/>
          <p:cNvSpPr>
            <a:spLocks noGrp="1"/>
          </p:cNvSpPr>
          <p:nvPr>
            <p:ph type="ftr" sz="quarter" idx="11"/>
          </p:nvPr>
        </p:nvSpPr>
        <p:spPr/>
        <p:txBody>
          <a:bodyPr/>
          <a:lstStyle/>
          <a:p>
            <a:r>
              <a:rPr lang="en-US" smtClean="0"/>
              <a:t>Footer Text</a:t>
            </a:r>
            <a:endParaRPr lang="en-US"/>
          </a:p>
        </p:txBody>
      </p:sp>
      <p:sp>
        <p:nvSpPr>
          <p:cNvPr id="5" name="Slide Number Placeholder 4"/>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AF628A-A867-4937-BBE5-207DB6F9C51A}" type="datetime1">
              <a:rPr lang="en-US" smtClean="0"/>
              <a:t>10/16/15</a:t>
            </a:fld>
            <a:endParaRPr lang="en-US"/>
          </a:p>
        </p:txBody>
      </p:sp>
      <p:sp>
        <p:nvSpPr>
          <p:cNvPr id="3" name="Footer Placeholder 2"/>
          <p:cNvSpPr>
            <a:spLocks noGrp="1"/>
          </p:cNvSpPr>
          <p:nvPr>
            <p:ph type="ftr" sz="quarter" idx="11"/>
          </p:nvPr>
        </p:nvSpPr>
        <p:spPr/>
        <p:txBody>
          <a:bodyPr/>
          <a:lstStyle/>
          <a:p>
            <a:r>
              <a:rPr lang="en-US" smtClean="0"/>
              <a:t>Footer Text</a:t>
            </a:r>
            <a:endParaRPr lang="en-US"/>
          </a:p>
        </p:txBody>
      </p:sp>
      <p:sp>
        <p:nvSpPr>
          <p:cNvPr id="4" name="Slide Number Placeholder 3"/>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8BBB94-68E6-4675-A946-F1C5994EDBD7}" type="datetime1">
              <a:rPr lang="en-US" smtClean="0"/>
              <a:t>10/16/15</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3B8377-21E3-4835-B75D-4E2847E2750F}" type="datetime1">
              <a:rPr lang="en-US" smtClean="0"/>
              <a:t>10/16/15</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0C4986D-6BE9-4264-908F-02DB36FD8D6C}" type="datetime1">
              <a:rPr lang="en-US" smtClean="0"/>
              <a:t>10/16/15</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r>
              <a:rPr lang="en-US" smtClean="0"/>
              <a:t>Footer Text</a:t>
            </a:r>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A9B540C-44DA-4F69-89C9-7C84606640D3}" type="slidenum">
              <a:rPr lang="en-US" smtClean="0"/>
              <a:pPr/>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Middle College Staff Assistant</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2534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Needs</a:t>
            </a:r>
            <a:endParaRPr lang="en-US" dirty="0"/>
          </a:p>
        </p:txBody>
      </p:sp>
      <p:sp>
        <p:nvSpPr>
          <p:cNvPr id="3" name="Content Placeholder 2"/>
          <p:cNvSpPr>
            <a:spLocks noGrp="1"/>
          </p:cNvSpPr>
          <p:nvPr>
            <p:ph idx="1"/>
          </p:nvPr>
        </p:nvSpPr>
        <p:spPr/>
        <p:txBody>
          <a:bodyPr>
            <a:normAutofit fontScale="92500" lnSpcReduction="10000"/>
          </a:bodyPr>
          <a:lstStyle/>
          <a:p>
            <a:r>
              <a:rPr lang="en-US" sz="2000" dirty="0" smtClean="0"/>
              <a:t>The Middle College Program(MCP) serves 112 high schools students who take 2-4 courses each semester (7-11units) who are on campus all day</a:t>
            </a:r>
          </a:p>
          <a:p>
            <a:pPr marL="0" indent="0">
              <a:buNone/>
            </a:pPr>
            <a:endParaRPr lang="en-US" sz="2000" dirty="0" smtClean="0"/>
          </a:p>
          <a:p>
            <a:r>
              <a:rPr lang="en-US" sz="2000" dirty="0" smtClean="0"/>
              <a:t>This is the 17</a:t>
            </a:r>
            <a:r>
              <a:rPr lang="en-US" sz="2000" baseline="30000" dirty="0" smtClean="0"/>
              <a:t>th</a:t>
            </a:r>
            <a:r>
              <a:rPr lang="en-US" sz="2000" dirty="0" smtClean="0"/>
              <a:t> year of the MCP; the first 13 years, the program had a full time staff assistant – with two teachers and 60 students</a:t>
            </a:r>
          </a:p>
          <a:p>
            <a:endParaRPr lang="en-US" sz="2000" dirty="0" smtClean="0"/>
          </a:p>
          <a:p>
            <a:r>
              <a:rPr lang="en-US" sz="2000" dirty="0" smtClean="0"/>
              <a:t>Now the MCP has four teachers and 112 students, but the staff assistant position is only 48%, leaving some tasks undone and others falling on the teachers</a:t>
            </a:r>
          </a:p>
          <a:p>
            <a:endParaRPr lang="en-US" sz="2000" dirty="0"/>
          </a:p>
          <a:p>
            <a:r>
              <a:rPr lang="en-US" sz="2000" dirty="0" smtClean="0"/>
              <a:t>Conclusions:</a:t>
            </a:r>
          </a:p>
          <a:p>
            <a:pPr marL="457200" indent="-457200">
              <a:buFont typeface="+mj-lt"/>
              <a:buAutoNum type="arabicPeriod"/>
            </a:pPr>
            <a:r>
              <a:rPr lang="en-US" sz="2000" dirty="0" smtClean="0"/>
              <a:t>Our program has grown 86% from its initial </a:t>
            </a:r>
            <a:r>
              <a:rPr lang="en-US" sz="2000" smtClean="0"/>
              <a:t>size </a:t>
            </a:r>
          </a:p>
          <a:p>
            <a:pPr marL="457200" indent="-457200">
              <a:buFont typeface="+mj-lt"/>
              <a:buAutoNum type="arabicPeriod"/>
            </a:pPr>
            <a:r>
              <a:rPr lang="en-US" sz="2000" smtClean="0"/>
              <a:t>Over </a:t>
            </a:r>
            <a:r>
              <a:rPr lang="en-US" sz="2000" dirty="0" smtClean="0"/>
              <a:t>that same time we have 52% less administrative help.</a:t>
            </a:r>
          </a:p>
        </p:txBody>
      </p:sp>
    </p:spTree>
    <p:extLst>
      <p:ext uri="{BB962C8B-B14F-4D97-AF65-F5344CB8AC3E}">
        <p14:creationId xmlns:p14="http://schemas.microsoft.com/office/powerpoint/2010/main" val="1979060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86933"/>
          </a:xfrm>
        </p:spPr>
        <p:txBody>
          <a:bodyPr/>
          <a:lstStyle/>
          <a:p>
            <a:r>
              <a:rPr lang="en-US" dirty="0" smtClean="0"/>
              <a:t>Staff Assistant Duties</a:t>
            </a:r>
            <a:endParaRPr lang="en-US" dirty="0"/>
          </a:p>
        </p:txBody>
      </p:sp>
      <p:sp>
        <p:nvSpPr>
          <p:cNvPr id="3" name="Content Placeholder 2"/>
          <p:cNvSpPr>
            <a:spLocks noGrp="1"/>
          </p:cNvSpPr>
          <p:nvPr>
            <p:ph idx="1"/>
          </p:nvPr>
        </p:nvSpPr>
        <p:spPr>
          <a:xfrm>
            <a:off x="457200" y="1600200"/>
            <a:ext cx="8229600" cy="4800600"/>
          </a:xfrm>
        </p:spPr>
        <p:txBody>
          <a:bodyPr>
            <a:normAutofit fontScale="40000" lnSpcReduction="20000"/>
          </a:bodyPr>
          <a:lstStyle/>
          <a:p>
            <a:pPr marL="0" indent="0">
              <a:buNone/>
            </a:pPr>
            <a:r>
              <a:rPr lang="en-US" b="1" dirty="0"/>
              <a:t> </a:t>
            </a:r>
            <a:endParaRPr lang="en-US" dirty="0"/>
          </a:p>
          <a:p>
            <a:pPr lvl="0"/>
            <a:r>
              <a:rPr lang="en-US" sz="3500" dirty="0"/>
              <a:t>Assisting with the registration of new students</a:t>
            </a:r>
          </a:p>
          <a:p>
            <a:pPr lvl="0"/>
            <a:r>
              <a:rPr lang="en-US" sz="3500" dirty="0"/>
              <a:t>Processing incoming and outgoing transcripts</a:t>
            </a:r>
          </a:p>
          <a:p>
            <a:pPr lvl="0"/>
            <a:r>
              <a:rPr lang="en-US" sz="3500" dirty="0"/>
              <a:t>Researching academic histories of students entering the program</a:t>
            </a:r>
          </a:p>
          <a:p>
            <a:pPr lvl="0"/>
            <a:r>
              <a:rPr lang="en-US" sz="3500" dirty="0"/>
              <a:t>Tracking Middle College students for graduation and beyond</a:t>
            </a:r>
          </a:p>
          <a:p>
            <a:pPr lvl="0"/>
            <a:r>
              <a:rPr lang="en-US" sz="3500" dirty="0"/>
              <a:t>Preparing spreadsheets for textbook rentals, purchases, etc.,  </a:t>
            </a:r>
          </a:p>
          <a:p>
            <a:pPr lvl="0"/>
            <a:r>
              <a:rPr lang="en-US" sz="3500" dirty="0"/>
              <a:t>Developing a database to generate progress reports for every student to ensure success and persistence in college classes</a:t>
            </a:r>
          </a:p>
          <a:p>
            <a:pPr lvl="0"/>
            <a:r>
              <a:rPr lang="en-US" sz="3500" dirty="0"/>
              <a:t>Computing credits for verification in meeting graduation requirements</a:t>
            </a:r>
          </a:p>
          <a:p>
            <a:pPr lvl="0"/>
            <a:r>
              <a:rPr lang="en-US" sz="3500" dirty="0"/>
              <a:t>Setting up and maintaining online and manual student records</a:t>
            </a:r>
          </a:p>
          <a:p>
            <a:pPr lvl="0"/>
            <a:r>
              <a:rPr lang="en-US" sz="3500" dirty="0"/>
              <a:t>Using MS Office (Word, Excel, &amp; PowerPoint) and Drive to prepare correspondence and report narratives from original ideas and general instruction</a:t>
            </a:r>
          </a:p>
          <a:p>
            <a:pPr lvl="0"/>
            <a:r>
              <a:rPr lang="en-US" sz="3500" dirty="0"/>
              <a:t>Scheduling meetings and appointments</a:t>
            </a:r>
          </a:p>
          <a:p>
            <a:pPr lvl="0"/>
            <a:r>
              <a:rPr lang="en-US" sz="3500" dirty="0"/>
              <a:t>Exchanging information with college students, staff, parents, school officials and community representatives</a:t>
            </a:r>
          </a:p>
          <a:p>
            <a:pPr lvl="0"/>
            <a:r>
              <a:rPr lang="en-US" sz="3500" dirty="0"/>
              <a:t>Setting up and maintaining program budget</a:t>
            </a:r>
          </a:p>
          <a:p>
            <a:pPr lvl="0"/>
            <a:r>
              <a:rPr lang="en-US" sz="3500" dirty="0"/>
              <a:t>Coordinating logistics for special events such as tours, presentations, recruitment events and other activities</a:t>
            </a:r>
          </a:p>
          <a:p>
            <a:pPr lvl="0"/>
            <a:r>
              <a:rPr lang="en-US" sz="3500" dirty="0"/>
              <a:t>Attending meetings, preparing agendas, taking minutes, conducting follow-up as needed</a:t>
            </a:r>
          </a:p>
          <a:p>
            <a:pPr lvl="0"/>
            <a:r>
              <a:rPr lang="en-US" sz="3500" dirty="0"/>
              <a:t>Serving as liaison between college programs and outside organizations as well as District offices</a:t>
            </a:r>
          </a:p>
          <a:p>
            <a:pPr lvl="0"/>
            <a:r>
              <a:rPr lang="en-US" sz="3500" dirty="0"/>
              <a:t>Providing a variety of other support services as assigned </a:t>
            </a:r>
          </a:p>
          <a:p>
            <a:endParaRPr lang="en-US" dirty="0"/>
          </a:p>
        </p:txBody>
      </p:sp>
    </p:spTree>
    <p:extLst>
      <p:ext uri="{BB962C8B-B14F-4D97-AF65-F5344CB8AC3E}">
        <p14:creationId xmlns:p14="http://schemas.microsoft.com/office/powerpoint/2010/main" val="3447270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3600"/>
          </a:xfrm>
        </p:spPr>
        <p:txBody>
          <a:bodyPr/>
          <a:lstStyle/>
          <a:p>
            <a:r>
              <a:rPr lang="en-US" sz="4400" dirty="0" smtClean="0"/>
              <a:t>Position supports college goals</a:t>
            </a:r>
            <a:endParaRPr lang="en-US" sz="4400" dirty="0"/>
          </a:p>
        </p:txBody>
      </p:sp>
      <p:sp>
        <p:nvSpPr>
          <p:cNvPr id="3" name="Content Placeholder 2"/>
          <p:cNvSpPr>
            <a:spLocks noGrp="1"/>
          </p:cNvSpPr>
          <p:nvPr>
            <p:ph idx="1"/>
          </p:nvPr>
        </p:nvSpPr>
        <p:spPr>
          <a:xfrm>
            <a:off x="457200" y="1028700"/>
            <a:ext cx="8229600" cy="5803900"/>
          </a:xfrm>
        </p:spPr>
        <p:txBody>
          <a:bodyPr>
            <a:normAutofit fontScale="92500" lnSpcReduction="10000"/>
          </a:bodyPr>
          <a:lstStyle/>
          <a:p>
            <a:pPr lvl="0"/>
            <a:r>
              <a:rPr lang="en-US" i="1" dirty="0"/>
              <a:t>Teaching and Learning</a:t>
            </a:r>
            <a:r>
              <a:rPr lang="en-US" dirty="0"/>
              <a:t> – students in the </a:t>
            </a:r>
            <a:r>
              <a:rPr lang="en-US" dirty="0" smtClean="0"/>
              <a:t>MCP </a:t>
            </a:r>
            <a:r>
              <a:rPr lang="en-US" dirty="0"/>
              <a:t>are on a clear, supported pathway that transitions them from high school to college and helps them achieve their educational goals, and the staff assistant is responsible for tracking student progress towards those goals.</a:t>
            </a:r>
          </a:p>
          <a:p>
            <a:pPr lvl="0"/>
            <a:r>
              <a:rPr lang="en-US" i="1" dirty="0"/>
              <a:t>Completion</a:t>
            </a:r>
            <a:r>
              <a:rPr lang="en-US" dirty="0"/>
              <a:t> – students in the MCP receive individual support to ensure improved success, retention, and persistence in the college course, aided by close communication with professors and MC advisors, which is facilitated by the staff assistant.</a:t>
            </a:r>
          </a:p>
          <a:p>
            <a:pPr lvl="0"/>
            <a:r>
              <a:rPr lang="en-US" i="1" dirty="0"/>
              <a:t>Community Connections</a:t>
            </a:r>
            <a:r>
              <a:rPr lang="en-US" dirty="0"/>
              <a:t> – the MCP is a collaborative partnership between the College and </a:t>
            </a:r>
            <a:r>
              <a:rPr lang="en-US" dirty="0" smtClean="0"/>
              <a:t>the SUHSC .The staff </a:t>
            </a:r>
            <a:r>
              <a:rPr lang="en-US" dirty="0"/>
              <a:t>assistant must communicate with the high schools sites, the SUHSD office, and the community at large.</a:t>
            </a:r>
          </a:p>
          <a:p>
            <a:pPr lvl="0"/>
            <a:r>
              <a:rPr lang="en-US" i="1" dirty="0"/>
              <a:t>Global and Sustainable</a:t>
            </a:r>
            <a:r>
              <a:rPr lang="en-US" dirty="0"/>
              <a:t> </a:t>
            </a:r>
            <a:r>
              <a:rPr lang="en-US" dirty="0" smtClean="0"/>
              <a:t>–MCP provides </a:t>
            </a:r>
            <a:r>
              <a:rPr lang="en-US" dirty="0"/>
              <a:t>access to college for underrepresented </a:t>
            </a:r>
            <a:r>
              <a:rPr lang="en-US" dirty="0" smtClean="0"/>
              <a:t>students. </a:t>
            </a:r>
            <a:r>
              <a:rPr lang="en-US" dirty="0"/>
              <a:t>S</a:t>
            </a:r>
            <a:r>
              <a:rPr lang="en-US" dirty="0" smtClean="0"/>
              <a:t>taff assistants provide </a:t>
            </a:r>
            <a:r>
              <a:rPr lang="en-US" dirty="0"/>
              <a:t>critical outreach to those communities</a:t>
            </a:r>
            <a:r>
              <a:rPr lang="en-US" dirty="0" smtClean="0"/>
              <a:t>.</a:t>
            </a:r>
            <a:endParaRPr lang="en-US" dirty="0"/>
          </a:p>
        </p:txBody>
      </p:sp>
    </p:spTree>
    <p:extLst>
      <p:ext uri="{BB962C8B-B14F-4D97-AF65-F5344CB8AC3E}">
        <p14:creationId xmlns:p14="http://schemas.microsoft.com/office/powerpoint/2010/main" val="2188461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49867"/>
          </a:xfrm>
        </p:spPr>
        <p:txBody>
          <a:bodyPr/>
          <a:lstStyle/>
          <a:p>
            <a:r>
              <a:rPr lang="en-US" dirty="0" smtClean="0"/>
              <a:t>Strengthen the division</a:t>
            </a:r>
            <a:endParaRPr lang="en-US" dirty="0"/>
          </a:p>
        </p:txBody>
      </p:sp>
      <p:sp>
        <p:nvSpPr>
          <p:cNvPr id="3" name="Content Placeholder 2"/>
          <p:cNvSpPr>
            <a:spLocks noGrp="1"/>
          </p:cNvSpPr>
          <p:nvPr>
            <p:ph idx="1"/>
          </p:nvPr>
        </p:nvSpPr>
        <p:spPr>
          <a:xfrm>
            <a:off x="457200" y="1185334"/>
            <a:ext cx="8229600" cy="4940830"/>
          </a:xfrm>
        </p:spPr>
        <p:txBody>
          <a:bodyPr/>
          <a:lstStyle/>
          <a:p>
            <a:r>
              <a:rPr lang="en-US" dirty="0" smtClean="0"/>
              <a:t>Targeted recruiting and strategic support of underserved populations to ensure successful transition to college </a:t>
            </a:r>
          </a:p>
          <a:p>
            <a:r>
              <a:rPr lang="en-US" dirty="0" smtClean="0"/>
              <a:t>Fulfillment of CA Ed Code 11300 mission of providing </a:t>
            </a:r>
            <a:r>
              <a:rPr lang="en-US" dirty="0" smtClean="0"/>
              <a:t>opportunities </a:t>
            </a:r>
            <a:r>
              <a:rPr lang="en-US" dirty="0" smtClean="0"/>
              <a:t>for experiential internships, work apprenticeships, and community services</a:t>
            </a:r>
          </a:p>
          <a:p>
            <a:r>
              <a:rPr lang="en-US" dirty="0" smtClean="0"/>
              <a:t>Track progress of MCP graduates post-high school to ensure they complete degree    </a:t>
            </a:r>
          </a:p>
          <a:p>
            <a:r>
              <a:rPr lang="en-US" dirty="0" smtClean="0"/>
              <a:t>Improve communication among MCP teachers and College Professors to ensure persistence, retention, and success in the college courses</a:t>
            </a:r>
            <a:endParaRPr lang="en-US" dirty="0"/>
          </a:p>
        </p:txBody>
      </p:sp>
    </p:spTree>
    <p:extLst>
      <p:ext uri="{BB962C8B-B14F-4D97-AF65-F5344CB8AC3E}">
        <p14:creationId xmlns:p14="http://schemas.microsoft.com/office/powerpoint/2010/main" val="23233518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Executive.thmx</Template>
  <TotalTime>36</TotalTime>
  <Words>343</Words>
  <Application>Microsoft Macintosh PowerPoint</Application>
  <PresentationFormat>On-screen Show (4:3)</PresentationFormat>
  <Paragraphs>39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Executive</vt:lpstr>
      <vt:lpstr>Middle College Staff Assistant</vt:lpstr>
      <vt:lpstr>Program Needs</vt:lpstr>
      <vt:lpstr>Staff Assistant Duties</vt:lpstr>
      <vt:lpstr>Position supports college goals</vt:lpstr>
      <vt:lpstr>Strengthen the division</vt:lpstr>
    </vt:vector>
  </TitlesOfParts>
  <Company>Middle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Middle College Staff Assistant</dc:title>
  <dc:creator>Jennifer Petroelje</dc:creator>
  <cp:lastModifiedBy>Jennifer Petroelje</cp:lastModifiedBy>
  <cp:revision>5</cp:revision>
  <dcterms:created xsi:type="dcterms:W3CDTF">2015-10-14T17:26:57Z</dcterms:created>
  <dcterms:modified xsi:type="dcterms:W3CDTF">2015-10-16T17:24:12Z</dcterms:modified>
</cp:coreProperties>
</file>