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2" r:id="rId3"/>
    <p:sldId id="257" r:id="rId4"/>
    <p:sldId id="286" r:id="rId5"/>
    <p:sldId id="287" r:id="rId6"/>
    <p:sldId id="279" r:id="rId7"/>
    <p:sldId id="280" r:id="rId8"/>
    <p:sldId id="273" r:id="rId9"/>
    <p:sldId id="282" r:id="rId10"/>
    <p:sldId id="283" r:id="rId11"/>
    <p:sldId id="284" r:id="rId12"/>
    <p:sldId id="291" r:id="rId13"/>
    <p:sldId id="285" r:id="rId14"/>
    <p:sldId id="289" r:id="rId15"/>
    <p:sldId id="288" r:id="rId16"/>
    <p:sldId id="29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688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C620349-701B-49E6-8091-C4245C192023}" type="datetimeFigureOut">
              <a:rPr lang="en-US" smtClean="0"/>
              <a:t>10/16/15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42062BA-D5FA-4EDA-AA1A-3F4C6147B5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620349-701B-49E6-8091-C4245C192023}" type="datetimeFigureOut">
              <a:rPr lang="en-US" smtClean="0"/>
              <a:t>10/16/15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2062BA-D5FA-4EDA-AA1A-3F4C6147B5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620349-701B-49E6-8091-C4245C192023}" type="datetimeFigureOut">
              <a:rPr lang="en-US" smtClean="0"/>
              <a:t>10/16/15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2062BA-D5FA-4EDA-AA1A-3F4C6147B5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620349-701B-49E6-8091-C4245C192023}" type="datetimeFigureOut">
              <a:rPr lang="en-US" smtClean="0"/>
              <a:t>10/16/15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2062BA-D5FA-4EDA-AA1A-3F4C6147B5D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620349-701B-49E6-8091-C4245C192023}" type="datetimeFigureOut">
              <a:rPr lang="en-US" smtClean="0"/>
              <a:t>10/16/15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2062BA-D5FA-4EDA-AA1A-3F4C6147B5D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620349-701B-49E6-8091-C4245C192023}" type="datetimeFigureOut">
              <a:rPr lang="en-US" smtClean="0"/>
              <a:t>10/16/15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2062BA-D5FA-4EDA-AA1A-3F4C6147B5D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620349-701B-49E6-8091-C4245C192023}" type="datetimeFigureOut">
              <a:rPr lang="en-US" smtClean="0"/>
              <a:t>10/16/15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2062BA-D5FA-4EDA-AA1A-3F4C6147B5D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620349-701B-49E6-8091-C4245C192023}" type="datetimeFigureOut">
              <a:rPr lang="en-US" smtClean="0"/>
              <a:t>10/16/15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2062BA-D5FA-4EDA-AA1A-3F4C6147B5D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620349-701B-49E6-8091-C4245C192023}" type="datetimeFigureOut">
              <a:rPr lang="en-US" smtClean="0"/>
              <a:t>10/16/15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2062BA-D5FA-4EDA-AA1A-3F4C6147B5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C620349-701B-49E6-8091-C4245C192023}" type="datetimeFigureOut">
              <a:rPr lang="en-US" smtClean="0"/>
              <a:t>10/16/15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2062BA-D5FA-4EDA-AA1A-3F4C6147B5D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C620349-701B-49E6-8091-C4245C192023}" type="datetimeFigureOut">
              <a:rPr lang="en-US" smtClean="0"/>
              <a:t>10/16/15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42062BA-D5FA-4EDA-AA1A-3F4C6147B5D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C620349-701B-49E6-8091-C4245C192023}" type="datetimeFigureOut">
              <a:rPr lang="en-US" smtClean="0"/>
              <a:t>10/16/15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42062BA-D5FA-4EDA-AA1A-3F4C6147B5D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3276600"/>
            <a:ext cx="8305800" cy="1296361"/>
          </a:xfrm>
        </p:spPr>
        <p:txBody>
          <a:bodyPr>
            <a:normAutofit/>
          </a:bodyPr>
          <a:lstStyle/>
          <a:p>
            <a:pPr algn="ctr"/>
            <a:r>
              <a:rPr lang="en-US" kern="0" dirty="0">
                <a:latin typeface="Calibri"/>
                <a:cs typeface="Calibri"/>
              </a:rPr>
              <a:t>Program Services Coordinator </a:t>
            </a:r>
            <a:r>
              <a:rPr lang="en-US" sz="6000" kern="0" dirty="0">
                <a:latin typeface="Calibri"/>
                <a:cs typeface="Calibri"/>
              </a:rPr>
              <a:t/>
            </a:r>
            <a:br>
              <a:rPr lang="en-US" sz="6000" kern="0" dirty="0">
                <a:latin typeface="Calibri"/>
                <a:cs typeface="Calibri"/>
              </a:rPr>
            </a:br>
            <a:r>
              <a:rPr lang="en-US" sz="2700" b="0" kern="0" dirty="0">
                <a:latin typeface="Calibri"/>
                <a:cs typeface="Calibri"/>
              </a:rPr>
              <a:t>Hiring Justification - Outreach, Financial Aid &amp; SparkPoint</a:t>
            </a:r>
            <a:endParaRPr lang="en-US" sz="2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7222" t="37745" r="19861" b="34057"/>
          <a:stretch/>
        </p:blipFill>
        <p:spPr>
          <a:xfrm>
            <a:off x="0" y="0"/>
            <a:ext cx="9144000" cy="304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685800" y="5791200"/>
            <a:ext cx="6781800" cy="7620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en-US" sz="2000" b="0" kern="0" dirty="0" smtClean="0">
                <a:solidFill>
                  <a:schemeClr val="tx1"/>
                </a:solidFill>
                <a:latin typeface="Calibri"/>
                <a:cs typeface="Calibri"/>
              </a:rPr>
              <a:t>Prepared by: Maggie Baez, Margie Carrington &amp; Adolfo Leiva</a:t>
            </a:r>
          </a:p>
          <a:p>
            <a:pPr algn="l"/>
            <a:r>
              <a:rPr lang="en-US" sz="2000" b="0" kern="0" dirty="0">
                <a:solidFill>
                  <a:schemeClr val="bg2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October 21, </a:t>
            </a:r>
            <a:r>
              <a:rPr lang="en-US" sz="2000" b="0" kern="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2015</a:t>
            </a:r>
            <a:endParaRPr lang="en-US" sz="2000" b="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691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/>
                <a:cs typeface="Arial"/>
              </a:rPr>
              <a:t>On Campus Outreach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457200" y="1444294"/>
            <a:ext cx="4191000" cy="3941763"/>
          </a:xfrm>
          <a:prstGeom prst="rect">
            <a:avLst/>
          </a:prstGeom>
        </p:spPr>
        <p:txBody>
          <a:bodyPr/>
          <a:lstStyle/>
          <a:p>
            <a:pPr marL="109728" indent="0">
              <a:buNone/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2013 – 2014</a:t>
            </a:r>
          </a:p>
          <a:p>
            <a:pPr marL="109728" indent="0">
              <a:buNone/>
            </a:pPr>
            <a:endParaRPr lang="en-US" sz="1200" dirty="0" smtClean="0">
              <a:latin typeface="Calibri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sz="2800" dirty="0" smtClean="0">
                <a:latin typeface="Calibri"/>
                <a:cs typeface="Calibri"/>
              </a:rPr>
              <a:t>Major Activities</a:t>
            </a:r>
          </a:p>
          <a:p>
            <a:pPr lvl="1"/>
            <a:r>
              <a:rPr lang="en-US" sz="2400" dirty="0" smtClean="0">
                <a:solidFill>
                  <a:srgbClr val="595959"/>
                </a:solidFill>
                <a:latin typeface="Calibri"/>
                <a:cs typeface="Calibri"/>
              </a:rPr>
              <a:t>Career &amp; Technical Education (CTE) Career Day</a:t>
            </a:r>
          </a:p>
          <a:p>
            <a:pPr lvl="1"/>
            <a:r>
              <a:rPr lang="en-US" sz="2400" dirty="0" smtClean="0">
                <a:solidFill>
                  <a:srgbClr val="595959"/>
                </a:solidFill>
                <a:latin typeface="Calibri"/>
                <a:cs typeface="Calibri"/>
              </a:rPr>
              <a:t>Spring Priority Enrollment Program (PEP) for seniors</a:t>
            </a:r>
          </a:p>
          <a:p>
            <a:pPr lvl="1"/>
            <a:r>
              <a:rPr lang="en-US" sz="2400" dirty="0" smtClean="0">
                <a:solidFill>
                  <a:srgbClr val="595959"/>
                </a:solidFill>
                <a:latin typeface="Calibri"/>
                <a:cs typeface="Calibri"/>
              </a:rPr>
              <a:t>On-going H.S. tours</a:t>
            </a:r>
          </a:p>
          <a:p>
            <a:pPr lvl="1"/>
            <a:endParaRPr lang="en-US" dirty="0" smtClean="0">
              <a:solidFill>
                <a:srgbClr val="7F7F7F"/>
              </a:solidFill>
              <a:latin typeface="Calibri"/>
              <a:cs typeface="Calibri"/>
            </a:endParaRPr>
          </a:p>
          <a:p>
            <a:pPr lvl="2"/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4800600" y="1447800"/>
            <a:ext cx="4040188" cy="5029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sz="2800" b="1" dirty="0" smtClean="0">
                <a:solidFill>
                  <a:srgbClr val="8F5201"/>
                </a:solidFill>
                <a:latin typeface="Calibri"/>
                <a:cs typeface="Calibri"/>
              </a:rPr>
              <a:t>2015 and Beyond</a:t>
            </a:r>
          </a:p>
          <a:p>
            <a:pPr marL="109728" indent="0">
              <a:buNone/>
            </a:pPr>
            <a:endParaRPr lang="en-US" sz="1200" dirty="0" smtClean="0">
              <a:latin typeface="Calibri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sz="2800" dirty="0">
                <a:latin typeface="Calibri"/>
                <a:cs typeface="Calibri"/>
              </a:rPr>
              <a:t>Major Activities</a:t>
            </a:r>
          </a:p>
          <a:p>
            <a:pPr lvl="1"/>
            <a:r>
              <a:rPr lang="en-US" sz="2400" dirty="0" smtClean="0">
                <a:solidFill>
                  <a:srgbClr val="595959"/>
                </a:solidFill>
                <a:latin typeface="Calibri"/>
                <a:cs typeface="Calibri"/>
              </a:rPr>
              <a:t>CTE </a:t>
            </a:r>
            <a:r>
              <a:rPr lang="en-US" sz="2400" dirty="0">
                <a:solidFill>
                  <a:srgbClr val="595959"/>
                </a:solidFill>
                <a:latin typeface="Calibri"/>
                <a:cs typeface="Calibri"/>
              </a:rPr>
              <a:t>Career Day</a:t>
            </a:r>
          </a:p>
          <a:p>
            <a:pPr lvl="1"/>
            <a:r>
              <a:rPr lang="en-US" sz="2400" dirty="0">
                <a:solidFill>
                  <a:srgbClr val="595959"/>
                </a:solidFill>
                <a:latin typeface="Calibri"/>
                <a:cs typeface="Calibri"/>
              </a:rPr>
              <a:t>Spring PEP</a:t>
            </a:r>
          </a:p>
          <a:p>
            <a:pPr lvl="1"/>
            <a:r>
              <a:rPr lang="en-US" sz="2400" dirty="0">
                <a:solidFill>
                  <a:srgbClr val="595959"/>
                </a:solidFill>
                <a:latin typeface="Calibri"/>
                <a:cs typeface="Calibri"/>
              </a:rPr>
              <a:t>On-going H.S. </a:t>
            </a:r>
            <a:r>
              <a:rPr lang="en-US" sz="2400" dirty="0" smtClean="0">
                <a:solidFill>
                  <a:srgbClr val="595959"/>
                </a:solidFill>
                <a:latin typeface="Calibri"/>
                <a:cs typeface="Calibri"/>
              </a:rPr>
              <a:t>tours</a:t>
            </a:r>
          </a:p>
          <a:p>
            <a:pPr lvl="1"/>
            <a:r>
              <a:rPr lang="en-US" sz="2400" dirty="0" smtClean="0">
                <a:solidFill>
                  <a:srgbClr val="595959"/>
                </a:solidFill>
                <a:latin typeface="Calibri"/>
                <a:cs typeface="Calibri"/>
              </a:rPr>
              <a:t>Connect to College Night</a:t>
            </a:r>
          </a:p>
          <a:p>
            <a:pPr lvl="1"/>
            <a:r>
              <a:rPr lang="en-US" sz="2400" dirty="0" smtClean="0">
                <a:solidFill>
                  <a:srgbClr val="595959"/>
                </a:solidFill>
                <a:latin typeface="Calibri"/>
                <a:cs typeface="Calibri"/>
              </a:rPr>
              <a:t>Multiple Special PEP (targeted for at-risk, high need students by H.S.)</a:t>
            </a:r>
          </a:p>
          <a:p>
            <a:pPr lvl="1"/>
            <a:r>
              <a:rPr lang="en-US" sz="2400" dirty="0" smtClean="0">
                <a:solidFill>
                  <a:srgbClr val="595959"/>
                </a:solidFill>
                <a:latin typeface="Calibri"/>
                <a:cs typeface="Calibri"/>
              </a:rPr>
              <a:t>Fiesta Ca</a:t>
            </a:r>
            <a:r>
              <a:rPr lang="en-US" sz="2400" dirty="0" smtClean="0">
                <a:solidFill>
                  <a:srgbClr val="595959"/>
                </a:solidFill>
                <a:latin typeface="Calibri"/>
                <a:cs typeface="Calibri"/>
              </a:rPr>
              <a:t>ñada</a:t>
            </a:r>
          </a:p>
          <a:p>
            <a:pPr lvl="1"/>
            <a:r>
              <a:rPr lang="en-US" sz="2400" dirty="0" err="1" smtClean="0">
                <a:solidFill>
                  <a:srgbClr val="595959"/>
                </a:solidFill>
                <a:latin typeface="Calibri"/>
                <a:cs typeface="Calibri"/>
              </a:rPr>
              <a:t>Noche</a:t>
            </a:r>
            <a:r>
              <a:rPr lang="en-US" sz="2400" dirty="0" smtClean="0">
                <a:solidFill>
                  <a:srgbClr val="595959"/>
                </a:solidFill>
                <a:latin typeface="Calibri"/>
                <a:cs typeface="Calibri"/>
              </a:rPr>
              <a:t> de </a:t>
            </a:r>
            <a:r>
              <a:rPr lang="en-US" sz="2400" dirty="0" err="1" smtClean="0">
                <a:solidFill>
                  <a:srgbClr val="595959"/>
                </a:solidFill>
                <a:latin typeface="Calibri"/>
                <a:cs typeface="Calibri"/>
              </a:rPr>
              <a:t>Familia</a:t>
            </a:r>
            <a:endParaRPr lang="en-US" sz="2400" dirty="0" smtClean="0">
              <a:solidFill>
                <a:srgbClr val="595959"/>
              </a:solidFill>
              <a:latin typeface="Calibri"/>
              <a:cs typeface="Calibri"/>
            </a:endParaRPr>
          </a:p>
          <a:p>
            <a:pPr lvl="1"/>
            <a:r>
              <a:rPr lang="en-US" sz="2400" dirty="0" smtClean="0">
                <a:solidFill>
                  <a:srgbClr val="595959"/>
                </a:solidFill>
                <a:latin typeface="Calibri"/>
                <a:cs typeface="Calibri"/>
              </a:rPr>
              <a:t>COLTS Academy</a:t>
            </a:r>
            <a:endParaRPr lang="en-US" sz="2400" dirty="0" smtClean="0">
              <a:solidFill>
                <a:srgbClr val="595959"/>
              </a:solidFill>
              <a:latin typeface="Calibri"/>
              <a:cs typeface="Calibri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457200" y="4876800"/>
            <a:ext cx="4800600" cy="1981200"/>
          </a:xfrm>
          <a:prstGeom prst="irregularSeal1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95400" y="5486400"/>
            <a:ext cx="3048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800000"/>
                </a:solidFill>
              </a:rPr>
              <a:t>200% Increase</a:t>
            </a:r>
            <a:endParaRPr lang="en-US" sz="32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33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286000"/>
            <a:ext cx="3733800" cy="2286000"/>
          </a:xfrm>
        </p:spPr>
        <p:txBody>
          <a:bodyPr>
            <a:normAutofit/>
          </a:bodyPr>
          <a:lstStyle/>
          <a:p>
            <a:pPr marL="109728" indent="0" algn="ctr">
              <a:spcBef>
                <a:spcPts val="1000"/>
              </a:spcBef>
              <a:spcAft>
                <a:spcPts val="2400"/>
              </a:spcAft>
              <a:buNone/>
            </a:pPr>
            <a:r>
              <a:rPr lang="en-US" sz="6000" dirty="0" smtClean="0">
                <a:solidFill>
                  <a:srgbClr val="800000"/>
                </a:solidFill>
                <a:latin typeface="Calibri"/>
                <a:cs typeface="Calibri"/>
              </a:rPr>
              <a:t>1.0 FTE</a:t>
            </a:r>
          </a:p>
          <a:p>
            <a:pPr marL="109728" indent="0" algn="ctr">
              <a:spcBef>
                <a:spcPts val="1000"/>
              </a:spcBef>
              <a:buNone/>
            </a:pPr>
            <a:r>
              <a:rPr lang="en-US" sz="3600" dirty="0" smtClean="0">
                <a:solidFill>
                  <a:srgbClr val="595959"/>
                </a:solidFill>
                <a:latin typeface="Calibri"/>
                <a:cs typeface="Calibri"/>
              </a:rPr>
              <a:t>College Recruiter</a:t>
            </a:r>
            <a:endParaRPr lang="en-US" sz="3600" dirty="0">
              <a:solidFill>
                <a:srgbClr val="595959"/>
              </a:solidFill>
              <a:latin typeface="Calibri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/>
                <a:cs typeface="Arial"/>
              </a:rPr>
              <a:t>Current Outreach Staffing</a:t>
            </a:r>
            <a:endParaRPr lang="en-US" sz="4000" dirty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31"/>
          <a:stretch/>
        </p:blipFill>
        <p:spPr>
          <a:xfrm>
            <a:off x="6477000" y="2286000"/>
            <a:ext cx="2069307" cy="28977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cclogo_342pmsu(1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943600"/>
            <a:ext cx="1143000" cy="51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56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/>
                <a:cs typeface="Arial"/>
              </a:rPr>
              <a:t>Equity</a:t>
            </a:r>
            <a:endParaRPr lang="en-US" sz="4000" dirty="0">
              <a:latin typeface="Arial"/>
              <a:cs typeface="Arial"/>
            </a:endParaRPr>
          </a:p>
        </p:txBody>
      </p:sp>
      <p:pic>
        <p:nvPicPr>
          <p:cNvPr id="6" name="Picture 5" descr="Equity Image Baseball Ga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47800"/>
            <a:ext cx="7772400" cy="510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4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33728"/>
            <a:ext cx="7543800" cy="4919472"/>
          </a:xfrm>
        </p:spPr>
        <p:txBody>
          <a:bodyPr>
            <a:normAutofit/>
          </a:bodyPr>
          <a:lstStyle/>
          <a:p>
            <a:pPr>
              <a:spcBef>
                <a:spcPts val="1600"/>
              </a:spcBef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Increasing outreach presence on and off campus</a:t>
            </a:r>
          </a:p>
          <a:p>
            <a:pPr>
              <a:spcBef>
                <a:spcPts val="1600"/>
              </a:spcBef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Connecting previously underserved populations to campus resources</a:t>
            </a:r>
          </a:p>
          <a:p>
            <a:pPr>
              <a:spcBef>
                <a:spcPts val="1600"/>
              </a:spcBef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C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losing the achievement gap</a:t>
            </a:r>
          </a:p>
          <a:p>
            <a:pPr>
              <a:spcBef>
                <a:spcPts val="1600"/>
              </a:spcBef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Mitigating the social and educational imbalance for our students</a:t>
            </a:r>
          </a:p>
          <a:p>
            <a:pPr>
              <a:spcBef>
                <a:spcPts val="1600"/>
              </a:spcBef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Effectively utilizing limited college resources</a:t>
            </a:r>
          </a:p>
          <a:p>
            <a:pPr>
              <a:spcBef>
                <a:spcPts val="1000"/>
              </a:spcBef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/>
                <a:cs typeface="Arial"/>
              </a:rPr>
              <a:t>Equity. The Need is…</a:t>
            </a:r>
            <a:endParaRPr lang="en-US" sz="4000" dirty="0">
              <a:latin typeface="Arial"/>
              <a:cs typeface="Arial"/>
            </a:endParaRPr>
          </a:p>
        </p:txBody>
      </p:sp>
      <p:pic>
        <p:nvPicPr>
          <p:cNvPr id="5" name="Picture 4" descr="cclogo_342pmsu(1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943600"/>
            <a:ext cx="1143000" cy="51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544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33728"/>
            <a:ext cx="7543800" cy="4919472"/>
          </a:xfrm>
        </p:spPr>
        <p:txBody>
          <a:bodyPr>
            <a:normAutofit/>
          </a:bodyPr>
          <a:lstStyle/>
          <a:p>
            <a:pPr>
              <a:spcBef>
                <a:spcPts val="1600"/>
              </a:spcBef>
            </a:pPr>
            <a:r>
              <a:rPr lang="en-US" sz="2800" dirty="0" smtClean="0">
                <a:solidFill>
                  <a:srgbClr val="595959"/>
                </a:solidFill>
                <a:latin typeface="Calibri"/>
                <a:cs typeface="Calibri"/>
              </a:rPr>
              <a:t>Strengthen and expand our community partnerships</a:t>
            </a:r>
          </a:p>
          <a:p>
            <a:pPr>
              <a:spcBef>
                <a:spcPts val="1600"/>
              </a:spcBef>
            </a:pPr>
            <a:r>
              <a:rPr lang="en-US" sz="2800" dirty="0" smtClean="0">
                <a:solidFill>
                  <a:srgbClr val="595959"/>
                </a:solidFill>
                <a:latin typeface="Calibri"/>
                <a:cs typeface="Calibri"/>
              </a:rPr>
              <a:t>Serve as a bridge to connect underserved and disproportionately impacted students to Ca</a:t>
            </a:r>
            <a:r>
              <a:rPr lang="en-US" sz="2800" dirty="0" smtClean="0">
                <a:solidFill>
                  <a:srgbClr val="595959"/>
                </a:solidFill>
                <a:latin typeface="Calibri"/>
                <a:cs typeface="Calibri"/>
              </a:rPr>
              <a:t>ñada College </a:t>
            </a:r>
            <a:r>
              <a:rPr lang="en-US" sz="2800" dirty="0" smtClean="0">
                <a:solidFill>
                  <a:srgbClr val="595959"/>
                </a:solidFill>
                <a:latin typeface="Calibri"/>
                <a:cs typeface="Calibri"/>
              </a:rPr>
              <a:t>and YOUR programs</a:t>
            </a:r>
          </a:p>
          <a:p>
            <a:pPr>
              <a:spcBef>
                <a:spcPts val="1600"/>
              </a:spcBef>
            </a:pPr>
            <a:r>
              <a:rPr lang="en-US" sz="2800" dirty="0" smtClean="0">
                <a:solidFill>
                  <a:srgbClr val="595959"/>
                </a:solidFill>
                <a:latin typeface="Calibri"/>
                <a:cs typeface="Calibri"/>
              </a:rPr>
              <a:t>Meet the unmet social imperative for financial education and literacy needs of the community</a:t>
            </a:r>
          </a:p>
          <a:p>
            <a:pPr>
              <a:spcBef>
                <a:spcPts val="1600"/>
              </a:spcBef>
            </a:pPr>
            <a:r>
              <a:rPr lang="en-US" sz="2800" dirty="0" smtClean="0">
                <a:solidFill>
                  <a:srgbClr val="595959"/>
                </a:solidFill>
                <a:latin typeface="Calibri"/>
                <a:cs typeface="Calibri"/>
              </a:rPr>
              <a:t>Provide increased inter-departmental coordination and cost savings </a:t>
            </a:r>
            <a:endParaRPr lang="en-US" sz="2800" dirty="0">
              <a:solidFill>
                <a:srgbClr val="595959"/>
              </a:solidFill>
              <a:latin typeface="Calibri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/>
                <a:cs typeface="Arial"/>
              </a:rPr>
              <a:t>Benefits</a:t>
            </a:r>
            <a:endParaRPr lang="en-US" sz="4000" dirty="0">
              <a:latin typeface="Arial"/>
              <a:cs typeface="Arial"/>
            </a:endParaRPr>
          </a:p>
        </p:txBody>
      </p:sp>
      <p:pic>
        <p:nvPicPr>
          <p:cNvPr id="4" name="Picture 3" descr="cclogo_342pmsu(1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943600"/>
            <a:ext cx="1143000" cy="51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861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667000"/>
            <a:ext cx="5715000" cy="1795272"/>
          </a:xfrm>
        </p:spPr>
        <p:txBody>
          <a:bodyPr>
            <a:normAutofit/>
          </a:bodyPr>
          <a:lstStyle/>
          <a:p>
            <a:pPr marL="109728" indent="0">
              <a:spcBef>
                <a:spcPts val="1000"/>
              </a:spcBef>
              <a:buNone/>
            </a:pPr>
            <a:r>
              <a:rPr lang="en-US" sz="4000" dirty="0" smtClean="0">
                <a:solidFill>
                  <a:srgbClr val="595959"/>
                </a:solidFill>
              </a:rPr>
              <a:t>An Outreach Program Services Coordinator</a:t>
            </a:r>
          </a:p>
          <a:p>
            <a:pPr>
              <a:spcBef>
                <a:spcPts val="1000"/>
              </a:spcBef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/>
                <a:cs typeface="Arial"/>
              </a:rPr>
              <a:t>The Need is…</a:t>
            </a:r>
            <a:endParaRPr lang="en-US" sz="4000" dirty="0">
              <a:latin typeface="Arial"/>
              <a:cs typeface="Arial"/>
            </a:endParaRPr>
          </a:p>
        </p:txBody>
      </p:sp>
      <p:pic>
        <p:nvPicPr>
          <p:cNvPr id="4" name="Picture 3" descr="cclogo_342pmsu(1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943600"/>
            <a:ext cx="1143000" cy="51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546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9900" y="3162300"/>
            <a:ext cx="3124200" cy="1562100"/>
          </a:xfrm>
        </p:spPr>
        <p:txBody>
          <a:bodyPr>
            <a:noAutofit/>
          </a:bodyPr>
          <a:lstStyle/>
          <a:p>
            <a:pPr marL="109728" indent="0">
              <a:spcBef>
                <a:spcPts val="1000"/>
              </a:spcBef>
              <a:buNone/>
            </a:pPr>
            <a:r>
              <a:rPr lang="en-US" sz="4000" dirty="0" smtClean="0">
                <a:solidFill>
                  <a:srgbClr val="595959"/>
                </a:solidFill>
              </a:rPr>
              <a:t>Thank you!</a:t>
            </a:r>
            <a:endParaRPr lang="en-US" sz="4000" dirty="0">
              <a:solidFill>
                <a:srgbClr val="59595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0" y="838200"/>
            <a:ext cx="5257800" cy="1143000"/>
          </a:xfrm>
        </p:spPr>
        <p:txBody>
          <a:bodyPr>
            <a:noAutofit/>
          </a:bodyPr>
          <a:lstStyle/>
          <a:p>
            <a:r>
              <a:rPr lang="en-US" sz="7200" dirty="0" smtClean="0">
                <a:latin typeface="Arial"/>
                <a:cs typeface="Arial"/>
              </a:rPr>
              <a:t>Questions?</a:t>
            </a:r>
            <a:endParaRPr lang="en-US" sz="7200" dirty="0">
              <a:latin typeface="Arial"/>
              <a:cs typeface="Arial"/>
            </a:endParaRPr>
          </a:p>
        </p:txBody>
      </p:sp>
      <p:pic>
        <p:nvPicPr>
          <p:cNvPr id="4" name="Picture 3" descr="cclogo_342pmsu(1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943600"/>
            <a:ext cx="1143000" cy="51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49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819400"/>
            <a:ext cx="6705600" cy="1676400"/>
          </a:xfrm>
        </p:spPr>
        <p:txBody>
          <a:bodyPr>
            <a:normAutofit/>
          </a:bodyPr>
          <a:lstStyle/>
          <a:p>
            <a:pPr marL="109728" indent="0" algn="ctr">
              <a:spcBef>
                <a:spcPts val="1000"/>
              </a:spcBef>
              <a:spcAft>
                <a:spcPts val="2400"/>
              </a:spcAft>
              <a:buNone/>
            </a:pPr>
            <a:r>
              <a:rPr lang="en-US" sz="4000" dirty="0" smtClean="0">
                <a:solidFill>
                  <a:srgbClr val="800000"/>
                </a:solidFill>
                <a:latin typeface="Calibri"/>
                <a:cs typeface="Calibri"/>
              </a:rPr>
              <a:t>Outreach Program Services Coordinator (FT)</a:t>
            </a:r>
            <a:endParaRPr lang="en-US" sz="4000" dirty="0">
              <a:solidFill>
                <a:srgbClr val="595959"/>
              </a:solidFill>
              <a:latin typeface="Calibri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sz="4000" dirty="0" smtClean="0">
                <a:latin typeface="Arial"/>
                <a:cs typeface="Arial"/>
              </a:rPr>
              <a:t>Outreach, Financial Aid &amp; SparkPoint </a:t>
            </a:r>
            <a:r>
              <a:rPr lang="en-US" sz="4000" dirty="0" smtClean="0">
                <a:latin typeface="Arial"/>
                <a:cs typeface="Arial"/>
              </a:rPr>
              <a:t>Request</a:t>
            </a:r>
            <a:endParaRPr lang="en-US" sz="4000" dirty="0">
              <a:latin typeface="Arial"/>
              <a:cs typeface="Arial"/>
            </a:endParaRPr>
          </a:p>
        </p:txBody>
      </p:sp>
      <p:pic>
        <p:nvPicPr>
          <p:cNvPr id="7" name="Picture 6" descr="cclogo_342pmsu(1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943600"/>
            <a:ext cx="1143000" cy="51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422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33728"/>
            <a:ext cx="7543800" cy="3624072"/>
          </a:xfrm>
        </p:spPr>
        <p:txBody>
          <a:bodyPr>
            <a:normAutofit/>
          </a:bodyPr>
          <a:lstStyle/>
          <a:p>
            <a:pPr>
              <a:spcBef>
                <a:spcPts val="1600"/>
              </a:spcBef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Be the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‘face’ of Cañada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College</a:t>
            </a:r>
          </a:p>
          <a:p>
            <a:pPr>
              <a:spcBef>
                <a:spcPts val="1600"/>
              </a:spcBef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Encourage students and community members to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pursue a college education </a:t>
            </a: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  <a:p>
            <a:pPr>
              <a:spcBef>
                <a:spcPts val="1600"/>
              </a:spcBef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Provide underserved populations avenue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to reach their career and life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goals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/>
                <a:cs typeface="Arial"/>
              </a:rPr>
              <a:t>Ca</a:t>
            </a:r>
            <a:r>
              <a:rPr lang="en-US" sz="4000" dirty="0" smtClean="0">
                <a:latin typeface="Arial"/>
                <a:cs typeface="Arial"/>
              </a:rPr>
              <a:t>ñada College </a:t>
            </a:r>
            <a:r>
              <a:rPr lang="en-US" sz="4000" dirty="0" smtClean="0">
                <a:latin typeface="Arial"/>
                <a:cs typeface="Arial"/>
              </a:rPr>
              <a:t>Outreach Mission </a:t>
            </a:r>
            <a:endParaRPr lang="en-US" sz="4000" dirty="0">
              <a:latin typeface="Arial"/>
              <a:cs typeface="Arial"/>
            </a:endParaRPr>
          </a:p>
        </p:txBody>
      </p:sp>
      <p:pic>
        <p:nvPicPr>
          <p:cNvPr id="9" name="Picture 8" descr="cclogo_342pmsu(1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943600"/>
            <a:ext cx="1143000" cy="51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395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33728"/>
            <a:ext cx="7543800" cy="4919472"/>
          </a:xfrm>
        </p:spPr>
        <p:txBody>
          <a:bodyPr>
            <a:normAutofit/>
          </a:bodyPr>
          <a:lstStyle/>
          <a:p>
            <a:pPr>
              <a:spcBef>
                <a:spcPts val="1600"/>
              </a:spcBef>
            </a:pPr>
            <a:r>
              <a:rPr lang="en-US" sz="2800" dirty="0" smtClean="0">
                <a:solidFill>
                  <a:srgbClr val="595959"/>
                </a:solidFill>
                <a:latin typeface="Calibri"/>
                <a:cs typeface="Calibri"/>
              </a:rPr>
              <a:t>Provide </a:t>
            </a:r>
            <a:r>
              <a:rPr lang="en-US" sz="2800" dirty="0">
                <a:solidFill>
                  <a:srgbClr val="595959"/>
                </a:solidFill>
                <a:latin typeface="Calibri"/>
                <a:cs typeface="Calibri"/>
              </a:rPr>
              <a:t>accurate and timely </a:t>
            </a:r>
            <a:r>
              <a:rPr lang="en-US" sz="2800" b="1" dirty="0">
                <a:solidFill>
                  <a:srgbClr val="595959"/>
                </a:solidFill>
                <a:latin typeface="Calibri"/>
                <a:cs typeface="Calibri"/>
              </a:rPr>
              <a:t>information</a:t>
            </a:r>
            <a:r>
              <a:rPr lang="en-US" sz="2800" dirty="0">
                <a:solidFill>
                  <a:srgbClr val="595959"/>
                </a:solidFill>
                <a:latin typeface="Calibri"/>
                <a:cs typeface="Calibri"/>
              </a:rPr>
              <a:t> that is understandable for our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diverse community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endParaRPr lang="en-US" sz="2800" b="1" dirty="0" smtClean="0">
              <a:solidFill>
                <a:schemeClr val="accent6">
                  <a:lumMod val="50000"/>
                </a:schemeClr>
              </a:solidFill>
              <a:latin typeface="Calibri"/>
              <a:cs typeface="Calibri"/>
            </a:endParaRPr>
          </a:p>
          <a:p>
            <a:pPr>
              <a:spcBef>
                <a:spcPts val="1600"/>
              </a:spcBef>
            </a:pPr>
            <a:r>
              <a:rPr lang="en-US" sz="2800" dirty="0" smtClean="0">
                <a:solidFill>
                  <a:srgbClr val="595959"/>
                </a:solidFill>
                <a:latin typeface="Calibri"/>
                <a:cs typeface="Calibri"/>
              </a:rPr>
              <a:t>Deliver </a:t>
            </a:r>
            <a:r>
              <a:rPr lang="en-US" sz="2800" b="1" dirty="0">
                <a:solidFill>
                  <a:srgbClr val="595959"/>
                </a:solidFill>
                <a:latin typeface="Calibri"/>
                <a:cs typeface="Calibri"/>
              </a:rPr>
              <a:t>outreach</a:t>
            </a:r>
            <a:r>
              <a:rPr lang="en-US" sz="2800" dirty="0">
                <a:solidFill>
                  <a:srgbClr val="595959"/>
                </a:solidFill>
                <a:latin typeface="Calibri"/>
                <a:cs typeface="Calibri"/>
              </a:rPr>
              <a:t> efforts for both </a:t>
            </a:r>
            <a:r>
              <a:rPr lang="en-US" sz="2800" b="1" dirty="0">
                <a:solidFill>
                  <a:srgbClr val="8F5201"/>
                </a:solidFill>
                <a:latin typeface="Calibri"/>
                <a:cs typeface="Calibri"/>
              </a:rPr>
              <a:t>on and off-campus</a:t>
            </a:r>
            <a:r>
              <a:rPr lang="en-US" sz="2800" dirty="0">
                <a:solidFill>
                  <a:srgbClr val="595959"/>
                </a:solidFill>
                <a:latin typeface="Calibri"/>
                <a:cs typeface="Calibri"/>
              </a:rPr>
              <a:t> activities</a:t>
            </a:r>
          </a:p>
          <a:p>
            <a:pPr>
              <a:spcBef>
                <a:spcPts val="1600"/>
              </a:spcBef>
            </a:pPr>
            <a:r>
              <a:rPr lang="en-US" sz="2800" b="1" dirty="0" smtClean="0">
                <a:solidFill>
                  <a:srgbClr val="595959"/>
                </a:solidFill>
                <a:latin typeface="Calibri"/>
                <a:cs typeface="Calibri"/>
              </a:rPr>
              <a:t>Coordinate</a:t>
            </a:r>
            <a:r>
              <a:rPr lang="en-US" sz="2800" dirty="0" smtClean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rgbClr val="595959"/>
                </a:solidFill>
                <a:latin typeface="Calibri"/>
                <a:cs typeface="Calibri"/>
              </a:rPr>
              <a:t>informational events </a:t>
            </a:r>
            <a:r>
              <a:rPr lang="en-US" sz="2800" b="1" dirty="0">
                <a:solidFill>
                  <a:srgbClr val="8F5201"/>
                </a:solidFill>
                <a:latin typeface="Calibri"/>
                <a:cs typeface="Calibri"/>
              </a:rPr>
              <a:t>across multiple campus departments</a:t>
            </a:r>
          </a:p>
          <a:p>
            <a:pPr>
              <a:spcBef>
                <a:spcPts val="1600"/>
              </a:spcBef>
            </a:pPr>
            <a:r>
              <a:rPr lang="en-US" sz="2800" b="1" dirty="0" smtClean="0">
                <a:solidFill>
                  <a:srgbClr val="8F5201"/>
                </a:solidFill>
                <a:latin typeface="Calibri"/>
                <a:cs typeface="Calibri"/>
              </a:rPr>
              <a:t>Strengthen </a:t>
            </a:r>
            <a:r>
              <a:rPr lang="en-US" sz="2800" b="1" dirty="0">
                <a:solidFill>
                  <a:srgbClr val="8F5201"/>
                </a:solidFill>
                <a:latin typeface="Calibri"/>
                <a:cs typeface="Calibri"/>
              </a:rPr>
              <a:t>student service</a:t>
            </a:r>
            <a:r>
              <a:rPr lang="en-US" sz="2800" dirty="0">
                <a:solidFill>
                  <a:srgbClr val="595959"/>
                </a:solidFill>
                <a:latin typeface="Calibri"/>
                <a:cs typeface="Calibri"/>
              </a:rPr>
              <a:t> connections across </a:t>
            </a:r>
            <a:r>
              <a:rPr lang="en-US" sz="2800" dirty="0" smtClean="0">
                <a:solidFill>
                  <a:srgbClr val="595959"/>
                </a:solidFill>
                <a:latin typeface="Calibri"/>
                <a:cs typeface="Calibri"/>
              </a:rPr>
              <a:t>departments</a:t>
            </a:r>
            <a:endParaRPr lang="en-US" sz="2800" dirty="0">
              <a:solidFill>
                <a:srgbClr val="595959"/>
              </a:solidFill>
              <a:latin typeface="Calibri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/>
                <a:cs typeface="Arial"/>
              </a:rPr>
              <a:t>Outreach Pillars </a:t>
            </a:r>
            <a:r>
              <a:rPr lang="en-US" sz="2700" dirty="0" smtClean="0">
                <a:latin typeface="Arial"/>
                <a:cs typeface="Arial"/>
              </a:rPr>
              <a:t>– Connecting Students</a:t>
            </a:r>
            <a:endParaRPr lang="en-US" sz="2700" dirty="0">
              <a:latin typeface="Arial"/>
              <a:cs typeface="Arial"/>
            </a:endParaRPr>
          </a:p>
        </p:txBody>
      </p:sp>
      <p:pic>
        <p:nvPicPr>
          <p:cNvPr id="4" name="Picture 3" descr="cclogo_342pmsu(1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943600"/>
            <a:ext cx="1143000" cy="51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249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1905000" cy="4919472"/>
          </a:xfrm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</a:pPr>
            <a:r>
              <a:rPr lang="en-US" sz="2800" dirty="0" smtClean="0">
                <a:solidFill>
                  <a:srgbClr val="595959"/>
                </a:solidFill>
                <a:latin typeface="Calibri"/>
                <a:cs typeface="Calibri"/>
              </a:rPr>
              <a:t>1.4</a:t>
            </a:r>
          </a:p>
          <a:p>
            <a:pPr lvl="0">
              <a:spcBef>
                <a:spcPts val="1000"/>
              </a:spcBef>
            </a:pPr>
            <a:r>
              <a:rPr lang="en-US" sz="2800" dirty="0" smtClean="0">
                <a:solidFill>
                  <a:srgbClr val="595959"/>
                </a:solidFill>
                <a:latin typeface="Calibri"/>
                <a:cs typeface="Calibri"/>
              </a:rPr>
              <a:t>2.1</a:t>
            </a:r>
          </a:p>
          <a:p>
            <a:pPr lvl="0">
              <a:spcBef>
                <a:spcPts val="1000"/>
              </a:spcBef>
            </a:pPr>
            <a:r>
              <a:rPr lang="en-US" sz="2800" dirty="0" smtClean="0">
                <a:solidFill>
                  <a:srgbClr val="595959"/>
                </a:solidFill>
                <a:latin typeface="Calibri"/>
                <a:cs typeface="Calibri"/>
              </a:rPr>
              <a:t>2.3</a:t>
            </a:r>
          </a:p>
          <a:p>
            <a:pPr lvl="0">
              <a:spcBef>
                <a:spcPts val="1000"/>
              </a:spcBef>
            </a:pPr>
            <a:r>
              <a:rPr lang="en-US" sz="2800" dirty="0" smtClean="0">
                <a:solidFill>
                  <a:srgbClr val="595959"/>
                </a:solidFill>
                <a:latin typeface="Calibri"/>
                <a:cs typeface="Calibri"/>
              </a:rPr>
              <a:t>2.4</a:t>
            </a:r>
          </a:p>
          <a:p>
            <a:pPr lvl="0">
              <a:spcBef>
                <a:spcPts val="1000"/>
              </a:spcBef>
            </a:pPr>
            <a:r>
              <a:rPr lang="en-US" sz="2800" dirty="0" smtClean="0">
                <a:solidFill>
                  <a:srgbClr val="595959"/>
                </a:solidFill>
                <a:latin typeface="Calibri"/>
                <a:cs typeface="Calibri"/>
              </a:rPr>
              <a:t>2.5</a:t>
            </a:r>
          </a:p>
          <a:p>
            <a:pPr lvl="0">
              <a:spcBef>
                <a:spcPts val="1000"/>
              </a:spcBef>
            </a:pPr>
            <a:r>
              <a:rPr lang="en-US" sz="2800" dirty="0" smtClean="0">
                <a:solidFill>
                  <a:srgbClr val="595959"/>
                </a:solidFill>
                <a:latin typeface="Calibri"/>
                <a:cs typeface="Calibri"/>
              </a:rPr>
              <a:t>3.1</a:t>
            </a:r>
            <a:endParaRPr lang="en-US" sz="2800" dirty="0">
              <a:solidFill>
                <a:srgbClr val="595959"/>
              </a:solidFill>
              <a:latin typeface="Calibri"/>
              <a:cs typeface="Calibri"/>
            </a:endParaRPr>
          </a:p>
          <a:p>
            <a:pPr>
              <a:spcBef>
                <a:spcPts val="1000"/>
              </a:spcBef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spcBef>
                <a:spcPts val="1000"/>
              </a:spcBef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Arial"/>
                <a:cs typeface="Arial"/>
              </a:rPr>
              <a:t>Alignment with Strategic Plan Objectives</a:t>
            </a:r>
            <a:endParaRPr lang="en-US" sz="4000" dirty="0">
              <a:latin typeface="Arial"/>
              <a:cs typeface="Arial"/>
            </a:endParaRPr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828800"/>
            <a:ext cx="5074920" cy="28546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cclogo_342pmsu(1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943600"/>
            <a:ext cx="1143000" cy="51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371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8077200" cy="4386072"/>
          </a:xfrm>
        </p:spPr>
        <p:txBody>
          <a:bodyPr>
            <a:noAutofit/>
          </a:bodyPr>
          <a:lstStyle/>
          <a:p>
            <a:pPr>
              <a:spcBef>
                <a:spcPts val="1400"/>
              </a:spcBef>
            </a:pPr>
            <a:r>
              <a:rPr lang="en-US" sz="2800" dirty="0" smtClean="0">
                <a:solidFill>
                  <a:srgbClr val="595959"/>
                </a:solidFill>
                <a:latin typeface="Calibri"/>
                <a:cs typeface="Calibri"/>
              </a:rPr>
              <a:t>Presents </a:t>
            </a:r>
            <a:r>
              <a:rPr lang="en-US" sz="2800" dirty="0">
                <a:solidFill>
                  <a:srgbClr val="595959"/>
                </a:solidFill>
                <a:latin typeface="Calibri"/>
                <a:cs typeface="Calibri"/>
              </a:rPr>
              <a:t>to high school students, parents, and the greater community </a:t>
            </a:r>
            <a:endParaRPr lang="en-US" sz="2800" dirty="0" smtClean="0">
              <a:solidFill>
                <a:srgbClr val="595959"/>
              </a:solidFill>
              <a:latin typeface="Calibri"/>
              <a:cs typeface="Calibri"/>
            </a:endParaRPr>
          </a:p>
          <a:p>
            <a:pPr>
              <a:spcBef>
                <a:spcPts val="1400"/>
              </a:spcBef>
            </a:pPr>
            <a:r>
              <a:rPr lang="en-US" sz="2800" dirty="0" smtClean="0">
                <a:solidFill>
                  <a:srgbClr val="595959"/>
                </a:solidFill>
                <a:latin typeface="Calibri"/>
                <a:cs typeface="Calibri"/>
              </a:rPr>
              <a:t>Conducts application </a:t>
            </a:r>
            <a:r>
              <a:rPr lang="en-US" sz="2800" dirty="0">
                <a:solidFill>
                  <a:srgbClr val="595959"/>
                </a:solidFill>
                <a:latin typeface="Calibri"/>
                <a:cs typeface="Calibri"/>
              </a:rPr>
              <a:t>and </a:t>
            </a:r>
            <a:r>
              <a:rPr lang="en-US" sz="2800" dirty="0" smtClean="0">
                <a:solidFill>
                  <a:srgbClr val="595959"/>
                </a:solidFill>
                <a:latin typeface="Calibri"/>
                <a:cs typeface="Calibri"/>
              </a:rPr>
              <a:t>Financial </a:t>
            </a:r>
            <a:r>
              <a:rPr lang="en-US" sz="2800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lang="en-US" sz="2800" dirty="0" smtClean="0">
                <a:solidFill>
                  <a:srgbClr val="595959"/>
                </a:solidFill>
                <a:latin typeface="Calibri"/>
                <a:cs typeface="Calibri"/>
              </a:rPr>
              <a:t>id </a:t>
            </a:r>
            <a:r>
              <a:rPr lang="en-US" sz="2800" dirty="0">
                <a:solidFill>
                  <a:srgbClr val="595959"/>
                </a:solidFill>
                <a:latin typeface="Calibri"/>
                <a:cs typeface="Calibri"/>
              </a:rPr>
              <a:t>workshops </a:t>
            </a:r>
            <a:endParaRPr lang="en-US" sz="2800" dirty="0" smtClean="0">
              <a:solidFill>
                <a:srgbClr val="595959"/>
              </a:solidFill>
              <a:latin typeface="Calibri"/>
              <a:cs typeface="Calibri"/>
            </a:endParaRPr>
          </a:p>
          <a:p>
            <a:pPr>
              <a:spcBef>
                <a:spcPts val="1400"/>
              </a:spcBef>
            </a:pPr>
            <a:r>
              <a:rPr lang="en-US" sz="2800" dirty="0" smtClean="0">
                <a:solidFill>
                  <a:srgbClr val="595959"/>
                </a:solidFill>
                <a:latin typeface="Calibri"/>
                <a:cs typeface="Calibri"/>
              </a:rPr>
              <a:t>Schedules high school visits &amp; attends </a:t>
            </a:r>
            <a:r>
              <a:rPr lang="en-US" sz="2800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lang="en-US" sz="2800" dirty="0" smtClean="0">
                <a:solidFill>
                  <a:srgbClr val="595959"/>
                </a:solidFill>
                <a:latin typeface="Calibri"/>
                <a:cs typeface="Calibri"/>
              </a:rPr>
              <a:t>ollege/educational </a:t>
            </a:r>
            <a:r>
              <a:rPr lang="en-US" sz="2800" dirty="0">
                <a:solidFill>
                  <a:srgbClr val="595959"/>
                </a:solidFill>
                <a:latin typeface="Calibri"/>
                <a:cs typeface="Calibri"/>
              </a:rPr>
              <a:t>Fairs </a:t>
            </a:r>
            <a:endParaRPr lang="en-US" sz="2800" dirty="0" smtClean="0">
              <a:solidFill>
                <a:srgbClr val="595959"/>
              </a:solidFill>
              <a:latin typeface="Calibri"/>
              <a:cs typeface="Calibri"/>
            </a:endParaRPr>
          </a:p>
          <a:p>
            <a:pPr>
              <a:spcBef>
                <a:spcPts val="1400"/>
              </a:spcBef>
            </a:pPr>
            <a:r>
              <a:rPr lang="en-US" sz="2800" dirty="0" smtClean="0">
                <a:solidFill>
                  <a:srgbClr val="595959"/>
                </a:solidFill>
                <a:latin typeface="Calibri"/>
                <a:cs typeface="Calibri"/>
              </a:rPr>
              <a:t>Coordinates campus tours</a:t>
            </a:r>
          </a:p>
          <a:p>
            <a:pPr>
              <a:spcBef>
                <a:spcPts val="1400"/>
              </a:spcBef>
            </a:pPr>
            <a:r>
              <a:rPr lang="en-US" sz="2800" dirty="0" smtClean="0">
                <a:solidFill>
                  <a:srgbClr val="595959"/>
                </a:solidFill>
                <a:latin typeface="Calibri"/>
                <a:cs typeface="Calibri"/>
              </a:rPr>
              <a:t>Promotes campus programs and services</a:t>
            </a:r>
            <a:endParaRPr lang="en-US" sz="2800" dirty="0">
              <a:solidFill>
                <a:srgbClr val="595959"/>
              </a:solidFill>
              <a:latin typeface="Calibri"/>
              <a:cs typeface="Calibri"/>
            </a:endParaRPr>
          </a:p>
          <a:p>
            <a:pPr>
              <a:spcBef>
                <a:spcPts val="800"/>
              </a:spcBef>
            </a:pPr>
            <a:r>
              <a:rPr lang="en-US" sz="2800" dirty="0" smtClean="0">
                <a:solidFill>
                  <a:srgbClr val="595959"/>
                </a:solidFill>
                <a:latin typeface="Calibri"/>
                <a:cs typeface="Calibri"/>
              </a:rPr>
              <a:t>Plans, collaborates &amp; participates in campus-wide events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/>
                <a:cs typeface="Arial"/>
              </a:rPr>
              <a:t>Outreach …</a:t>
            </a:r>
            <a:endParaRPr lang="en-US" sz="4000" dirty="0">
              <a:latin typeface="Arial"/>
              <a:cs typeface="Arial"/>
            </a:endParaRPr>
          </a:p>
        </p:txBody>
      </p:sp>
      <p:pic>
        <p:nvPicPr>
          <p:cNvPr id="5" name="Picture 4" descr="cclogo_342pmsu(1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943600"/>
            <a:ext cx="1143000" cy="51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035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/>
                <a:cs typeface="Arial"/>
              </a:rPr>
              <a:t>High School Outreach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457200" y="1444294"/>
            <a:ext cx="4040188" cy="3941763"/>
          </a:xfrm>
          <a:prstGeom prst="rect">
            <a:avLst/>
          </a:prstGeom>
        </p:spPr>
        <p:txBody>
          <a:bodyPr/>
          <a:lstStyle/>
          <a:p>
            <a:pPr marL="109728" indent="0">
              <a:buNone/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2013 – 2014</a:t>
            </a:r>
          </a:p>
          <a:p>
            <a:pPr marL="109728" indent="0">
              <a:buNone/>
            </a:pPr>
            <a:endParaRPr lang="en-US" sz="1200" dirty="0" smtClean="0">
              <a:latin typeface="Calibri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sz="2800" dirty="0" smtClean="0">
                <a:latin typeface="Calibri"/>
                <a:cs typeface="Calibri"/>
              </a:rPr>
              <a:t>11 High Schools </a:t>
            </a:r>
          </a:p>
          <a:p>
            <a:pPr lvl="1"/>
            <a:r>
              <a:rPr lang="en-US" sz="2400" dirty="0" smtClean="0">
                <a:solidFill>
                  <a:srgbClr val="595959"/>
                </a:solidFill>
                <a:latin typeface="Calibri"/>
                <a:cs typeface="Calibri"/>
              </a:rPr>
              <a:t>SUHSD</a:t>
            </a:r>
          </a:p>
          <a:p>
            <a:pPr lvl="1"/>
            <a:r>
              <a:rPr lang="en-US" sz="2400" dirty="0" err="1" smtClean="0">
                <a:solidFill>
                  <a:srgbClr val="595959"/>
                </a:solidFill>
                <a:latin typeface="Calibri"/>
                <a:cs typeface="Calibri"/>
              </a:rPr>
              <a:t>Pescadero</a:t>
            </a:r>
            <a:r>
              <a:rPr lang="en-US" sz="2400" dirty="0" smtClean="0">
                <a:solidFill>
                  <a:srgbClr val="595959"/>
                </a:solidFill>
                <a:latin typeface="Calibri"/>
                <a:cs typeface="Calibri"/>
              </a:rPr>
              <a:t> H.S.</a:t>
            </a:r>
          </a:p>
          <a:p>
            <a:pPr lvl="1"/>
            <a:r>
              <a:rPr lang="en-US" sz="2400" dirty="0" smtClean="0">
                <a:solidFill>
                  <a:srgbClr val="595959"/>
                </a:solidFill>
                <a:latin typeface="Calibri"/>
                <a:cs typeface="Calibri"/>
              </a:rPr>
              <a:t>Half Moon Bay H.S.</a:t>
            </a:r>
          </a:p>
          <a:p>
            <a:pPr lvl="1"/>
            <a:r>
              <a:rPr lang="en-US" sz="2400" dirty="0" smtClean="0">
                <a:solidFill>
                  <a:srgbClr val="595959"/>
                </a:solidFill>
                <a:latin typeface="Calibri"/>
                <a:cs typeface="Calibri"/>
              </a:rPr>
              <a:t>Aragon H.S.</a:t>
            </a:r>
          </a:p>
          <a:p>
            <a:pPr lvl="1"/>
            <a:r>
              <a:rPr lang="en-US" sz="2400" dirty="0" smtClean="0">
                <a:solidFill>
                  <a:srgbClr val="595959"/>
                </a:solidFill>
                <a:latin typeface="Calibri"/>
                <a:cs typeface="Calibri"/>
              </a:rPr>
              <a:t>Hillsdale H.S.</a:t>
            </a:r>
          </a:p>
          <a:p>
            <a:pPr lvl="1"/>
            <a:r>
              <a:rPr lang="en-US" sz="2400" dirty="0" smtClean="0">
                <a:solidFill>
                  <a:srgbClr val="595959"/>
                </a:solidFill>
                <a:latin typeface="Calibri"/>
                <a:cs typeface="Calibri"/>
              </a:rPr>
              <a:t>San Mateo H.S.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4800600" y="1447800"/>
            <a:ext cx="4040188" cy="3941763"/>
          </a:xfrm>
          <a:prstGeom prst="rect">
            <a:avLst/>
          </a:prstGeom>
        </p:spPr>
        <p:txBody>
          <a:bodyPr/>
          <a:lstStyle/>
          <a:p>
            <a:pPr marL="109728" indent="0">
              <a:buNone/>
            </a:pPr>
            <a:r>
              <a:rPr lang="en-US" b="1" dirty="0" smtClean="0">
                <a:solidFill>
                  <a:srgbClr val="8F5201"/>
                </a:solidFill>
                <a:latin typeface="Calibri"/>
                <a:cs typeface="Calibri"/>
              </a:rPr>
              <a:t>2015 and Beyond</a:t>
            </a:r>
          </a:p>
          <a:p>
            <a:pPr marL="109728" indent="0">
              <a:buNone/>
            </a:pPr>
            <a:endParaRPr lang="en-US" sz="1200" dirty="0" smtClean="0">
              <a:latin typeface="Calibri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sz="2800" dirty="0" smtClean="0">
                <a:latin typeface="Calibri"/>
                <a:cs typeface="Calibri"/>
              </a:rPr>
              <a:t>23 High Schools</a:t>
            </a:r>
          </a:p>
          <a:p>
            <a:pPr lvl="1"/>
            <a:r>
              <a:rPr lang="en-US" sz="2400" dirty="0" smtClean="0">
                <a:solidFill>
                  <a:srgbClr val="595959"/>
                </a:solidFill>
                <a:latin typeface="Calibri"/>
                <a:cs typeface="Calibri"/>
              </a:rPr>
              <a:t>SUHSD</a:t>
            </a:r>
          </a:p>
          <a:p>
            <a:pPr lvl="1"/>
            <a:r>
              <a:rPr lang="en-US" sz="2400" dirty="0" smtClean="0">
                <a:solidFill>
                  <a:srgbClr val="595959"/>
                </a:solidFill>
                <a:latin typeface="Calibri"/>
                <a:cs typeface="Calibri"/>
              </a:rPr>
              <a:t>SMUHSD</a:t>
            </a:r>
          </a:p>
          <a:p>
            <a:pPr lvl="1"/>
            <a:r>
              <a:rPr lang="en-US" sz="2400" dirty="0" smtClean="0">
                <a:solidFill>
                  <a:srgbClr val="595959"/>
                </a:solidFill>
                <a:latin typeface="Calibri"/>
                <a:cs typeface="Calibri"/>
              </a:rPr>
              <a:t>SSFUHSD</a:t>
            </a:r>
          </a:p>
          <a:p>
            <a:pPr lvl="1"/>
            <a:r>
              <a:rPr lang="en-US" sz="2400" dirty="0" smtClean="0">
                <a:solidFill>
                  <a:srgbClr val="595959"/>
                </a:solidFill>
                <a:latin typeface="Calibri"/>
                <a:cs typeface="Calibri"/>
              </a:rPr>
              <a:t>JUHSD</a:t>
            </a:r>
          </a:p>
          <a:p>
            <a:pPr lvl="1"/>
            <a:r>
              <a:rPr lang="en-US" sz="2400" dirty="0" err="1" smtClean="0">
                <a:solidFill>
                  <a:srgbClr val="595959"/>
                </a:solidFill>
                <a:latin typeface="Calibri"/>
                <a:cs typeface="Calibri"/>
              </a:rPr>
              <a:t>Coastside</a:t>
            </a:r>
            <a:endParaRPr lang="en-US" sz="2400" dirty="0">
              <a:solidFill>
                <a:srgbClr val="595959"/>
              </a:solidFill>
              <a:latin typeface="Calibri"/>
              <a:cs typeface="Calibri"/>
            </a:endParaRPr>
          </a:p>
        </p:txBody>
      </p:sp>
      <p:pic>
        <p:nvPicPr>
          <p:cNvPr id="8" name="Picture 7" descr="cclogo_342pmsu(1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943600"/>
            <a:ext cx="1143000" cy="512925"/>
          </a:xfrm>
          <a:prstGeom prst="rect">
            <a:avLst/>
          </a:prstGeom>
        </p:spPr>
      </p:pic>
      <p:sp>
        <p:nvSpPr>
          <p:cNvPr id="9" name="Explosion 1 8"/>
          <p:cNvSpPr/>
          <p:nvPr/>
        </p:nvSpPr>
        <p:spPr>
          <a:xfrm>
            <a:off x="457200" y="4876800"/>
            <a:ext cx="4800600" cy="1981200"/>
          </a:xfrm>
          <a:prstGeom prst="irregularSeal1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95400" y="5486400"/>
            <a:ext cx="3048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800000"/>
                </a:solidFill>
              </a:rPr>
              <a:t>200% Increase</a:t>
            </a:r>
            <a:endParaRPr lang="en-US" sz="32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228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Calibri"/>
                <a:cs typeface="Calibri"/>
              </a:rPr>
              <a:t>Off Campus </a:t>
            </a:r>
            <a:r>
              <a:rPr lang="en-US" sz="4000" dirty="0" smtClean="0">
                <a:latin typeface="Calibri"/>
                <a:cs typeface="Calibri"/>
              </a:rPr>
              <a:t>Activities in the Community</a:t>
            </a:r>
            <a:endParaRPr lang="en-US" sz="4000" dirty="0">
              <a:latin typeface="Calibri"/>
              <a:cs typeface="Calibri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76400"/>
            <a:ext cx="3581400" cy="20145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31"/>
          <a:stretch/>
        </p:blipFill>
        <p:spPr>
          <a:xfrm>
            <a:off x="6817150" y="1676400"/>
            <a:ext cx="1741300" cy="243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495800"/>
            <a:ext cx="2912533" cy="1638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Content Placeholder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495800"/>
            <a:ext cx="3462865" cy="19478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1" y="1676400"/>
            <a:ext cx="1371600" cy="243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294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1 2"/>
          <p:cNvSpPr/>
          <p:nvPr/>
        </p:nvSpPr>
        <p:spPr>
          <a:xfrm>
            <a:off x="457200" y="4876800"/>
            <a:ext cx="4800600" cy="1981200"/>
          </a:xfrm>
          <a:prstGeom prst="irregularSeal1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/>
                <a:cs typeface="Arial"/>
              </a:rPr>
              <a:t>Community Outreach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457200" y="1444294"/>
            <a:ext cx="4040188" cy="3941763"/>
          </a:xfrm>
          <a:prstGeom prst="rect">
            <a:avLst/>
          </a:prstGeom>
        </p:spPr>
        <p:txBody>
          <a:bodyPr/>
          <a:lstStyle/>
          <a:p>
            <a:pPr marL="109728" indent="0">
              <a:buNone/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2013 – 2014</a:t>
            </a:r>
          </a:p>
          <a:p>
            <a:pPr marL="109728" indent="0">
              <a:buNone/>
            </a:pPr>
            <a:endParaRPr lang="en-US" sz="1200" dirty="0" smtClean="0">
              <a:latin typeface="Calibri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sz="2800" dirty="0" smtClean="0">
                <a:latin typeface="Calibri"/>
                <a:cs typeface="Calibri"/>
              </a:rPr>
              <a:t>7 Major Events</a:t>
            </a:r>
          </a:p>
          <a:p>
            <a:pPr lvl="1"/>
            <a:r>
              <a:rPr lang="en-US" sz="2400" dirty="0" smtClean="0">
                <a:solidFill>
                  <a:srgbClr val="595959"/>
                </a:solidFill>
                <a:latin typeface="Calibri"/>
                <a:cs typeface="Calibri"/>
              </a:rPr>
              <a:t>North Fair Oaks Community Festival (NFO)</a:t>
            </a:r>
          </a:p>
          <a:p>
            <a:pPr lvl="1"/>
            <a:r>
              <a:rPr lang="en-US" sz="2400" dirty="0" smtClean="0">
                <a:solidFill>
                  <a:srgbClr val="595959"/>
                </a:solidFill>
                <a:latin typeface="Calibri"/>
                <a:cs typeface="Calibri"/>
              </a:rPr>
              <a:t>3 college nights</a:t>
            </a:r>
          </a:p>
          <a:p>
            <a:pPr lvl="1"/>
            <a:r>
              <a:rPr lang="en-US" sz="2400" dirty="0" smtClean="0">
                <a:solidFill>
                  <a:srgbClr val="595959"/>
                </a:solidFill>
                <a:latin typeface="Calibri"/>
                <a:cs typeface="Calibri"/>
              </a:rPr>
              <a:t>2 college days</a:t>
            </a:r>
          </a:p>
          <a:p>
            <a:pPr lvl="1"/>
            <a:r>
              <a:rPr lang="en-US" sz="2400" dirty="0" smtClean="0">
                <a:solidFill>
                  <a:srgbClr val="595959"/>
                </a:solidFill>
                <a:latin typeface="Calibri"/>
                <a:cs typeface="Calibri"/>
              </a:rPr>
              <a:t>OYE – Youth Educational Conference (NFO)</a:t>
            </a:r>
          </a:p>
          <a:p>
            <a:pPr lvl="1"/>
            <a:endParaRPr lang="en-US" dirty="0" smtClean="0">
              <a:solidFill>
                <a:srgbClr val="7F7F7F"/>
              </a:solidFill>
              <a:latin typeface="Calibri"/>
              <a:cs typeface="Calibri"/>
            </a:endParaRPr>
          </a:p>
          <a:p>
            <a:pPr lvl="2"/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4800600" y="1447800"/>
            <a:ext cx="4040188" cy="4876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800" b="1" dirty="0" smtClean="0">
                <a:solidFill>
                  <a:srgbClr val="8F5201"/>
                </a:solidFill>
                <a:latin typeface="Calibri"/>
                <a:cs typeface="Calibri"/>
              </a:rPr>
              <a:t>2015 and Beyond</a:t>
            </a:r>
          </a:p>
          <a:p>
            <a:pPr marL="109728" indent="0">
              <a:buNone/>
            </a:pPr>
            <a:endParaRPr lang="en-US" sz="1200" dirty="0" smtClean="0">
              <a:latin typeface="Calibri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sz="2800" dirty="0" smtClean="0">
                <a:latin typeface="Calibri"/>
                <a:cs typeface="Calibri"/>
              </a:rPr>
              <a:t>21 Total Major Events</a:t>
            </a:r>
          </a:p>
          <a:p>
            <a:pPr lvl="1">
              <a:spcAft>
                <a:spcPts val="600"/>
              </a:spcAft>
            </a:pPr>
            <a:r>
              <a:rPr lang="en-US" sz="2400" b="1" dirty="0" smtClean="0">
                <a:solidFill>
                  <a:srgbClr val="595959"/>
                </a:solidFill>
                <a:latin typeface="Calibri"/>
                <a:cs typeface="Calibri"/>
              </a:rPr>
              <a:t>2013–14 Major Events &amp;</a:t>
            </a:r>
          </a:p>
          <a:p>
            <a:pPr lvl="1"/>
            <a:r>
              <a:rPr lang="en-US" sz="2400" dirty="0" smtClean="0">
                <a:solidFill>
                  <a:srgbClr val="595959"/>
                </a:solidFill>
                <a:latin typeface="Calibri"/>
                <a:cs typeface="Calibri"/>
              </a:rPr>
              <a:t>Sequoia H.S. Dreamers Conference</a:t>
            </a:r>
          </a:p>
          <a:p>
            <a:pPr lvl="1"/>
            <a:r>
              <a:rPr lang="en-US" sz="2400" dirty="0" smtClean="0">
                <a:solidFill>
                  <a:srgbClr val="595959"/>
                </a:solidFill>
                <a:latin typeface="Calibri"/>
                <a:cs typeface="Calibri"/>
              </a:rPr>
              <a:t>2 RWC festivals</a:t>
            </a:r>
          </a:p>
          <a:p>
            <a:pPr lvl="1"/>
            <a:r>
              <a:rPr lang="en-US" sz="2400" dirty="0" smtClean="0">
                <a:solidFill>
                  <a:srgbClr val="595959"/>
                </a:solidFill>
                <a:latin typeface="Calibri"/>
                <a:cs typeface="Calibri"/>
              </a:rPr>
              <a:t>7 College presentations (non-profit orgs)</a:t>
            </a:r>
          </a:p>
          <a:p>
            <a:pPr lvl="1"/>
            <a:r>
              <a:rPr lang="en-US" sz="2400" dirty="0" smtClean="0">
                <a:solidFill>
                  <a:srgbClr val="595959"/>
                </a:solidFill>
                <a:latin typeface="Calibri"/>
                <a:cs typeface="Calibri"/>
              </a:rPr>
              <a:t>Special populations</a:t>
            </a:r>
          </a:p>
        </p:txBody>
      </p:sp>
      <p:pic>
        <p:nvPicPr>
          <p:cNvPr id="8" name="Picture 7" descr="cclogo_342pmsu(1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943600"/>
            <a:ext cx="1143000" cy="5129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95400" y="5486400"/>
            <a:ext cx="3048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800000"/>
                </a:solidFill>
              </a:rPr>
              <a:t>300% Increase</a:t>
            </a:r>
            <a:endParaRPr lang="en-US" sz="32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644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12">
      <a:dk1>
        <a:sysClr val="windowText" lastClr="000000"/>
      </a:dk1>
      <a:lt1>
        <a:sysClr val="window" lastClr="FFFFFF"/>
      </a:lt1>
      <a:dk2>
        <a:srgbClr val="3E3D2D"/>
      </a:dk2>
      <a:lt2>
        <a:srgbClr val="4A6300"/>
      </a:lt2>
      <a:accent1>
        <a:srgbClr val="4A63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662</TotalTime>
  <Words>429</Words>
  <Application>Microsoft Macintosh PowerPoint</Application>
  <PresentationFormat>On-screen Show (4:3)</PresentationFormat>
  <Paragraphs>103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Concourse</vt:lpstr>
      <vt:lpstr>Program Services Coordinator  Hiring Justification - Outreach, Financial Aid &amp; SparkPoint</vt:lpstr>
      <vt:lpstr>Outreach, Financial Aid &amp; SparkPoint Request</vt:lpstr>
      <vt:lpstr>Cañada College Outreach Mission </vt:lpstr>
      <vt:lpstr>Outreach Pillars – Connecting Students</vt:lpstr>
      <vt:lpstr>Alignment with Strategic Plan Objectives</vt:lpstr>
      <vt:lpstr>Outreach …</vt:lpstr>
      <vt:lpstr>High School Outreach</vt:lpstr>
      <vt:lpstr>Off Campus Activities in the Community</vt:lpstr>
      <vt:lpstr>Community Outreach</vt:lpstr>
      <vt:lpstr>On Campus Outreach</vt:lpstr>
      <vt:lpstr>Current Outreach Staffing</vt:lpstr>
      <vt:lpstr>Equity</vt:lpstr>
      <vt:lpstr>Equity. The Need is…</vt:lpstr>
      <vt:lpstr>Benefits</vt:lpstr>
      <vt:lpstr>The Need is…</vt:lpstr>
      <vt:lpstr>Questions?</vt:lpstr>
    </vt:vector>
  </TitlesOfParts>
  <Company>SMCCCD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Alvarez, Ariackna</dc:creator>
  <cp:lastModifiedBy>Adolfo Leiva</cp:lastModifiedBy>
  <cp:revision>44</cp:revision>
  <dcterms:created xsi:type="dcterms:W3CDTF">2013-03-27T21:52:40Z</dcterms:created>
  <dcterms:modified xsi:type="dcterms:W3CDTF">2015-10-17T03:01:26Z</dcterms:modified>
</cp:coreProperties>
</file>