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8" r:id="rId3"/>
    <p:sldId id="266" r:id="rId4"/>
    <p:sldId id="275" r:id="rId5"/>
    <p:sldId id="273" r:id="rId6"/>
    <p:sldId id="277" r:id="rId7"/>
    <p:sldId id="269" r:id="rId8"/>
    <p:sldId id="276" r:id="rId9"/>
    <p:sldId id="279" r:id="rId10"/>
    <p:sldId id="257" r:id="rId11"/>
    <p:sldId id="270" r:id="rId12"/>
    <p:sldId id="271" r:id="rId13"/>
    <p:sldId id="272" r:id="rId14"/>
    <p:sldId id="260" r:id="rId15"/>
    <p:sldId id="263" r:id="rId16"/>
    <p:sldId id="258" r:id="rId17"/>
    <p:sldId id="274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6600"/>
    <a:srgbClr val="A03A32"/>
    <a:srgbClr val="FF9900"/>
    <a:srgbClr val="FFE7E7"/>
    <a:srgbClr val="D1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87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sohrabi\Desktop\Program%20Review%202013-14\documents\Charts%20and%20Data%20for%20Powerpoint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sohrabi\Desktop\Program%20Review%202013-14\documents\Charts%20and%20Data%20for%20Powerpoint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J:\Program%20review\spring%202014\Hirining%20Justification%20info\Data%20for%20presentation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Applicants/Petitionors 2012-2015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Sheet2!$J$3</c:f>
              <c:strCache>
                <c:ptCount val="1"/>
                <c:pt idx="0">
                  <c:v>UC APP.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Sheet2!$K$2:$N$2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Sheet2!$K$3:$N$3</c:f>
              <c:numCache>
                <c:formatCode>General</c:formatCode>
                <c:ptCount val="4"/>
                <c:pt idx="0">
                  <c:v>70</c:v>
                </c:pt>
                <c:pt idx="1">
                  <c:v>89</c:v>
                </c:pt>
                <c:pt idx="2">
                  <c:v>104</c:v>
                </c:pt>
                <c:pt idx="3">
                  <c:v>104</c:v>
                </c:pt>
              </c:numCache>
            </c:numRef>
          </c:val>
        </c:ser>
        <c:ser>
          <c:idx val="1"/>
          <c:order val="1"/>
          <c:tx>
            <c:strRef>
              <c:f>Sheet2!$J$4</c:f>
              <c:strCache>
                <c:ptCount val="1"/>
                <c:pt idx="0">
                  <c:v>UC TAG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1.0582010582010581E-2"/>
                  <c:y val="-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8846153846153848E-2"/>
                  <c:y val="-5.2083333333333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8.1967213114754103E-3"/>
                  <c:y val="-2.31481481481481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1.05820105820105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Sheet2!$K$2:$N$2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Sheet2!$K$4:$N$4</c:f>
              <c:numCache>
                <c:formatCode>General</c:formatCode>
                <c:ptCount val="4"/>
                <c:pt idx="0">
                  <c:v>39</c:v>
                </c:pt>
                <c:pt idx="1">
                  <c:v>71</c:v>
                </c:pt>
                <c:pt idx="2">
                  <c:v>66</c:v>
                </c:pt>
                <c:pt idx="3">
                  <c:v>54</c:v>
                </c:pt>
              </c:numCache>
            </c:numRef>
          </c:val>
        </c:ser>
        <c:ser>
          <c:idx val="2"/>
          <c:order val="2"/>
          <c:tx>
            <c:strRef>
              <c:f>Sheet2!$J$5</c:f>
              <c:strCache>
                <c:ptCount val="1"/>
                <c:pt idx="0">
                  <c:v>CSU ADT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1"/>
              <c:layout>
                <c:manualLayout>
                  <c:x val="2.2435897435897436E-2"/>
                  <c:y val="2.60416666666657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Sheet2!$K$2:$N$2</c:f>
              <c:strCache>
                <c:ptCount val="4"/>
                <c:pt idx="0">
                  <c:v>Fall 2012</c:v>
                </c:pt>
                <c:pt idx="1">
                  <c:v>Fall 2013</c:v>
                </c:pt>
                <c:pt idx="2">
                  <c:v>Fall 2014</c:v>
                </c:pt>
                <c:pt idx="3">
                  <c:v>Fall 2015</c:v>
                </c:pt>
              </c:strCache>
            </c:strRef>
          </c:cat>
          <c:val>
            <c:numRef>
              <c:f>Sheet2!$K$5:$N$5</c:f>
              <c:numCache>
                <c:formatCode>General</c:formatCode>
                <c:ptCount val="4"/>
                <c:pt idx="0">
                  <c:v>3</c:v>
                </c:pt>
                <c:pt idx="1">
                  <c:v>39</c:v>
                </c:pt>
                <c:pt idx="2">
                  <c:v>85</c:v>
                </c:pt>
                <c:pt idx="3">
                  <c:v>171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7050192"/>
        <c:axId val="457050752"/>
        <c:axId val="0"/>
      </c:bar3DChart>
      <c:catAx>
        <c:axId val="45705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050752"/>
        <c:crosses val="autoZero"/>
        <c:auto val="1"/>
        <c:lblAlgn val="ctr"/>
        <c:lblOffset val="100"/>
        <c:noMultiLvlLbl val="0"/>
      </c:catAx>
      <c:valAx>
        <c:axId val="457050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0501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2622755488897219"/>
          <c:y val="0.93778907844852721"/>
          <c:w val="0.72638086905803434"/>
          <c:h val="6.22109215514727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Sheet2!$V$2:$V$5</c:f>
              <c:strCache>
                <c:ptCount val="4"/>
                <c:pt idx="0">
                  <c:v>Reviewed TAG</c:v>
                </c:pt>
                <c:pt idx="1">
                  <c:v>Cañada TAG List</c:v>
                </c:pt>
                <c:pt idx="2">
                  <c:v>Submitted TAG</c:v>
                </c:pt>
                <c:pt idx="3">
                  <c:v>Met the Requirements</c:v>
                </c:pt>
              </c:strCache>
            </c:strRef>
          </c:cat>
          <c:val>
            <c:numRef>
              <c:f>Sheet2!$W$2:$W$5</c:f>
              <c:numCache>
                <c:formatCode>General</c:formatCode>
                <c:ptCount val="4"/>
                <c:pt idx="0">
                  <c:v>103</c:v>
                </c:pt>
                <c:pt idx="1">
                  <c:v>93</c:v>
                </c:pt>
                <c:pt idx="2">
                  <c:v>80</c:v>
                </c:pt>
                <c:pt idx="3">
                  <c:v>60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345513696"/>
        <c:axId val="345514256"/>
      </c:barChart>
      <c:catAx>
        <c:axId val="3455136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5514256"/>
        <c:crosses val="autoZero"/>
        <c:auto val="1"/>
        <c:lblAlgn val="ctr"/>
        <c:lblOffset val="100"/>
        <c:noMultiLvlLbl val="0"/>
      </c:catAx>
      <c:valAx>
        <c:axId val="345514256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5513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6666666666666667E-2"/>
          <c:y val="0.10249110320284698"/>
          <c:w val="0.96333333333333337"/>
          <c:h val="0.83751349230812344"/>
        </c:manualLayout>
      </c:layout>
      <c:lineChart>
        <c:grouping val="standard"/>
        <c:varyColors val="0"/>
        <c:ser>
          <c:idx val="0"/>
          <c:order val="0"/>
          <c:tx>
            <c:strRef>
              <c:f>Sheet3!$A$9</c:f>
              <c:strCache>
                <c:ptCount val="1"/>
                <c:pt idx="0">
                  <c:v>Applied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3.7683333333333319E-2"/>
                  <c:y val="-6.548031496062993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7033333333333335E-2"/>
                      <c:h val="6.1295373665480414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3.7683333333333395E-2"/>
                  <c:y val="-7.68683274021352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4.1108398950131353E-2"/>
                  <c:y val="-5.69395017793594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1108398950131235E-2"/>
                  <c:y val="-5.69395017793594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Sheet3!$B$8:$E$8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Sheet3!$B$9:$E$9</c:f>
              <c:numCache>
                <c:formatCode>General</c:formatCode>
                <c:ptCount val="4"/>
                <c:pt idx="0">
                  <c:v>96</c:v>
                </c:pt>
                <c:pt idx="1">
                  <c:v>94</c:v>
                </c:pt>
                <c:pt idx="2">
                  <c:v>104</c:v>
                </c:pt>
                <c:pt idx="3">
                  <c:v>104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Sheet3!$A$10</c:f>
              <c:strCache>
                <c:ptCount val="1"/>
                <c:pt idx="0">
                  <c:v>Admitted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3.7683333333333319E-2"/>
                  <c:y val="-6.26334519572953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7683333333333336E-2"/>
                  <c:y val="-3.70106761565836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851666666666667E-2"/>
                  <c:y val="-3.1316613893014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A03A3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699999999999998E-2"/>
                      <c:h val="5.8448398576512441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A03A3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Sheet3!$B$8:$E$8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Sheet3!$B$10:$E$10</c:f>
              <c:numCache>
                <c:formatCode>General</c:formatCode>
                <c:ptCount val="4"/>
                <c:pt idx="0">
                  <c:v>52</c:v>
                </c:pt>
                <c:pt idx="1">
                  <c:v>68</c:v>
                </c:pt>
                <c:pt idx="2">
                  <c:v>79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Sheet3!$A$11</c:f>
              <c:strCache>
                <c:ptCount val="1"/>
                <c:pt idx="0">
                  <c:v>Enrolled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-4.6016666666666664E-2"/>
                  <c:y val="4.8398576512455514E-2"/>
                </c:manualLayout>
              </c:layout>
              <c:tx>
                <c:rich>
                  <a:bodyPr/>
                  <a:lstStyle/>
                  <a:p>
                    <a:fld id="{9FB37C29-89EC-434B-845E-A54639BC49AC}" type="VALUE">
                      <a:rPr lang="en-US" smtClean="0"/>
                      <a:pPr/>
                      <a:t>[VALUE]</a:t>
                    </a:fld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3.7683333333333333E-2"/>
                  <c:y val="5.409252669039146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46</a:t>
                    </a:r>
                    <a:endParaRPr lang="en-US" dirty="0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7683333333333333E-2"/>
                  <c:y val="5.40925266903913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66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Sheet3!$B$8:$E$8</c:f>
              <c:numCache>
                <c:formatCode>General</c:formatCode>
                <c:ptCount val="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</c:numCache>
            </c:numRef>
          </c:cat>
          <c:val>
            <c:numRef>
              <c:f>Sheet3!$B$11:$E$11</c:f>
              <c:numCache>
                <c:formatCode>General</c:formatCode>
                <c:ptCount val="4"/>
                <c:pt idx="0">
                  <c:v>37</c:v>
                </c:pt>
                <c:pt idx="1">
                  <c:v>45</c:v>
                </c:pt>
                <c:pt idx="2">
                  <c:v>55</c:v>
                </c:pt>
              </c:numCache>
            </c:numRef>
          </c:val>
          <c:smooth val="0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464301056"/>
        <c:axId val="464301616"/>
      </c:lineChart>
      <c:catAx>
        <c:axId val="46430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64301616"/>
        <c:crosses val="autoZero"/>
        <c:auto val="1"/>
        <c:lblAlgn val="ctr"/>
        <c:lblOffset val="100"/>
        <c:noMultiLvlLbl val="0"/>
      </c:catAx>
      <c:valAx>
        <c:axId val="464301616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6430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86199192012763115"/>
          <c:y val="0.25716634852461623"/>
          <c:w val="0.12657017137563686"/>
          <c:h val="0.6728511062813981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Sheet3!$K$3:$K$5</c:f>
              <c:strCache>
                <c:ptCount val="3"/>
                <c:pt idx="0">
                  <c:v>2012-13</c:v>
                </c:pt>
                <c:pt idx="1">
                  <c:v>2013-14</c:v>
                </c:pt>
                <c:pt idx="2">
                  <c:v>2014-15</c:v>
                </c:pt>
              </c:strCache>
            </c:strRef>
          </c:cat>
          <c:val>
            <c:numRef>
              <c:f>Sheet3!$L$3:$L$5</c:f>
              <c:numCache>
                <c:formatCode>General</c:formatCode>
                <c:ptCount val="3"/>
                <c:pt idx="0">
                  <c:v>102</c:v>
                </c:pt>
                <c:pt idx="1">
                  <c:v>138</c:v>
                </c:pt>
                <c:pt idx="2">
                  <c:v>157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310926080"/>
        <c:axId val="310921600"/>
      </c:barChart>
      <c:catAx>
        <c:axId val="31092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0921600"/>
        <c:crosses val="autoZero"/>
        <c:auto val="1"/>
        <c:lblAlgn val="ctr"/>
        <c:lblOffset val="100"/>
        <c:noMultiLvlLbl val="0"/>
      </c:catAx>
      <c:valAx>
        <c:axId val="3109216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10926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200" dirty="0"/>
              <a:t>Benchmark</a:t>
            </a:r>
            <a:r>
              <a:rPr lang="en-US" sz="1200" baseline="0" dirty="0"/>
              <a:t> for Accrediting Commission for Community and Junior Colleges</a:t>
            </a:r>
            <a:endParaRPr lang="en-US" sz="12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Total Transfer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2.2467060720035282E-17"/>
                  <c:y val="-1.88172043010752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9019607843137254E-3"/>
                  <c:y val="-1.3440860215053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803921568627541E-3"/>
                  <c:y val="-1.8817204301075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Sheet2!$B$1:$D$1</c:f>
              <c:strCache>
                <c:ptCount val="3"/>
                <c:pt idx="0">
                  <c:v> 2012-13</c:v>
                </c:pt>
                <c:pt idx="1">
                  <c:v>Benchmark for ACCJC</c:v>
                </c:pt>
                <c:pt idx="2">
                  <c:v>Inspirational Goal</c:v>
                </c:pt>
              </c:strCache>
            </c:strRef>
          </c:cat>
          <c:val>
            <c:numRef>
              <c:f>Sheet2!$B$2:$D$2</c:f>
              <c:numCache>
                <c:formatCode>General</c:formatCode>
                <c:ptCount val="3"/>
                <c:pt idx="0">
                  <c:v>225</c:v>
                </c:pt>
                <c:pt idx="1">
                  <c:v>240</c:v>
                </c:pt>
                <c:pt idx="2">
                  <c:v>250</c:v>
                </c:pt>
              </c:numCache>
            </c:numRef>
          </c:val>
        </c:ser>
        <c:ser>
          <c:idx val="1"/>
          <c:order val="1"/>
          <c:tx>
            <c:strRef>
              <c:f>Sheet2!$A$3</c:f>
              <c:strCache>
                <c:ptCount val="1"/>
                <c:pt idx="0">
                  <c:v>CSU and UC Transfer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607843137254902E-2"/>
                  <c:y val="-2.95698924731182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9411764705882353E-2"/>
                  <c:y val="-3.2258064516129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9215686274509803E-2"/>
                  <c:y val="-1.88172043010753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Sheet2!$B$1:$D$1</c:f>
              <c:strCache>
                <c:ptCount val="3"/>
                <c:pt idx="0">
                  <c:v> 2012-13</c:v>
                </c:pt>
                <c:pt idx="1">
                  <c:v>Benchmark for ACCJC</c:v>
                </c:pt>
                <c:pt idx="2">
                  <c:v>Inspirational Goal</c:v>
                </c:pt>
              </c:strCache>
            </c:strRef>
          </c:cat>
          <c:val>
            <c:numRef>
              <c:f>Sheet2!$B$3:$D$3</c:f>
              <c:numCache>
                <c:formatCode>General</c:formatCode>
                <c:ptCount val="3"/>
                <c:pt idx="0">
                  <c:v>136</c:v>
                </c:pt>
                <c:pt idx="1">
                  <c:v>160</c:v>
                </c:pt>
                <c:pt idx="2">
                  <c:v>165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7090592"/>
        <c:axId val="457091152"/>
        <c:axId val="0"/>
      </c:bar3DChart>
      <c:catAx>
        <c:axId val="4570905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57091152"/>
        <c:crosses val="autoZero"/>
        <c:auto val="1"/>
        <c:lblAlgn val="ctr"/>
        <c:lblOffset val="100"/>
        <c:noMultiLvlLbl val="0"/>
      </c:catAx>
      <c:valAx>
        <c:axId val="4570911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45709059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5C4FB1D-D0E8-450F-9DED-C6C3537F6A02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56799DF-94D2-4A3A-BE37-1B51C5FF6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6253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CF619-6E69-49FF-853F-40DAD029FF3B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3578A-5553-4B8E-80E3-35AEB405094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079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240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31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757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931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80126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664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79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31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83578A-5553-4B8E-80E3-35AEB405094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250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2011-2012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Hiring Justification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r>
              <a:rPr lang="en-US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44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2011-2012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Hiring Justification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r>
              <a:rPr lang="en-US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760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2011-2012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Hiring Justification</a:t>
            </a:r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r>
              <a:rPr lang="en-US" smtClean="0"/>
              <a:t>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2024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2011-2012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Hiring Justification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r>
              <a:rPr lang="en-US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246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2011-2012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Hiring Justification</a:t>
            </a:r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r>
              <a:rPr lang="en-US" smtClean="0"/>
              <a:t>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58546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2011-2012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Hiring Justification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r>
              <a:rPr lang="en-US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626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782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324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80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40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18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6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7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85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4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18523-FC08-4D85-9647-D3130CFCD6FC}" type="datetimeFigureOut">
              <a:rPr lang="en-US" smtClean="0"/>
              <a:t>10/16/2015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65FCF3-1F77-4D86-996C-D3B0FD23E6F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63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2011-2012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Hiring Justification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r>
              <a:rPr lang="en-US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605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hyperlink" Target="http://asd.calstate.edu/ccc/index.as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762000"/>
            <a:ext cx="6858000" cy="1219200"/>
          </a:xfrm>
          <a:noFill/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rgbClr val="A03A32"/>
                </a:solidFill>
              </a:rPr>
              <a:t>Program Services Coordinator</a:t>
            </a:r>
            <a:br>
              <a:rPr lang="en-US" sz="3600" dirty="0" smtClean="0">
                <a:solidFill>
                  <a:srgbClr val="A03A32"/>
                </a:solidFill>
              </a:rPr>
            </a:br>
            <a:r>
              <a:rPr lang="en-US" sz="3600" dirty="0" smtClean="0">
                <a:solidFill>
                  <a:srgbClr val="A03A32"/>
                </a:solidFill>
              </a:rPr>
              <a:t>Transfer Center</a:t>
            </a:r>
            <a:endParaRPr lang="en-US" sz="3600" dirty="0">
              <a:solidFill>
                <a:srgbClr val="A03A3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1200" y="3505201"/>
            <a:ext cx="5308866" cy="1066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A03A32"/>
                </a:solidFill>
              </a:rPr>
              <a:t>Hiring Justification</a:t>
            </a:r>
          </a:p>
          <a:p>
            <a:r>
              <a:rPr lang="en-US" sz="2400" dirty="0" smtClean="0">
                <a:solidFill>
                  <a:srgbClr val="A03A32"/>
                </a:solidFill>
              </a:rPr>
              <a:t>2015-16</a:t>
            </a:r>
            <a:endParaRPr lang="en-US" sz="2400" dirty="0">
              <a:solidFill>
                <a:srgbClr val="A03A3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5059" y="5104845"/>
            <a:ext cx="1072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Soraya Sohrabi</a:t>
            </a:r>
            <a:endParaRPr lang="en-US" sz="1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0598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543800" cy="685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Current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Staffing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209800"/>
            <a:ext cx="7620000" cy="2438400"/>
          </a:xfrm>
        </p:spPr>
        <p:txBody>
          <a:bodyPr>
            <a:noAutofit/>
          </a:bodyPr>
          <a:lstStyle/>
          <a:p>
            <a:pPr marL="68580" lvl="1" indent="0">
              <a:buNone/>
            </a:pPr>
            <a:endParaRPr lang="en-US" sz="1400" b="1" dirty="0" smtClean="0"/>
          </a:p>
          <a:p>
            <a:pPr marL="617220" lvl="2">
              <a:buFont typeface="Courier New" panose="02070309020205020404" pitchFamily="49" charset="0"/>
              <a:buChar char="o"/>
            </a:pPr>
            <a:r>
              <a:rPr lang="en-US" sz="2400" dirty="0" smtClean="0"/>
              <a:t>Transfer Program Supervisor </a:t>
            </a:r>
            <a:endParaRPr lang="en-US" sz="2400" dirty="0" smtClean="0"/>
          </a:p>
          <a:p>
            <a:pPr marL="617220" lvl="2">
              <a:buFont typeface="Courier New" panose="02070309020205020404" pitchFamily="49" charset="0"/>
              <a:buChar char="o"/>
            </a:pPr>
            <a:r>
              <a:rPr lang="en-US" sz="2400" dirty="0" smtClean="0"/>
              <a:t>Counselor – </a:t>
            </a:r>
            <a:r>
              <a:rPr lang="en-US" sz="2000" dirty="0" smtClean="0"/>
              <a:t>Transfer </a:t>
            </a:r>
            <a:r>
              <a:rPr lang="en-US" sz="2000" dirty="0"/>
              <a:t>and </a:t>
            </a:r>
            <a:r>
              <a:rPr lang="en-US" sz="2000" dirty="0" smtClean="0"/>
              <a:t>Honors Transfer P</a:t>
            </a:r>
            <a:r>
              <a:rPr lang="en-US" sz="2000" dirty="0" smtClean="0"/>
              <a:t>rogram </a:t>
            </a:r>
            <a:endParaRPr lang="en-US" sz="2000" dirty="0" smtClean="0"/>
          </a:p>
          <a:p>
            <a:pPr marL="617220" lvl="2">
              <a:buFont typeface="Courier New" panose="02070309020205020404" pitchFamily="49" charset="0"/>
              <a:buChar char="o"/>
            </a:pPr>
            <a:r>
              <a:rPr lang="en-US" sz="2400" dirty="0" smtClean="0"/>
              <a:t>OAII</a:t>
            </a:r>
            <a:r>
              <a:rPr lang="en-US" sz="2400" b="1" dirty="0" smtClean="0"/>
              <a:t>:</a:t>
            </a:r>
            <a:r>
              <a:rPr lang="en-US" sz="2400" dirty="0" smtClean="0"/>
              <a:t> 10 hours a week</a:t>
            </a:r>
          </a:p>
          <a:p>
            <a:pPr marL="68580" lvl="1" indent="0">
              <a:buNone/>
            </a:pPr>
            <a:endParaRPr lang="en-US" sz="300" dirty="0"/>
          </a:p>
        </p:txBody>
      </p:sp>
    </p:spTree>
    <p:extLst>
      <p:ext uri="{BB962C8B-B14F-4D97-AF65-F5344CB8AC3E}">
        <p14:creationId xmlns:p14="http://schemas.microsoft.com/office/powerpoint/2010/main" val="40902766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024744" cy="4572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Transfer Program </a:t>
            </a:r>
            <a:r>
              <a:rPr lang="en-US" sz="2400" b="1" dirty="0" smtClean="0">
                <a:solidFill>
                  <a:srgbClr val="C00000"/>
                </a:solidFill>
              </a:rPr>
              <a:t>Supervisor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838200"/>
            <a:ext cx="4343400" cy="5562600"/>
          </a:xfrm>
        </p:spPr>
        <p:txBody>
          <a:bodyPr>
            <a:normAutofit fontScale="55000" lnSpcReduction="20000"/>
          </a:bodyPr>
          <a:lstStyle/>
          <a:p>
            <a:pPr marL="71438" lvl="1" indent="0">
              <a:buNone/>
            </a:pPr>
            <a:endParaRPr lang="en-US" sz="2100" dirty="0">
              <a:solidFill>
                <a:srgbClr val="002060"/>
              </a:solidFill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Follow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up with the changes in state-wide policies and Requirements related to transfer  and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articulations</a:t>
            </a:r>
          </a:p>
          <a:p>
            <a:pPr marL="71438" lvl="1" indent="0">
              <a:spcBef>
                <a:spcPts val="0"/>
              </a:spcBef>
              <a:buNone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Provide information to counselors and students</a:t>
            </a:r>
          </a:p>
          <a:p>
            <a:pPr marL="744538" lvl="2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Transfer Center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Newsletter</a:t>
            </a:r>
          </a:p>
          <a:p>
            <a:pPr marL="744538" lvl="2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Create flyers and brochures</a:t>
            </a:r>
          </a:p>
          <a:p>
            <a:pPr marL="471488" lvl="2" indent="0">
              <a:spcBef>
                <a:spcPts val="0"/>
              </a:spcBef>
              <a:buNone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Coordinate transfer related activities such as: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college fairs, Transfer Achievement Ceremony,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the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university representatives visits and their activities on campus, and transfer outreach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activities, and workshops</a:t>
            </a:r>
          </a:p>
          <a:p>
            <a:pPr marL="71438" lvl="1" indent="0">
              <a:spcBef>
                <a:spcPts val="0"/>
              </a:spcBef>
              <a:buNone/>
            </a:pPr>
            <a:endParaRPr lang="en-US" sz="23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Develop and Conduct Transfer workshops</a:t>
            </a:r>
          </a:p>
          <a:p>
            <a:pPr marL="71438" lvl="1" indent="0">
              <a:spcBef>
                <a:spcPts val="0"/>
              </a:spcBef>
              <a:buNone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Assist students with the application process</a:t>
            </a:r>
          </a:p>
          <a:p>
            <a:pPr marL="71438" lvl="1" indent="0">
              <a:spcBef>
                <a:spcPts val="0"/>
              </a:spcBef>
              <a:buNone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Review admission personal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statements</a:t>
            </a: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Assist students with the appeal process</a:t>
            </a: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UC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TAG </a:t>
            </a: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457200" lvl="2" indent="-223838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Administer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the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TAG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457200" lvl="2" indent="-223838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Review, follow up and submit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TAGs</a:t>
            </a: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344488" lvl="1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AA-T/AS-T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(ADT) Degree 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554800" lvl="3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Create and update the degree petitions</a:t>
            </a:r>
          </a:p>
          <a:p>
            <a:pPr marL="554800" lvl="3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Review and Follow up with students</a:t>
            </a:r>
          </a:p>
          <a:p>
            <a:pPr marL="554800" lvl="3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Verifying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AA-T/AS-T degree petitions</a:t>
            </a:r>
          </a:p>
          <a:p>
            <a:pPr marL="97600" lvl="2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97600" lvl="2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Collect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the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Transfer Data</a:t>
            </a:r>
            <a:endParaRPr lang="en-US" sz="23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97600" lvl="2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endParaRPr lang="en-US" sz="2300" dirty="0" smtClean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97600" lvl="2" indent="-273050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Update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and </a:t>
            </a:r>
            <a:r>
              <a:rPr lang="en-US" sz="23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maintain </a:t>
            </a:r>
            <a:r>
              <a:rPr lang="en-US" sz="2300" dirty="0">
                <a:solidFill>
                  <a:srgbClr val="002060"/>
                </a:solidFill>
                <a:latin typeface="Calibri" panose="020F0502020204030204" pitchFamily="34" charset="0"/>
              </a:rPr>
              <a:t>Web page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990600"/>
            <a:ext cx="4038600" cy="5486400"/>
          </a:xfrm>
        </p:spPr>
        <p:txBody>
          <a:bodyPr>
            <a:normAutofit fontScale="55000" lnSpcReduction="20000"/>
          </a:bodyPr>
          <a:lstStyle/>
          <a:p>
            <a:pPr lvl="0">
              <a:buClr>
                <a:srgbClr val="FE8637"/>
              </a:buClr>
            </a:pPr>
            <a:endParaRPr lang="en-US" sz="200" dirty="0">
              <a:solidFill>
                <a:srgbClr val="575F6D"/>
              </a:solidFill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Maintaining </a:t>
            </a:r>
            <a:r>
              <a:rPr lang="en-US" sz="2000" dirty="0">
                <a:solidFill>
                  <a:srgbClr val="575F6D"/>
                </a:solidFill>
                <a:latin typeface="Calibri" panose="020F0502020204030204" pitchFamily="34" charset="0"/>
              </a:rPr>
              <a:t>the Transfer Center Library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to of </a:t>
            </a:r>
            <a:r>
              <a:rPr lang="en-US" sz="2000" dirty="0">
                <a:solidFill>
                  <a:srgbClr val="575F6D"/>
                </a:solidFill>
                <a:latin typeface="Calibri" panose="020F0502020204030204" pitchFamily="34" charset="0"/>
              </a:rPr>
              <a:t>catalog and other transfer related publications</a:t>
            </a:r>
          </a:p>
          <a:p>
            <a:pPr marL="60325" lvl="1" indent="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None/>
            </a:pPr>
            <a:endParaRPr lang="en-US" sz="11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Program review and SLOs</a:t>
            </a:r>
            <a:endParaRPr lang="en-US" sz="2000" dirty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endParaRPr lang="en-US" sz="10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Budget</a:t>
            </a:r>
            <a:endParaRPr lang="en-US" sz="2000" dirty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endParaRPr lang="en-US" sz="10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Complete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the annual mandatory State Report for Transfer Program.</a:t>
            </a: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endParaRPr lang="en-US" sz="10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Attend Related Conferences and webinars</a:t>
            </a:r>
          </a:p>
          <a:p>
            <a:pPr marL="60325" lvl="1" indent="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None/>
            </a:pPr>
            <a:endParaRPr lang="en-US" sz="8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Chairing </a:t>
            </a:r>
            <a:r>
              <a:rPr lang="en-US" sz="2000" dirty="0">
                <a:solidFill>
                  <a:srgbClr val="575F6D"/>
                </a:solidFill>
                <a:latin typeface="Calibri" panose="020F0502020204030204" pitchFamily="34" charset="0"/>
              </a:rPr>
              <a:t>Transfer Center Advisory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Board</a:t>
            </a:r>
            <a:endParaRPr lang="en-US" sz="2000" dirty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endParaRPr lang="en-US" sz="10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Support </a:t>
            </a:r>
            <a:r>
              <a:rPr lang="en-US" sz="2000" dirty="0">
                <a:solidFill>
                  <a:srgbClr val="575F6D"/>
                </a:solidFill>
                <a:latin typeface="Calibri" panose="020F0502020204030204" pitchFamily="34" charset="0"/>
              </a:rPr>
              <a:t>counseling and instructional faculty  and collaborate with other departments in Students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Services</a:t>
            </a: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endParaRPr lang="en-US" sz="10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Review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and update the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External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Examination for the college catalog</a:t>
            </a: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endParaRPr lang="en-US" sz="8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Attending standing committees such as:</a:t>
            </a:r>
          </a:p>
          <a:p>
            <a:pPr marL="688975" lvl="2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18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Curriculum Committee</a:t>
            </a:r>
          </a:p>
          <a:p>
            <a:pPr marL="688975" lvl="2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18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 </a:t>
            </a:r>
            <a:r>
              <a:rPr lang="en-US" sz="18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Honors Transfer  </a:t>
            </a:r>
            <a:r>
              <a:rPr lang="en-US" sz="18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Program</a:t>
            </a:r>
          </a:p>
          <a:p>
            <a:pPr marL="688975" lvl="2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18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SSPC</a:t>
            </a:r>
          </a:p>
          <a:p>
            <a:pPr marL="688975" lvl="2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18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Career Advisory Board</a:t>
            </a:r>
          </a:p>
          <a:p>
            <a:pPr marL="688975" lvl="2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18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International Student Advisory Board</a:t>
            </a:r>
            <a:endParaRPr lang="en-US" sz="1800" dirty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endParaRPr lang="en-US" sz="8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88925" lvl="1" indent="-22860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Emails </a:t>
            </a:r>
            <a:r>
              <a:rPr lang="en-US" sz="2000" dirty="0">
                <a:solidFill>
                  <a:srgbClr val="575F6D"/>
                </a:solidFill>
                <a:latin typeface="Calibri" panose="020F0502020204030204" pitchFamily="34" charset="0"/>
              </a:rPr>
              <a:t>and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correspondence/follow up:</a:t>
            </a:r>
            <a:endParaRPr lang="en-US" sz="2000" dirty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499237" lvl="3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575F6D"/>
                </a:solidFill>
                <a:latin typeface="Calibri" panose="020F0502020204030204" pitchFamily="34" charset="0"/>
              </a:rPr>
              <a:t>Students  </a:t>
            </a:r>
          </a:p>
          <a:p>
            <a:pPr marL="499237" lvl="3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575F6D"/>
                </a:solidFill>
                <a:latin typeface="Calibri" panose="020F0502020204030204" pitchFamily="34" charset="0"/>
              </a:rPr>
              <a:t>universities, colleges and State</a:t>
            </a:r>
          </a:p>
          <a:p>
            <a:pPr marL="499237" lvl="3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>
                <a:solidFill>
                  <a:srgbClr val="575F6D"/>
                </a:solidFill>
                <a:latin typeface="Calibri" panose="020F0502020204030204" pitchFamily="34" charset="0"/>
              </a:rPr>
              <a:t>District, Administrators, Faculty,  and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Staff</a:t>
            </a:r>
            <a:endParaRPr lang="en-US" sz="2000" dirty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70637" lvl="3" indent="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None/>
            </a:pPr>
            <a:endParaRPr lang="en-US" sz="8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70637" lvl="3" indent="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None/>
            </a:pPr>
            <a:endParaRPr lang="en-US" sz="800" dirty="0" smtClean="0">
              <a:solidFill>
                <a:srgbClr val="575F6D"/>
              </a:solidFill>
              <a:latin typeface="Calibri" panose="020F0502020204030204" pitchFamily="34" charset="0"/>
            </a:endParaRPr>
          </a:p>
          <a:p>
            <a:pPr marL="270637" lvl="3" indent="0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None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Additional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professional activities: </a:t>
            </a:r>
          </a:p>
          <a:p>
            <a:pPr marL="499237" lvl="3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Co-Chair of Transfer Center Directors Region 3 and 4</a:t>
            </a:r>
          </a:p>
          <a:p>
            <a:pPr marL="499237" lvl="3">
              <a:lnSpc>
                <a:spcPct val="120000"/>
              </a:lnSpc>
              <a:spcBef>
                <a:spcPts val="0"/>
              </a:spcBef>
              <a:buClr>
                <a:srgbClr val="FE8637"/>
              </a:buClr>
              <a:buFont typeface="Courier New" panose="02070309020205020404" pitchFamily="49" charset="0"/>
              <a:buChar char="o"/>
            </a:pP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Member of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state-wide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Transfer Center Director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Representative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Regional </a:t>
            </a:r>
            <a:r>
              <a:rPr lang="en-US" sz="2000" dirty="0" smtClean="0">
                <a:solidFill>
                  <a:srgbClr val="575F6D"/>
                </a:solidFill>
                <a:latin typeface="Calibri" panose="020F0502020204030204" pitchFamily="34" charset="0"/>
              </a:rPr>
              <a:t>Committee</a:t>
            </a:r>
            <a:endParaRPr lang="en-US" sz="2000" dirty="0">
              <a:solidFill>
                <a:srgbClr val="575F6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0553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780" y="685800"/>
            <a:ext cx="7024744" cy="53340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Transfer/Honors Transfer Counselor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3252" y="1600200"/>
            <a:ext cx="7543800" cy="3810000"/>
          </a:xfrm>
        </p:spPr>
        <p:txBody>
          <a:bodyPr/>
          <a:lstStyle/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Develop Student Educational Plan for transfer students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Review students’ Eligibility for Honors Transfer Program (HTP)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Case management with HTP students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Review UC </a:t>
            </a:r>
            <a:r>
              <a:rPr lang="en-US" sz="1200" dirty="0"/>
              <a:t>TAG </a:t>
            </a:r>
            <a:r>
              <a:rPr lang="en-US" sz="1200" dirty="0" smtClean="0"/>
              <a:t>– plan courses</a:t>
            </a:r>
            <a:endParaRPr lang="en-US" sz="1200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Review AA-T/AS-T </a:t>
            </a:r>
            <a:r>
              <a:rPr lang="en-US" sz="1200" dirty="0"/>
              <a:t>degree </a:t>
            </a:r>
            <a:r>
              <a:rPr lang="en-US" sz="1200" dirty="0" smtClean="0"/>
              <a:t>petitions – plan courses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Workshop presentations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Classroom Visits/presentations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Participate in Transfer Advisory Board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Co-Chair of Transfer Honors </a:t>
            </a:r>
            <a:r>
              <a:rPr lang="en-US" sz="1200" dirty="0" smtClean="0"/>
              <a:t>Program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Teach Career courses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Attend Standing meetings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200" dirty="0" smtClean="0"/>
              <a:t>Program Review – Counseling Department</a:t>
            </a:r>
            <a:endParaRPr lang="en-US" sz="1200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4724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67129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Office Assistant II</a:t>
            </a:r>
            <a:br>
              <a:rPr lang="en-US" b="1" dirty="0" smtClean="0">
                <a:solidFill>
                  <a:srgbClr val="C00000"/>
                </a:solidFill>
              </a:rPr>
            </a:br>
            <a:r>
              <a:rPr lang="en-US" b="1" dirty="0" smtClean="0">
                <a:solidFill>
                  <a:srgbClr val="C00000"/>
                </a:solidFill>
              </a:rPr>
              <a:t>(10 hours/week)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2416" y="2313432"/>
            <a:ext cx="7025818" cy="3493008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600" dirty="0" smtClean="0"/>
              <a:t>Maintain Transfer </a:t>
            </a:r>
            <a:r>
              <a:rPr lang="en-US" sz="1600" dirty="0"/>
              <a:t>students database</a:t>
            </a: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600" dirty="0"/>
              <a:t>Manage the Transfer Center Email account</a:t>
            </a: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600" dirty="0"/>
              <a:t>Schedule  appointments</a:t>
            </a: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600" dirty="0"/>
              <a:t>Compile </a:t>
            </a:r>
            <a:r>
              <a:rPr lang="en-US" sz="1600" dirty="0" smtClean="0"/>
              <a:t>surveys (data entry)</a:t>
            </a:r>
            <a:endParaRPr lang="en-US" sz="1600" dirty="0"/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600" dirty="0"/>
              <a:t>Posting signs around campus</a:t>
            </a:r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dirty="0" smtClean="0"/>
              <a:t>Assisting with the events</a:t>
            </a:r>
            <a:endParaRPr lang="en-US" sz="1600" dirty="0" smtClean="0"/>
          </a:p>
          <a:p>
            <a:pPr lvl="1">
              <a:lnSpc>
                <a:spcPct val="120000"/>
              </a:lnSpc>
              <a:buFont typeface="Courier New" panose="02070309020205020404" pitchFamily="49" charset="0"/>
              <a:buChar char="o"/>
            </a:pPr>
            <a:r>
              <a:rPr lang="en-US" sz="1600" dirty="0" smtClean="0"/>
              <a:t>Clerical </a:t>
            </a:r>
            <a:r>
              <a:rPr lang="en-US" sz="1600" dirty="0"/>
              <a:t>support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748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57200"/>
            <a:ext cx="7467600" cy="762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EMP Objective 2.11</a:t>
            </a:r>
            <a:endParaRPr 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7139298"/>
              </p:ext>
            </p:extLst>
          </p:nvPr>
        </p:nvGraphicFramePr>
        <p:xfrm>
          <a:off x="914401" y="1752600"/>
          <a:ext cx="7924799" cy="441960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3645408"/>
                <a:gridCol w="1231392"/>
                <a:gridCol w="1524000"/>
                <a:gridCol w="1523999"/>
              </a:tblGrid>
              <a:tr h="342194">
                <a:tc gridSpan="4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Improve</a:t>
                      </a:r>
                      <a:r>
                        <a:rPr lang="en-US" sz="18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</a:rPr>
                        <a:t> completion by enhancing the transfer Center outreach, activities, and articulation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Activity 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D1E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</a:rPr>
                        <a:t>Timeline 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D1E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</a:rPr>
                        <a:t>Responsible Individual(s) 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D1E8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dirty="0">
                          <a:effectLst/>
                          <a:latin typeface="+mn-lt"/>
                        </a:rPr>
                        <a:t>Assessment </a:t>
                      </a:r>
                      <a:endParaRPr lang="en-US" sz="1800" b="1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D1E8FF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Increase Student Awareness of the transfer process through</a:t>
                      </a:r>
                      <a:r>
                        <a:rPr lang="en-US" sz="18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class presentations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On-going 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Transfer </a:t>
                      </a:r>
                      <a:r>
                        <a:rPr lang="en-US" sz="1800" b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Center Director  </a:t>
                      </a:r>
                    </a:p>
                  </a:txBody>
                  <a:tcPr marL="68580" marR="68580" marT="0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Classes visited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E7E7"/>
                    </a:solidFill>
                  </a:tcPr>
                </a:tc>
              </a:tr>
              <a:tr h="1036320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</a:rPr>
                        <a:t>Increase number</a:t>
                      </a:r>
                      <a:r>
                        <a:rPr lang="en-US" sz="18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</a:rPr>
                        <a:t> of TAG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On-going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</a:rPr>
                        <a:t>Transfer Center Director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TAGs/ADT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802996"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</a:rPr>
                        <a:t>Develop and implement effective ways to encourage students</a:t>
                      </a:r>
                      <a:r>
                        <a:rPr lang="en-US" sz="1800" b="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</a:rPr>
                        <a:t> to use the transfer Center and attend workshops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On-going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</a:rPr>
                        <a:t>Transfer Center Director</a:t>
                      </a:r>
                    </a:p>
                  </a:txBody>
                  <a:tcPr marL="68580" marR="68580" marT="0" marB="0" anchor="ctr">
                    <a:solidFill>
                      <a:srgbClr val="FF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100"/>
                        </a:spcAft>
                      </a:pPr>
                      <a:r>
                        <a:rPr lang="en-US" sz="1800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Number of students</a:t>
                      </a:r>
                      <a:endParaRPr lang="en-US" sz="1800" b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7197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19935"/>
            <a:ext cx="1524000" cy="609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Need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981200"/>
            <a:ext cx="6922698" cy="4495800"/>
          </a:xfrm>
        </p:spPr>
        <p:txBody>
          <a:bodyPr>
            <a:normAutofit/>
          </a:bodyPr>
          <a:lstStyle/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400" dirty="0" smtClean="0"/>
              <a:t>Identify Transfer Students and c</a:t>
            </a:r>
            <a:r>
              <a:rPr lang="en-US" sz="1400" dirty="0" smtClean="0"/>
              <a:t>ompile the data </a:t>
            </a:r>
          </a:p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400" dirty="0" smtClean="0"/>
              <a:t>Coordinate Case management and Follow up with students </a:t>
            </a:r>
            <a:endParaRPr lang="en-US" sz="1400" dirty="0" smtClean="0"/>
          </a:p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400" dirty="0" smtClean="0"/>
              <a:t>Develop and coordinate the in-reach activities</a:t>
            </a:r>
          </a:p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400" dirty="0" smtClean="0"/>
              <a:t>Classroom Presentation</a:t>
            </a:r>
          </a:p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400" dirty="0" smtClean="0"/>
              <a:t>Assist with the Transfer Center Workshops</a:t>
            </a:r>
          </a:p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400" dirty="0" smtClean="0"/>
              <a:t>Assist/coordinate Transfer events</a:t>
            </a:r>
            <a:endParaRPr lang="en-US" sz="1600" dirty="0"/>
          </a:p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400" dirty="0" smtClean="0"/>
              <a:t>Provide </a:t>
            </a:r>
            <a:r>
              <a:rPr lang="en-US" sz="1400" dirty="0" smtClean="0"/>
              <a:t>information to </a:t>
            </a:r>
            <a:r>
              <a:rPr lang="en-US" sz="1400" dirty="0" smtClean="0"/>
              <a:t>students</a:t>
            </a:r>
            <a:endParaRPr lang="en-US" sz="1400" dirty="0" smtClean="0"/>
          </a:p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300" dirty="0" smtClean="0"/>
              <a:t>Use database to enter, modify, retrieve </a:t>
            </a:r>
            <a:r>
              <a:rPr lang="en-US" sz="1300" dirty="0"/>
              <a:t>online </a:t>
            </a:r>
            <a:r>
              <a:rPr lang="en-US" sz="1300" dirty="0" smtClean="0"/>
              <a:t>data to </a:t>
            </a:r>
            <a:r>
              <a:rPr lang="en-US" sz="1300" dirty="0"/>
              <a:t>compose, format, and prepare correspondence</a:t>
            </a:r>
            <a:r>
              <a:rPr lang="en-US" sz="1300" dirty="0" smtClean="0"/>
              <a:t>, </a:t>
            </a:r>
            <a:r>
              <a:rPr lang="en-US" sz="1300" dirty="0"/>
              <a:t>surveys, brochures, flyers, bulletins, reports, presentations, and other </a:t>
            </a:r>
            <a:r>
              <a:rPr lang="en-US" sz="1300" dirty="0" smtClean="0"/>
              <a:t>materials</a:t>
            </a:r>
            <a:endParaRPr lang="en-US" sz="600" dirty="0" smtClean="0"/>
          </a:p>
          <a:p>
            <a:pPr marL="571500" indent="-287338">
              <a:lnSpc>
                <a:spcPct val="150000"/>
              </a:lnSpc>
              <a:spcBef>
                <a:spcPts val="0"/>
              </a:spcBef>
            </a:pPr>
            <a:r>
              <a:rPr lang="en-US" sz="1400" dirty="0" smtClean="0"/>
              <a:t>Compile supporting documents/data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0" y="219935"/>
            <a:ext cx="54102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400" dirty="0" smtClean="0">
                <a:solidFill>
                  <a:prstClr val="black"/>
                </a:solidFill>
                <a:ea typeface="+mj-ea"/>
                <a:cs typeface="+mj-cs"/>
              </a:rPr>
              <a:t>Program Services Coordinator</a:t>
            </a:r>
            <a:endParaRPr lang="en-US" sz="24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endParaRPr lang="en-US" sz="5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endParaRPr lang="en-US" sz="3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568325" lvl="0" indent="-342900">
              <a:spcBef>
                <a:spcPct val="0"/>
              </a:spcBef>
              <a:buFont typeface="Wingdings" pitchFamily="2" charset="2"/>
              <a:buChar char="ü"/>
            </a:pPr>
            <a:r>
              <a:rPr lang="en-US" sz="2200" dirty="0" smtClean="0">
                <a:solidFill>
                  <a:prstClr val="black"/>
                </a:solidFill>
                <a:ea typeface="+mj-ea"/>
                <a:cs typeface="+mj-cs"/>
              </a:rPr>
              <a:t>Full-time – 12 months</a:t>
            </a:r>
            <a:endParaRPr lang="en-US" sz="22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568325" lvl="0" indent="-342900">
              <a:spcBef>
                <a:spcPct val="0"/>
              </a:spcBef>
              <a:buFont typeface="Wingdings" pitchFamily="2" charset="2"/>
              <a:buChar char="ü"/>
            </a:pPr>
            <a:r>
              <a:rPr lang="en-US" sz="2200" dirty="0" smtClean="0">
                <a:solidFill>
                  <a:prstClr val="black"/>
                </a:solidFill>
                <a:ea typeface="+mj-ea"/>
                <a:cs typeface="+mj-cs"/>
              </a:rPr>
              <a:t>Costs about </a:t>
            </a:r>
            <a:r>
              <a:rPr lang="en-US" sz="2200" u="sng" dirty="0" smtClean="0">
                <a:ea typeface="+mj-ea"/>
                <a:cs typeface="+mj-cs"/>
              </a:rPr>
              <a:t>$</a:t>
            </a:r>
            <a:r>
              <a:rPr lang="en-US" sz="2400" u="sng" dirty="0" smtClean="0"/>
              <a:t>58,092.00</a:t>
            </a:r>
            <a:r>
              <a:rPr lang="en-US" sz="2400" dirty="0" smtClean="0"/>
              <a:t> </a:t>
            </a:r>
            <a:r>
              <a:rPr lang="en-US" sz="2200" dirty="0" smtClean="0">
                <a:ea typeface="+mj-ea"/>
                <a:cs typeface="+mj-cs"/>
              </a:rPr>
              <a:t>per </a:t>
            </a:r>
            <a:r>
              <a:rPr lang="en-US" sz="2200" dirty="0">
                <a:solidFill>
                  <a:prstClr val="black"/>
                </a:solidFill>
                <a:ea typeface="+mj-ea"/>
                <a:cs typeface="+mj-cs"/>
              </a:rPr>
              <a:t>year </a:t>
            </a:r>
            <a:endParaRPr lang="en-US" sz="2200" dirty="0" smtClean="0">
              <a:solidFill>
                <a:prstClr val="black"/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297225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228600"/>
            <a:ext cx="6019800" cy="646664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Future Plans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69342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 compliances with new Student Success initiatives (SB1456) plan to guide students to be become more focused with their transfer path</a:t>
            </a:r>
          </a:p>
          <a:p>
            <a:endParaRPr lang="en-US" dirty="0" smtClean="0"/>
          </a:p>
          <a:p>
            <a:r>
              <a:rPr lang="en-US" dirty="0" smtClean="0"/>
              <a:t>Increase students awareness of transfer options, </a:t>
            </a:r>
            <a:r>
              <a:rPr lang="en-US" dirty="0" smtClean="0"/>
              <a:t>and </a:t>
            </a:r>
            <a:r>
              <a:rPr lang="en-US" dirty="0" smtClean="0"/>
              <a:t>guide them through the process</a:t>
            </a:r>
          </a:p>
          <a:p>
            <a:pPr marL="354330" indent="-285750"/>
            <a:endParaRPr lang="en-US" dirty="0" smtClean="0"/>
          </a:p>
          <a:p>
            <a:pPr marL="354330" indent="-285750"/>
            <a:r>
              <a:rPr lang="en-US" dirty="0" smtClean="0"/>
              <a:t>Prepare </a:t>
            </a:r>
            <a:r>
              <a:rPr lang="en-US" dirty="0"/>
              <a:t>them </a:t>
            </a:r>
            <a:r>
              <a:rPr lang="en-US" dirty="0" smtClean="0"/>
              <a:t>to be competitive candidates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 smtClean="0"/>
              <a:t>create transfer guide for students based on their majors, academic levels, and transfer goal and provide targeted information</a:t>
            </a:r>
          </a:p>
          <a:p>
            <a:endParaRPr lang="en-US" dirty="0"/>
          </a:p>
          <a:p>
            <a:r>
              <a:rPr lang="en-US" dirty="0" smtClean="0"/>
              <a:t>Collaboration with Faculty and student Services </a:t>
            </a:r>
            <a:r>
              <a:rPr lang="en-US" dirty="0" smtClean="0"/>
              <a:t>to develop new Transfer opportunities</a:t>
            </a: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r>
              <a:rPr lang="en-US" dirty="0" smtClean="0"/>
              <a:t>Increase </a:t>
            </a:r>
            <a:r>
              <a:rPr lang="en-US" dirty="0" smtClean="0"/>
              <a:t>Transfer Rate </a:t>
            </a:r>
            <a:endParaRPr lang="en-US" dirty="0"/>
          </a:p>
          <a:p>
            <a:pPr marL="6858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0588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5962184"/>
            <a:ext cx="762000" cy="68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36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33599" y="304800"/>
            <a:ext cx="57150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A03A32"/>
                </a:solidFill>
              </a:rPr>
              <a:t>Success </a:t>
            </a:r>
            <a:r>
              <a:rPr lang="en-US" sz="3600" b="1" dirty="0" smtClean="0">
                <a:solidFill>
                  <a:srgbClr val="A03A32"/>
                </a:solidFill>
              </a:rPr>
              <a:t>&amp; Retention</a:t>
            </a:r>
            <a:endParaRPr lang="en-US" sz="3600" b="1" dirty="0">
              <a:solidFill>
                <a:srgbClr val="A03A3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62022" y="1371600"/>
            <a:ext cx="74819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Percentage </a:t>
            </a:r>
            <a:r>
              <a:rPr lang="en-US" dirty="0"/>
              <a:t>of students with a transfer </a:t>
            </a:r>
            <a:r>
              <a:rPr lang="en-US" dirty="0" smtClean="0"/>
              <a:t>goal: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Spring 2014	48%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Fall 2014 		57%</a:t>
            </a:r>
          </a:p>
          <a:p>
            <a:pPr lvl="1"/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Overall retention rate among all students is </a:t>
            </a:r>
            <a:r>
              <a:rPr lang="en-US" b="1" dirty="0" smtClean="0"/>
              <a:t>70%</a:t>
            </a:r>
          </a:p>
          <a:p>
            <a:endParaRPr lang="en-US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Fall 2014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898 student attended the orientation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54% have </a:t>
            </a:r>
            <a:r>
              <a:rPr lang="en-US" dirty="0" smtClean="0"/>
              <a:t>transfer goal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 The retention rate among this group is 63% in fall 2015</a:t>
            </a:r>
            <a:endParaRPr lang="en-US" dirty="0"/>
          </a:p>
          <a:p>
            <a:pPr lvl="0"/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Fall 2015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834 </a:t>
            </a:r>
            <a:r>
              <a:rPr lang="en-US" dirty="0"/>
              <a:t>students attended the </a:t>
            </a:r>
            <a:r>
              <a:rPr lang="en-US" dirty="0" smtClean="0"/>
              <a:t>orientation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40% students have Transfer goal</a:t>
            </a:r>
          </a:p>
        </p:txBody>
      </p:sp>
    </p:spTree>
    <p:extLst>
      <p:ext uri="{BB962C8B-B14F-4D97-AF65-F5344CB8AC3E}">
        <p14:creationId xmlns:p14="http://schemas.microsoft.com/office/powerpoint/2010/main" val="29144992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28600"/>
            <a:ext cx="6327710" cy="685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A03A32"/>
                </a:solidFill>
              </a:rPr>
              <a:t>Transfer Data</a:t>
            </a:r>
            <a:endParaRPr lang="en-US" dirty="0">
              <a:solidFill>
                <a:srgbClr val="A03A3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295400"/>
            <a:ext cx="2819400" cy="4953000"/>
          </a:xfrm>
        </p:spPr>
        <p:txBody>
          <a:bodyPr>
            <a:normAutofit/>
          </a:bodyPr>
          <a:lstStyle/>
          <a:p>
            <a:r>
              <a:rPr lang="en-US" sz="2000" dirty="0"/>
              <a:t>UC applicants </a:t>
            </a:r>
            <a:r>
              <a:rPr lang="en-US" sz="2000" dirty="0" smtClean="0"/>
              <a:t>same as 2014 but number of admitted students increased by </a:t>
            </a:r>
            <a:r>
              <a:rPr lang="en-US" sz="2000" dirty="0" smtClean="0"/>
              <a:t>16.85%</a:t>
            </a:r>
            <a:endParaRPr lang="en-US" sz="2000" dirty="0"/>
          </a:p>
          <a:p>
            <a:pPr marL="68580" indent="0">
              <a:buNone/>
            </a:pPr>
            <a:endParaRPr lang="en-US" sz="2000" dirty="0" smtClean="0"/>
          </a:p>
          <a:p>
            <a:r>
              <a:rPr lang="en-US" sz="2000" dirty="0" smtClean="0"/>
              <a:t>ADT </a:t>
            </a:r>
            <a:r>
              <a:rPr lang="en-US" sz="2000" dirty="0" smtClean="0"/>
              <a:t>increased by 101%</a:t>
            </a:r>
          </a:p>
          <a:p>
            <a:pPr marL="68580" indent="0">
              <a:buNone/>
            </a:pPr>
            <a:endParaRPr lang="en-US" sz="2000" dirty="0" smtClean="0"/>
          </a:p>
          <a:p>
            <a:r>
              <a:rPr lang="en-US" sz="2000" dirty="0" smtClean="0"/>
              <a:t>TAG decreased </a:t>
            </a:r>
            <a:r>
              <a:rPr lang="en-US" sz="2000" dirty="0"/>
              <a:t>by </a:t>
            </a:r>
            <a:r>
              <a:rPr lang="en-US" sz="2000" dirty="0" smtClean="0"/>
              <a:t>18</a:t>
            </a:r>
            <a:r>
              <a:rPr lang="en-US" sz="2000" dirty="0" smtClean="0"/>
              <a:t>% in Fall 2015</a:t>
            </a:r>
            <a:endParaRPr lang="en-US" sz="2000" dirty="0"/>
          </a:p>
          <a:p>
            <a:pPr marL="68580" indent="0">
              <a:buNone/>
            </a:pPr>
            <a:endParaRPr lang="en-US" sz="2000" dirty="0" smtClean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13645131"/>
              </p:ext>
            </p:extLst>
          </p:nvPr>
        </p:nvGraphicFramePr>
        <p:xfrm>
          <a:off x="3810000" y="914400"/>
          <a:ext cx="5425618" cy="5760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793861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7837251" cy="1066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A03A32"/>
                </a:solidFill>
              </a:rPr>
              <a:t>        TAG 2015    for </a:t>
            </a:r>
            <a:br>
              <a:rPr lang="en-US" sz="2800" b="1" dirty="0" smtClean="0">
                <a:solidFill>
                  <a:srgbClr val="A03A32"/>
                </a:solidFill>
              </a:rPr>
            </a:br>
            <a:r>
              <a:rPr lang="en-US" sz="2800" b="1" dirty="0" smtClean="0">
                <a:solidFill>
                  <a:srgbClr val="A03A32"/>
                </a:solidFill>
              </a:rPr>
              <a:t>		                  2016 Admission</a:t>
            </a:r>
            <a:endParaRPr lang="en-US" sz="2800" b="1" dirty="0">
              <a:solidFill>
                <a:srgbClr val="A03A32"/>
              </a:solidFill>
            </a:endParaRP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8354447"/>
              </p:ext>
            </p:extLst>
          </p:nvPr>
        </p:nvGraphicFramePr>
        <p:xfrm>
          <a:off x="2286000" y="2057400"/>
          <a:ext cx="6172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0" y="1371600"/>
            <a:ext cx="3781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11% increase compared to 2014</a:t>
            </a:r>
          </a:p>
        </p:txBody>
      </p:sp>
    </p:spTree>
    <p:extLst>
      <p:ext uri="{BB962C8B-B14F-4D97-AF65-F5344CB8AC3E}">
        <p14:creationId xmlns:p14="http://schemas.microsoft.com/office/powerpoint/2010/main" val="291119985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81000"/>
            <a:ext cx="7024744" cy="685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A03A32"/>
                </a:solidFill>
              </a:rPr>
              <a:t>UC Transfer </a:t>
            </a:r>
            <a:r>
              <a:rPr lang="en-US" b="1" dirty="0" smtClean="0">
                <a:solidFill>
                  <a:srgbClr val="A03A32"/>
                </a:solidFill>
              </a:rPr>
              <a:t>Data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497767"/>
              </p:ext>
            </p:extLst>
          </p:nvPr>
        </p:nvGraphicFramePr>
        <p:xfrm>
          <a:off x="1066800" y="1219200"/>
          <a:ext cx="7772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76795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5546" y="6172200"/>
            <a:ext cx="6949956" cy="304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 smtClean="0"/>
              <a:t>Reference: CSU Chancellor’s Office  </a:t>
            </a:r>
            <a:r>
              <a:rPr lang="en-US" sz="1200" dirty="0" smtClean="0">
                <a:hlinkClick r:id="rId2"/>
              </a:rPr>
              <a:t>http://asd.calstate.edu/ccc/index.asp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281113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A03A32"/>
                </a:solidFill>
              </a:rPr>
              <a:t>CSU </a:t>
            </a:r>
            <a:r>
              <a:rPr lang="en-US" b="1" dirty="0" smtClean="0">
                <a:solidFill>
                  <a:srgbClr val="A03A32"/>
                </a:solidFill>
              </a:rPr>
              <a:t>Transfer </a:t>
            </a:r>
            <a:r>
              <a:rPr lang="en-US" b="1" dirty="0" smtClean="0">
                <a:solidFill>
                  <a:srgbClr val="A03A32"/>
                </a:solidFill>
              </a:rPr>
              <a:t>Data</a:t>
            </a:r>
            <a:br>
              <a:rPr lang="en-US" b="1" dirty="0" smtClean="0">
                <a:solidFill>
                  <a:srgbClr val="A03A32"/>
                </a:solidFill>
              </a:rPr>
            </a:br>
            <a:r>
              <a:rPr lang="en-US" sz="2800" dirty="0" smtClean="0">
                <a:solidFill>
                  <a:srgbClr val="A03A32"/>
                </a:solidFill>
              </a:rPr>
              <a:t>Students Applied</a:t>
            </a:r>
            <a:endParaRPr lang="en-US" sz="1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077232"/>
              </p:ext>
            </p:extLst>
          </p:nvPr>
        </p:nvGraphicFramePr>
        <p:xfrm>
          <a:off x="2286000" y="2057400"/>
          <a:ext cx="57150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726334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9248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Transfer Benchmarks and Goals for ACCJC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01099418"/>
              </p:ext>
            </p:extLst>
          </p:nvPr>
        </p:nvGraphicFramePr>
        <p:xfrm>
          <a:off x="1905000" y="1676400"/>
          <a:ext cx="5181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01785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543800" cy="6858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Transfer Admission </a:t>
            </a:r>
            <a:r>
              <a:rPr lang="en-US" b="1" dirty="0" smtClean="0">
                <a:solidFill>
                  <a:srgbClr val="C00000"/>
                </a:solidFill>
              </a:rPr>
              <a:t>R</a:t>
            </a:r>
            <a:r>
              <a:rPr lang="en-US" b="1" dirty="0" smtClean="0">
                <a:solidFill>
                  <a:srgbClr val="C00000"/>
                </a:solidFill>
              </a:rPr>
              <a:t>eality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295400"/>
            <a:ext cx="8001000" cy="5105400"/>
          </a:xfrm>
        </p:spPr>
        <p:txBody>
          <a:bodyPr>
            <a:noAutofit/>
          </a:bodyPr>
          <a:lstStyle/>
          <a:p>
            <a:pPr marL="525780" lvl="1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CSU System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r>
              <a:rPr lang="en-US" sz="2000" dirty="0"/>
              <a:t>C</a:t>
            </a:r>
            <a:r>
              <a:rPr lang="en-US" sz="2000" dirty="0" smtClean="0"/>
              <a:t>ampuses are impacted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Selection criteria beyond Admission requirements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Point System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Out of Service Area – GPA 3.78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25780" lvl="1" indent="-457200">
              <a:buFont typeface="Arial" panose="020B0604020202020204" pitchFamily="34" charset="0"/>
              <a:buChar char="•"/>
            </a:pPr>
            <a:r>
              <a:rPr lang="en-US" sz="2800" b="1" dirty="0" smtClean="0"/>
              <a:t>UC System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2:1 ratio - high school vs. Transfer Students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Selective majors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r>
              <a:rPr lang="en-US" sz="2000" dirty="0" smtClean="0"/>
              <a:t>Higher standards – higher GPA, completion of major preparations – GPA for Major Prep.</a:t>
            </a:r>
          </a:p>
          <a:p>
            <a:pPr marL="925830" lvl="2" indent="-4572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925830" lvl="2" indent="-45720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68580" lvl="1" indent="0">
              <a:buNone/>
            </a:pPr>
            <a:endParaRPr lang="en-US" sz="1400" b="1" dirty="0" smtClean="0"/>
          </a:p>
          <a:p>
            <a:pPr marL="68580" lvl="1" indent="0">
              <a:buNone/>
            </a:pPr>
            <a:endParaRPr lang="en-US" sz="300" dirty="0"/>
          </a:p>
        </p:txBody>
      </p:sp>
      <p:sp>
        <p:nvSpPr>
          <p:cNvPr id="4" name="Oval 3"/>
          <p:cNvSpPr/>
          <p:nvPr/>
        </p:nvSpPr>
        <p:spPr>
          <a:xfrm>
            <a:off x="6705600" y="2743200"/>
            <a:ext cx="20574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libri" panose="020F0502020204030204" pitchFamily="34" charset="0"/>
              </a:rPr>
              <a:t>The COST!!!!</a:t>
            </a:r>
            <a:endParaRPr lang="en-US" sz="28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048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304800"/>
            <a:ext cx="4343400" cy="23622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What Do We Need?</a:t>
            </a:r>
            <a:endParaRPr lang="en-US" dirty="0"/>
          </a:p>
          <a:p>
            <a:r>
              <a:rPr lang="en-US" dirty="0" smtClean="0"/>
              <a:t>We need to close the gap</a:t>
            </a:r>
          </a:p>
          <a:p>
            <a:r>
              <a:rPr lang="en-US" dirty="0" smtClean="0"/>
              <a:t>Keep up with the changes at the universities</a:t>
            </a:r>
          </a:p>
          <a:p>
            <a:r>
              <a:rPr lang="en-US" dirty="0" smtClean="0"/>
              <a:t>Make our students more Transfer Savvy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4600" y="3276600"/>
            <a:ext cx="6324600" cy="3276600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How?</a:t>
            </a:r>
            <a:endParaRPr lang="en-US" sz="2800" b="1" dirty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Implement Case Management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Creating cohorts by major and years of attendance</a:t>
            </a:r>
          </a:p>
          <a:p>
            <a:pPr indent="-285750"/>
            <a:r>
              <a:rPr lang="en-US" dirty="0" smtClean="0">
                <a:solidFill>
                  <a:schemeClr val="tx1"/>
                </a:solidFill>
              </a:rPr>
              <a:t>Develop activities specific to the cohorts</a:t>
            </a:r>
          </a:p>
          <a:p>
            <a:pPr indent="-285750"/>
            <a:r>
              <a:rPr lang="en-US" dirty="0" smtClean="0">
                <a:solidFill>
                  <a:schemeClr val="tx1"/>
                </a:solidFill>
              </a:rPr>
              <a:t>Follow up with students’ academic Status</a:t>
            </a:r>
          </a:p>
          <a:p>
            <a:pPr indent="-285750"/>
            <a:r>
              <a:rPr lang="en-US" dirty="0" smtClean="0">
                <a:solidFill>
                  <a:schemeClr val="tx1"/>
                </a:solidFill>
              </a:rPr>
              <a:t>Develop additional transfer opportunities such as Concurrent enrollment and Transfer Admission Guarantee with Private and out of State universities 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976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5476</TotalTime>
  <Words>842</Words>
  <Application>Microsoft Office PowerPoint</Application>
  <PresentationFormat>On-screen Show (4:3)</PresentationFormat>
  <Paragraphs>221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Gothic</vt:lpstr>
      <vt:lpstr>Courier New</vt:lpstr>
      <vt:lpstr>Times New Roman</vt:lpstr>
      <vt:lpstr>Wingdings</vt:lpstr>
      <vt:lpstr>Wingdings 3</vt:lpstr>
      <vt:lpstr>Wisp</vt:lpstr>
      <vt:lpstr>Program Services Coordinator Transfer Center</vt:lpstr>
      <vt:lpstr>PowerPoint Presentation</vt:lpstr>
      <vt:lpstr>Transfer Data</vt:lpstr>
      <vt:lpstr>        TAG 2015    for                      2016 Admission</vt:lpstr>
      <vt:lpstr>UC Transfer Data</vt:lpstr>
      <vt:lpstr>CSU Transfer Data Students Applied</vt:lpstr>
      <vt:lpstr>Transfer Benchmarks and Goals for ACCJC</vt:lpstr>
      <vt:lpstr>Transfer Admission Reality</vt:lpstr>
      <vt:lpstr>PowerPoint Presentation</vt:lpstr>
      <vt:lpstr>Current Staffing</vt:lpstr>
      <vt:lpstr>Transfer Program Supervisor</vt:lpstr>
      <vt:lpstr>Transfer/Honors Transfer Counselor</vt:lpstr>
      <vt:lpstr>Office Assistant II (10 hours/week)</vt:lpstr>
      <vt:lpstr>EMP Objective 2.11</vt:lpstr>
      <vt:lpstr>Need:</vt:lpstr>
      <vt:lpstr>Future Plans</vt:lpstr>
      <vt:lpstr>PowerPoint Presentation</vt:lpstr>
    </vt:vector>
  </TitlesOfParts>
  <Company>SMCCCD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Supervisor</dc:title>
  <dc:creator>haickr</dc:creator>
  <cp:lastModifiedBy>Sohrabi, Soraya</cp:lastModifiedBy>
  <cp:revision>129</cp:revision>
  <cp:lastPrinted>2015-07-01T03:10:01Z</cp:lastPrinted>
  <dcterms:created xsi:type="dcterms:W3CDTF">2012-02-02T18:55:20Z</dcterms:created>
  <dcterms:modified xsi:type="dcterms:W3CDTF">2015-10-16T23:51:27Z</dcterms:modified>
</cp:coreProperties>
</file>