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2" r:id="rId3"/>
    <p:sldId id="257" r:id="rId4"/>
    <p:sldId id="266" r:id="rId5"/>
    <p:sldId id="259" r:id="rId6"/>
    <p:sldId id="263" r:id="rId7"/>
    <p:sldId id="260" r:id="rId8"/>
    <p:sldId id="258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88"/>
    <p:restoredTop sz="92701"/>
  </p:normalViewPr>
  <p:slideViewPr>
    <p:cSldViewPr snapToGrid="0" snapToObjects="1">
      <p:cViewPr varScale="1">
        <p:scale>
          <a:sx n="86" d="100"/>
          <a:sy n="86" d="100"/>
        </p:scale>
        <p:origin x="110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eskills-lead.eu/fileadmin/lead/reports/lead_-_technology_trends_-_august_2014_rev_sep1.pdf" TargetMode="External"/><Relationship Id="rId4" Type="http://schemas.openxmlformats.org/officeDocument/2006/relationships/hyperlink" Target="http://ict-dm.net/biw" TargetMode="External"/><Relationship Id="rId5" Type="http://schemas.openxmlformats.org/officeDocument/2006/relationships/hyperlink" Target="http://ict-dm.net/ittp#2" TargetMode="External"/><Relationship Id="rId6" Type="http://schemas.openxmlformats.org/officeDocument/2006/relationships/hyperlink" Target="http://www.bls.gov/ooh/business-and-financial/home.htm" TargetMode="External"/><Relationship Id="rId7" Type="http://schemas.openxmlformats.org/officeDocument/2006/relationships/hyperlink" Target="http://extranet.cccco.edu/Portals/1/AA/MinQuals/MinimumQualificationsHandbook2012_2014.pdf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trategy-business.com/article/14845?gko=9bccb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05355" y="2514600"/>
            <a:ext cx="9699258" cy="2262781"/>
          </a:xfrm>
        </p:spPr>
        <p:txBody>
          <a:bodyPr/>
          <a:lstStyle/>
          <a:p>
            <a:r>
              <a:rPr lang="en-US" dirty="0" smtClean="0"/>
              <a:t>Accounting Faculty Request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05355" y="4777379"/>
            <a:ext cx="9699257" cy="1126283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smtClean="0"/>
              <a:t>Business, Accounting &amp; CBOT transformed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114866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780032"/>
            <a:ext cx="8915400" cy="4131190"/>
          </a:xfrm>
        </p:spPr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www.strategy-business.com/article/14845?gko=9bccb</a:t>
            </a:r>
            <a:endParaRPr lang="en-US" dirty="0" smtClean="0"/>
          </a:p>
          <a:p>
            <a:r>
              <a:rPr lang="en-US" dirty="0">
                <a:hlinkClick r:id="rId3"/>
              </a:rPr>
              <a:t>http://eskills-lead.eu/fileadmin/lead/reports/lead_-_technology_trends_-_</a:t>
            </a:r>
            <a:r>
              <a:rPr lang="en-US" dirty="0" smtClean="0">
                <a:hlinkClick r:id="rId3"/>
              </a:rPr>
              <a:t>august_2014_rev_sep1.pdf</a:t>
            </a:r>
            <a:endParaRPr lang="en-US" dirty="0" smtClean="0"/>
          </a:p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ict-dm.net/biw</a:t>
            </a:r>
            <a:endParaRPr lang="en-US" dirty="0" smtClean="0"/>
          </a:p>
          <a:p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ict-dm.net/ittp#2</a:t>
            </a:r>
            <a:endParaRPr lang="en-US" dirty="0" smtClean="0"/>
          </a:p>
          <a:p>
            <a:r>
              <a:rPr lang="en-US" dirty="0">
                <a:hlinkClick r:id="rId6"/>
              </a:rPr>
              <a:t>http://</a:t>
            </a:r>
            <a:r>
              <a:rPr lang="en-US" dirty="0" smtClean="0">
                <a:hlinkClick r:id="rId6"/>
              </a:rPr>
              <a:t>www.bls.gov/ooh/business-and-financial/home.htm</a:t>
            </a:r>
            <a:endParaRPr lang="en-US" dirty="0" smtClean="0"/>
          </a:p>
          <a:p>
            <a:r>
              <a:rPr lang="en-US" dirty="0" smtClean="0">
                <a:hlinkClick r:id="rId7"/>
              </a:rPr>
              <a:t>http://</a:t>
            </a:r>
            <a:r>
              <a:rPr lang="en-US" dirty="0" err="1" smtClean="0">
                <a:hlinkClick r:id="rId7"/>
              </a:rPr>
              <a:t>extranet.cccco.edu</a:t>
            </a:r>
            <a:r>
              <a:rPr lang="en-US" dirty="0" smtClean="0">
                <a:hlinkClick r:id="rId7"/>
              </a:rPr>
              <a:t>/Portals/1/AA/</a:t>
            </a:r>
            <a:r>
              <a:rPr lang="en-US" dirty="0" err="1" smtClean="0">
                <a:hlinkClick r:id="rId7"/>
              </a:rPr>
              <a:t>MinQuals</a:t>
            </a:r>
            <a:r>
              <a:rPr lang="en-US" dirty="0" smtClean="0">
                <a:hlinkClick r:id="rId7"/>
              </a:rPr>
              <a:t>/MinimumQualificationsHandbook2012_2014.pdf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867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 smtClean="0">
                <a:latin typeface="Cambria" charset="0"/>
                <a:ea typeface="Cambria" charset="0"/>
                <a:cs typeface="Cambria" charset="0"/>
              </a:rPr>
              <a:t>Perception, Image and Bias</a:t>
            </a:r>
            <a:br>
              <a:rPr lang="en-US" sz="4400" dirty="0" smtClean="0">
                <a:latin typeface="Cambria" charset="0"/>
                <a:ea typeface="Cambria" charset="0"/>
                <a:cs typeface="Cambria" charset="0"/>
              </a:rPr>
            </a:br>
            <a:endParaRPr lang="en-US" sz="4400" dirty="0">
              <a:latin typeface="Cambria" charset="0"/>
              <a:ea typeface="Cambria" charset="0"/>
              <a:cs typeface="Cambria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7786" y="1652954"/>
            <a:ext cx="9676290" cy="4871413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Cambria" charset="0"/>
                <a:ea typeface="Cambria" charset="0"/>
                <a:cs typeface="Cambria" charset="0"/>
              </a:rPr>
              <a:t>“Every </a:t>
            </a:r>
            <a:r>
              <a:rPr lang="en-US" sz="2400" dirty="0">
                <a:latin typeface="Cambria" charset="0"/>
                <a:ea typeface="Cambria" charset="0"/>
                <a:cs typeface="Cambria" charset="0"/>
              </a:rPr>
              <a:t>organization has to prepare for the abandonment of everything it does</a:t>
            </a:r>
            <a:r>
              <a:rPr lang="en-US" sz="2400" dirty="0" smtClean="0">
                <a:latin typeface="Cambria" charset="0"/>
                <a:ea typeface="Cambria" charset="0"/>
                <a:cs typeface="Cambria" charset="0"/>
              </a:rPr>
              <a:t>.”  </a:t>
            </a:r>
            <a:r>
              <a:rPr lang="en-US" sz="2400" i="1" dirty="0" smtClean="0">
                <a:latin typeface="Cambria" charset="0"/>
                <a:ea typeface="Cambria" charset="0"/>
                <a:cs typeface="Cambria" charset="0"/>
              </a:rPr>
              <a:t>Peter Drucker, author of “Managing in a Time of Great Change”</a:t>
            </a:r>
          </a:p>
          <a:p>
            <a:endParaRPr lang="en-US" sz="2400" i="1" dirty="0" smtClean="0">
              <a:latin typeface="Cambria" charset="0"/>
              <a:ea typeface="Cambria" charset="0"/>
              <a:cs typeface="Cambria" charset="0"/>
            </a:endParaRPr>
          </a:p>
          <a:p>
            <a:r>
              <a:rPr lang="en-US" sz="2400" dirty="0" smtClean="0">
                <a:latin typeface="Cambria" charset="0"/>
                <a:ea typeface="Cambria" charset="0"/>
                <a:cs typeface="Cambria" charset="0"/>
              </a:rPr>
              <a:t>In </a:t>
            </a:r>
            <a:r>
              <a:rPr lang="en-US" sz="2400" dirty="0">
                <a:latin typeface="Cambria" charset="0"/>
                <a:ea typeface="Cambria" charset="0"/>
                <a:cs typeface="Cambria" charset="0"/>
              </a:rPr>
              <a:t>the 21st century, the leap is to four digital technologies: </a:t>
            </a:r>
            <a:r>
              <a:rPr lang="en-US" sz="2400" b="1" i="1" dirty="0" smtClean="0">
                <a:latin typeface="Cambria" charset="0"/>
                <a:ea typeface="Cambria" charset="0"/>
                <a:cs typeface="Cambria" charset="0"/>
              </a:rPr>
              <a:t>social</a:t>
            </a:r>
            <a:r>
              <a:rPr lang="en-US" sz="2400" b="1" i="1" dirty="0">
                <a:latin typeface="Cambria" charset="0"/>
                <a:ea typeface="Cambria" charset="0"/>
                <a:cs typeface="Cambria" charset="0"/>
              </a:rPr>
              <a:t>, cloud, mobile and big </a:t>
            </a:r>
            <a:r>
              <a:rPr lang="en-US" sz="2400" b="1" i="1" dirty="0" smtClean="0">
                <a:latin typeface="Cambria" charset="0"/>
                <a:ea typeface="Cambria" charset="0"/>
                <a:cs typeface="Cambria" charset="0"/>
              </a:rPr>
              <a:t>data</a:t>
            </a:r>
            <a:r>
              <a:rPr lang="en-US" sz="2400" dirty="0" smtClean="0">
                <a:latin typeface="Cambria" charset="0"/>
                <a:ea typeface="Cambria" charset="0"/>
                <a:cs typeface="Cambria" charset="0"/>
              </a:rPr>
              <a:t>.</a:t>
            </a:r>
          </a:p>
          <a:p>
            <a:endParaRPr lang="en-US" sz="2400" dirty="0" smtClean="0">
              <a:latin typeface="Cambria" charset="0"/>
              <a:ea typeface="Cambria" charset="0"/>
              <a:cs typeface="Cambria" charset="0"/>
            </a:endParaRPr>
          </a:p>
          <a:p>
            <a:r>
              <a:rPr lang="en-US" sz="2400" dirty="0" smtClean="0">
                <a:latin typeface="Cambria" charset="0"/>
                <a:ea typeface="Cambria" charset="0"/>
                <a:cs typeface="Cambria" charset="0"/>
              </a:rPr>
              <a:t> We </a:t>
            </a:r>
            <a:r>
              <a:rPr lang="en-US" sz="2400" dirty="0">
                <a:latin typeface="Cambria" charset="0"/>
                <a:ea typeface="Cambria" charset="0"/>
                <a:cs typeface="Cambria" charset="0"/>
              </a:rPr>
              <a:t>have “</a:t>
            </a:r>
            <a:r>
              <a:rPr lang="en-US" sz="2400" b="1" i="1" dirty="0">
                <a:latin typeface="Cambria" charset="0"/>
                <a:ea typeface="Cambria" charset="0"/>
                <a:cs typeface="Cambria" charset="0"/>
              </a:rPr>
              <a:t>Big Data</a:t>
            </a:r>
            <a:r>
              <a:rPr lang="en-US" sz="2400" dirty="0">
                <a:latin typeface="Cambria" charset="0"/>
                <a:ea typeface="Cambria" charset="0"/>
                <a:cs typeface="Cambria" charset="0"/>
              </a:rPr>
              <a:t>” needs: </a:t>
            </a:r>
            <a:r>
              <a:rPr lang="en-US" sz="2400" dirty="0" smtClean="0">
                <a:latin typeface="Cambria" charset="0"/>
                <a:ea typeface="Cambria" charset="0"/>
                <a:cs typeface="Cambria" charset="0"/>
              </a:rPr>
              <a:t>creating </a:t>
            </a:r>
            <a:r>
              <a:rPr lang="en-US" sz="2400" dirty="0">
                <a:latin typeface="Cambria" charset="0"/>
                <a:ea typeface="Cambria" charset="0"/>
                <a:cs typeface="Cambria" charset="0"/>
              </a:rPr>
              <a:t>and using complex spreadsheets, databases and other </a:t>
            </a:r>
            <a:r>
              <a:rPr lang="en-US" sz="2400" dirty="0" smtClean="0">
                <a:latin typeface="Cambria" charset="0"/>
                <a:ea typeface="Cambria" charset="0"/>
                <a:cs typeface="Cambria" charset="0"/>
              </a:rPr>
              <a:t>programs for computer </a:t>
            </a:r>
            <a:r>
              <a:rPr lang="en-US" sz="2400" dirty="0">
                <a:latin typeface="Cambria" charset="0"/>
                <a:ea typeface="Cambria" charset="0"/>
                <a:cs typeface="Cambria" charset="0"/>
              </a:rPr>
              <a:t>research</a:t>
            </a:r>
            <a:r>
              <a:rPr lang="en-US" sz="2400" dirty="0" smtClean="0">
                <a:latin typeface="Cambria" charset="0"/>
                <a:ea typeface="Cambria" charset="0"/>
                <a:cs typeface="Cambria" charset="0"/>
              </a:rPr>
              <a:t>.</a:t>
            </a:r>
          </a:p>
          <a:p>
            <a:endParaRPr lang="en-US" sz="2400" dirty="0">
              <a:latin typeface="Cambria" charset="0"/>
              <a:ea typeface="Cambria" charset="0"/>
              <a:cs typeface="Cambria" charset="0"/>
            </a:endParaRPr>
          </a:p>
          <a:p>
            <a:r>
              <a:rPr lang="en-US" sz="2400" b="1" i="1" dirty="0" smtClean="0">
                <a:latin typeface="Cambria" charset="0"/>
                <a:ea typeface="Cambria" charset="0"/>
                <a:cs typeface="Cambria" charset="0"/>
              </a:rPr>
              <a:t>Abandoned employment</a:t>
            </a:r>
            <a:r>
              <a:rPr lang="en-US" sz="2400" dirty="0" smtClean="0">
                <a:latin typeface="Cambria" charset="0"/>
                <a:ea typeface="Cambria" charset="0"/>
                <a:cs typeface="Cambria" charset="0"/>
              </a:rPr>
              <a:t>: typists, receptionists, secretaries, and bean counters.</a:t>
            </a:r>
          </a:p>
          <a:p>
            <a:endParaRPr lang="en-US" sz="2000" dirty="0" smtClean="0">
              <a:latin typeface="Cambria" charset="0"/>
              <a:ea typeface="Cambria" charset="0"/>
              <a:cs typeface="Cambr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867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latin typeface="Cambria" charset="0"/>
                <a:ea typeface="Cambria" charset="0"/>
                <a:cs typeface="Cambria" charset="0"/>
              </a:rPr>
              <a:t>Transformative Need</a:t>
            </a:r>
            <a:endParaRPr lang="en-US" sz="6600" dirty="0">
              <a:latin typeface="Cambria" charset="0"/>
              <a:ea typeface="Cambria" charset="0"/>
              <a:cs typeface="Cambria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291914"/>
          </a:xfrm>
        </p:spPr>
        <p:txBody>
          <a:bodyPr/>
          <a:lstStyle/>
          <a:p>
            <a:r>
              <a:rPr lang="en-US" sz="2000" b="1" i="1" dirty="0" smtClean="0">
                <a:latin typeface="Cambria" charset="0"/>
                <a:ea typeface="Cambria" charset="0"/>
                <a:cs typeface="Cambria" charset="0"/>
              </a:rPr>
              <a:t>Business Information Worker: </a:t>
            </a:r>
            <a:r>
              <a:rPr lang="en-US" dirty="0" smtClean="0">
                <a:latin typeface="Cambria" charset="0"/>
                <a:ea typeface="Cambria" charset="0"/>
                <a:cs typeface="Cambria" charset="0"/>
              </a:rPr>
              <a:t>pathway to success plan vetted by the Economic and Workforce Development (EWD), integral part of the California Community Colleges and its </a:t>
            </a:r>
            <a:r>
              <a:rPr lang="en-US" i="1" dirty="0" smtClean="0">
                <a:latin typeface="Cambria" charset="0"/>
                <a:ea typeface="Cambria" charset="0"/>
                <a:cs typeface="Cambria" charset="0"/>
              </a:rPr>
              <a:t>Doing What Matters</a:t>
            </a:r>
            <a:r>
              <a:rPr lang="en-US" dirty="0" smtClean="0">
                <a:latin typeface="Cambria" charset="0"/>
                <a:ea typeface="Cambria" charset="0"/>
                <a:cs typeface="Cambria" charset="0"/>
              </a:rPr>
              <a:t> for Jobs and the Economy.</a:t>
            </a:r>
          </a:p>
          <a:p>
            <a:endParaRPr lang="en-US" dirty="0">
              <a:latin typeface="Cambria" charset="0"/>
              <a:ea typeface="Cambria" charset="0"/>
              <a:cs typeface="Cambria" charset="0"/>
            </a:endParaRPr>
          </a:p>
          <a:p>
            <a:r>
              <a:rPr lang="en-US" sz="2000" b="1" i="1" dirty="0" smtClean="0">
                <a:latin typeface="Cambria" charset="0"/>
                <a:ea typeface="Cambria" charset="0"/>
                <a:cs typeface="Cambria" charset="0"/>
              </a:rPr>
              <a:t>IT Technician Pathway: </a:t>
            </a:r>
            <a:r>
              <a:rPr lang="en-US" sz="2000" dirty="0" smtClean="0">
                <a:latin typeface="Cambria" charset="0"/>
                <a:ea typeface="Cambria" charset="0"/>
                <a:cs typeface="Cambria" charset="0"/>
              </a:rPr>
              <a:t>a new Statewide CA Community College Offering. </a:t>
            </a:r>
            <a:r>
              <a:rPr lang="en-US" dirty="0">
                <a:latin typeface="Cambria" charset="0"/>
                <a:ea typeface="Cambria" charset="0"/>
                <a:cs typeface="Cambria" charset="0"/>
              </a:rPr>
              <a:t>The IT Technician Pathway (ITTP) will help students launch a career in IT by starting with </a:t>
            </a:r>
            <a:r>
              <a:rPr lang="en-US" i="1" dirty="0">
                <a:latin typeface="Cambria" charset="0"/>
                <a:ea typeface="Cambria" charset="0"/>
                <a:cs typeface="Cambria" charset="0"/>
              </a:rPr>
              <a:t>computer retail or customer service jobs</a:t>
            </a:r>
            <a:r>
              <a:rPr lang="en-US" dirty="0">
                <a:latin typeface="Cambria" charset="0"/>
                <a:ea typeface="Cambria" charset="0"/>
                <a:cs typeface="Cambria" charset="0"/>
              </a:rPr>
              <a:t>, and building relevant skills and certifications over time. This pathway uses existing academic programs and courses</a:t>
            </a:r>
            <a:r>
              <a:rPr lang="en-US" dirty="0" smtClean="0">
                <a:latin typeface="Cambria" charset="0"/>
                <a:ea typeface="Cambria" charset="0"/>
                <a:cs typeface="Cambria" charset="0"/>
              </a:rPr>
              <a:t>.</a:t>
            </a:r>
          </a:p>
          <a:p>
            <a:pPr marL="0" indent="0">
              <a:buNone/>
            </a:pPr>
            <a:endParaRPr lang="en-US" sz="2000" b="1" i="1" dirty="0" smtClean="0">
              <a:latin typeface="Cambria" charset="0"/>
              <a:ea typeface="Cambria" charset="0"/>
              <a:cs typeface="Cambria" charset="0"/>
            </a:endParaRPr>
          </a:p>
          <a:p>
            <a:r>
              <a:rPr lang="en-US" sz="2000" b="1" i="1" dirty="0" smtClean="0">
                <a:latin typeface="Cambria" charset="0"/>
                <a:ea typeface="Cambria" charset="0"/>
                <a:cs typeface="Cambria" charset="0"/>
              </a:rPr>
              <a:t>Analysts: budget, management</a:t>
            </a:r>
            <a:r>
              <a:rPr lang="en-US" b="1" i="1" dirty="0" smtClean="0">
                <a:latin typeface="Cambria" charset="0"/>
                <a:ea typeface="Cambria" charset="0"/>
                <a:cs typeface="Cambria" charset="0"/>
              </a:rPr>
              <a:t>, financial</a:t>
            </a:r>
            <a:r>
              <a:rPr lang="en-US" dirty="0" smtClean="0">
                <a:latin typeface="Cambria" charset="0"/>
                <a:ea typeface="Cambria" charset="0"/>
                <a:cs typeface="Cambria" charset="0"/>
              </a:rPr>
              <a:t>; require students to create and use </a:t>
            </a:r>
            <a:r>
              <a:rPr lang="en-US" i="1" dirty="0" smtClean="0">
                <a:latin typeface="Cambria" charset="0"/>
                <a:ea typeface="Cambria" charset="0"/>
                <a:cs typeface="Cambria" charset="0"/>
              </a:rPr>
              <a:t>complex spreadsheets, databases</a:t>
            </a:r>
            <a:r>
              <a:rPr lang="en-US" dirty="0" smtClean="0">
                <a:latin typeface="Cambria" charset="0"/>
                <a:ea typeface="Cambria" charset="0"/>
                <a:cs typeface="Cambria" charset="0"/>
              </a:rPr>
              <a:t>, growth expectancy from 14% to 21%. Occupational Outlook Handbook, Bureau of Labor Statistics. </a:t>
            </a:r>
          </a:p>
          <a:p>
            <a:endParaRPr lang="en-US" sz="2000" b="1" i="1" dirty="0">
              <a:latin typeface="Cambria" charset="0"/>
              <a:ea typeface="Cambria" charset="0"/>
              <a:cs typeface="Cambria" charset="0"/>
            </a:endParaRPr>
          </a:p>
          <a:p>
            <a:endParaRPr lang="en-US" sz="2000" b="1" i="1" dirty="0">
              <a:latin typeface="Cambria" charset="0"/>
              <a:ea typeface="Cambria" charset="0"/>
              <a:cs typeface="Cambria" charset="0"/>
            </a:endParaRPr>
          </a:p>
          <a:p>
            <a:pPr>
              <a:lnSpc>
                <a:spcPct val="150000"/>
              </a:lnSpc>
            </a:pPr>
            <a:endParaRPr lang="en-US" dirty="0">
              <a:latin typeface="Cambria" charset="0"/>
              <a:ea typeface="Cambria" charset="0"/>
              <a:cs typeface="Cambr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56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403" y="0"/>
            <a:ext cx="103731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4338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Transformed Method of Teaching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0877" y="1406769"/>
            <a:ext cx="9763735" cy="4712677"/>
          </a:xfrm>
        </p:spPr>
        <p:txBody>
          <a:bodyPr>
            <a:normAutofit fontScale="92500" lnSpcReduction="10000"/>
          </a:bodyPr>
          <a:lstStyle/>
          <a:p>
            <a:r>
              <a:rPr lang="en-US" sz="2400" b="1" i="1" dirty="0" smtClean="0">
                <a:latin typeface="Cambria" charset="0"/>
                <a:ea typeface="Cambria" charset="0"/>
                <a:cs typeface="Cambria" charset="0"/>
              </a:rPr>
              <a:t>Distance Education </a:t>
            </a:r>
            <a:r>
              <a:rPr lang="en-US" sz="2400" dirty="0" smtClean="0">
                <a:latin typeface="Cambria" charset="0"/>
                <a:ea typeface="Cambria" charset="0"/>
                <a:cs typeface="Cambria" charset="0"/>
              </a:rPr>
              <a:t>is an untapped supply of online classes; 5 BUS classes offered online during Summer 2016 (2 sections BUS 100, 2 sections BUS 201, 1 section BUS 103)</a:t>
            </a:r>
          </a:p>
          <a:p>
            <a:endParaRPr lang="en-US" sz="2400" dirty="0" smtClean="0">
              <a:latin typeface="Cambria" charset="0"/>
              <a:ea typeface="Cambria" charset="0"/>
              <a:cs typeface="Cambria" charset="0"/>
            </a:endParaRPr>
          </a:p>
          <a:p>
            <a:r>
              <a:rPr lang="en-US" sz="2400" dirty="0" smtClean="0">
                <a:latin typeface="Cambria" charset="0"/>
                <a:ea typeface="Cambria" charset="0"/>
                <a:cs typeface="Cambria" charset="0"/>
              </a:rPr>
              <a:t>Multiple requests for online </a:t>
            </a:r>
            <a:r>
              <a:rPr lang="en-US" sz="2400" b="1" i="1" dirty="0" smtClean="0">
                <a:latin typeface="Cambria" charset="0"/>
                <a:ea typeface="Cambria" charset="0"/>
                <a:cs typeface="Cambria" charset="0"/>
              </a:rPr>
              <a:t>summer accounting classes </a:t>
            </a:r>
            <a:r>
              <a:rPr lang="en-US" sz="2400" dirty="0" smtClean="0">
                <a:latin typeface="Cambria" charset="0"/>
                <a:ea typeface="Cambria" charset="0"/>
                <a:cs typeface="Cambria" charset="0"/>
              </a:rPr>
              <a:t>– Summer 2017 (ACTG 100 planned for 8 week session)</a:t>
            </a:r>
          </a:p>
          <a:p>
            <a:endParaRPr lang="en-US" sz="2400" dirty="0" smtClean="0">
              <a:latin typeface="Cambria" charset="0"/>
              <a:ea typeface="Cambria" charset="0"/>
              <a:cs typeface="Cambria" charset="0"/>
            </a:endParaRPr>
          </a:p>
          <a:p>
            <a:r>
              <a:rPr lang="en-US" sz="2400" b="1" i="1" dirty="0" smtClean="0">
                <a:latin typeface="Cambria" charset="0"/>
                <a:ea typeface="Cambria" charset="0"/>
                <a:cs typeface="Cambria" charset="0"/>
              </a:rPr>
              <a:t>Collaboration between Faculty and Accounting Software</a:t>
            </a:r>
            <a:r>
              <a:rPr lang="en-US" sz="2400" dirty="0" smtClean="0">
                <a:latin typeface="Cambria" charset="0"/>
                <a:ea typeface="Cambria" charset="0"/>
                <a:cs typeface="Cambria" charset="0"/>
              </a:rPr>
              <a:t>; online iCloud accounting program – Freshbooks</a:t>
            </a:r>
          </a:p>
          <a:p>
            <a:endParaRPr lang="en-US" sz="2400" dirty="0" smtClean="0">
              <a:latin typeface="Cambria" charset="0"/>
              <a:ea typeface="Cambria" charset="0"/>
              <a:cs typeface="Cambria" charset="0"/>
            </a:endParaRPr>
          </a:p>
          <a:p>
            <a:r>
              <a:rPr lang="en-US" sz="2400" dirty="0" smtClean="0">
                <a:latin typeface="Cambria" charset="0"/>
                <a:ea typeface="Cambria" charset="0"/>
                <a:cs typeface="Cambria" charset="0"/>
              </a:rPr>
              <a:t>Using </a:t>
            </a:r>
            <a:r>
              <a:rPr lang="en-US" sz="2400" b="1" i="1" dirty="0" smtClean="0">
                <a:latin typeface="Cambria" charset="0"/>
                <a:ea typeface="Cambria" charset="0"/>
                <a:cs typeface="Cambria" charset="0"/>
              </a:rPr>
              <a:t>multiple discipline experts; </a:t>
            </a:r>
            <a:r>
              <a:rPr lang="en-US" sz="2400" dirty="0">
                <a:latin typeface="Cambria" charset="0"/>
                <a:ea typeface="Cambria" charset="0"/>
                <a:cs typeface="Cambria" charset="0"/>
              </a:rPr>
              <a:t>BUS </a:t>
            </a:r>
            <a:r>
              <a:rPr lang="en-US" sz="2400" dirty="0" smtClean="0">
                <a:latin typeface="Cambria" charset="0"/>
                <a:ea typeface="Cambria" charset="0"/>
                <a:cs typeface="Cambria" charset="0"/>
              </a:rPr>
              <a:t>690 – Startup for Artists, Designers and Creators</a:t>
            </a:r>
            <a:r>
              <a:rPr lang="en-US" sz="2400" b="1" i="1" dirty="0" smtClean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sz="2400" dirty="0" smtClean="0">
                <a:latin typeface="Cambria" charset="0"/>
                <a:ea typeface="Cambria" charset="0"/>
                <a:cs typeface="Cambria" charset="0"/>
              </a:rPr>
              <a:t>taught by Cabrera, Nance and Yurtseven</a:t>
            </a:r>
          </a:p>
          <a:p>
            <a:pPr marL="0" indent="0">
              <a:buNone/>
            </a:pPr>
            <a:endParaRPr lang="en-US" sz="2000" dirty="0" smtClean="0">
              <a:latin typeface="Cambria" charset="0"/>
              <a:ea typeface="Cambria" charset="0"/>
              <a:cs typeface="Cambria" charset="0"/>
            </a:endParaRPr>
          </a:p>
          <a:p>
            <a:pPr marL="0" indent="0">
              <a:buNone/>
            </a:pPr>
            <a:endParaRPr lang="en-US" sz="2000" dirty="0">
              <a:latin typeface="Cambria" charset="0"/>
              <a:ea typeface="Cambria" charset="0"/>
              <a:cs typeface="Cambr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767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12321"/>
          </a:xfrm>
        </p:spPr>
        <p:txBody>
          <a:bodyPr/>
          <a:lstStyle/>
          <a:p>
            <a:r>
              <a:rPr lang="en-US" dirty="0" smtClean="0">
                <a:latin typeface="Cambria" charset="0"/>
                <a:ea typeface="Cambria" charset="0"/>
                <a:cs typeface="Cambria" charset="0"/>
              </a:rPr>
              <a:t>Request of Faculty Transformed</a:t>
            </a:r>
            <a:endParaRPr lang="en-US" dirty="0">
              <a:latin typeface="Cambria" charset="0"/>
              <a:ea typeface="Cambria" charset="0"/>
              <a:cs typeface="Cambria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3631" y="1459523"/>
            <a:ext cx="9710981" cy="476543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600" b="1" i="1" dirty="0" smtClean="0">
                <a:latin typeface="Cambria" charset="0"/>
                <a:ea typeface="Cambria" charset="0"/>
                <a:cs typeface="Cambria" charset="0"/>
              </a:rPr>
              <a:t>Seeking Professor to teach the following Subjects: Accounting, Business and Technology (formerly CBOT)</a:t>
            </a:r>
          </a:p>
          <a:p>
            <a:pPr marL="0" indent="0">
              <a:buNone/>
            </a:pPr>
            <a:endParaRPr lang="en-US" sz="2200" dirty="0" smtClean="0">
              <a:latin typeface="Cambria" charset="0"/>
              <a:ea typeface="Cambria" charset="0"/>
              <a:cs typeface="Cambria" charset="0"/>
            </a:endParaRPr>
          </a:p>
          <a:p>
            <a:pPr marL="0" indent="0">
              <a:buNone/>
            </a:pPr>
            <a:r>
              <a:rPr lang="en-US" sz="2200" b="1" i="1" dirty="0" smtClean="0">
                <a:latin typeface="Cambria" charset="0"/>
                <a:ea typeface="Cambria" charset="0"/>
                <a:cs typeface="Cambria" charset="0"/>
              </a:rPr>
              <a:t>WHY?</a:t>
            </a:r>
            <a:r>
              <a:rPr lang="en-US" sz="2200" dirty="0" smtClean="0">
                <a:latin typeface="Cambria" charset="0"/>
                <a:ea typeface="Cambria" charset="0"/>
                <a:cs typeface="Cambria" charset="0"/>
              </a:rPr>
              <a:t> Occupational Outlook Handbook projects a </a:t>
            </a:r>
            <a:r>
              <a:rPr lang="en-US" sz="2200" b="1" i="1" dirty="0" smtClean="0">
                <a:latin typeface="Cambria" charset="0"/>
                <a:ea typeface="Cambria" charset="0"/>
                <a:cs typeface="Cambria" charset="0"/>
              </a:rPr>
              <a:t>decline in jobs </a:t>
            </a:r>
            <a:r>
              <a:rPr lang="en-US" sz="2200" dirty="0" smtClean="0">
                <a:latin typeface="Cambria" charset="0"/>
                <a:ea typeface="Cambria" charset="0"/>
                <a:cs typeface="Cambria" charset="0"/>
              </a:rPr>
              <a:t>for office technologies.</a:t>
            </a:r>
          </a:p>
          <a:p>
            <a:pPr marL="0" indent="0">
              <a:buNone/>
            </a:pPr>
            <a:endParaRPr lang="en-US" sz="2200" dirty="0" smtClean="0">
              <a:latin typeface="Cambria" charset="0"/>
              <a:ea typeface="Cambria" charset="0"/>
              <a:cs typeface="Cambria" charset="0"/>
            </a:endParaRPr>
          </a:p>
          <a:p>
            <a:pPr marL="0" indent="0">
              <a:buNone/>
            </a:pPr>
            <a:r>
              <a:rPr lang="en-US" sz="2200" b="1" i="1" dirty="0" smtClean="0">
                <a:latin typeface="Cambria" charset="0"/>
                <a:ea typeface="Cambria" charset="0"/>
                <a:cs typeface="Cambria" charset="0"/>
              </a:rPr>
              <a:t>WHY? </a:t>
            </a:r>
            <a:r>
              <a:rPr lang="en-US" sz="2200" dirty="0" smtClean="0">
                <a:latin typeface="Cambria" charset="0"/>
                <a:ea typeface="Cambria" charset="0"/>
                <a:cs typeface="Cambria" charset="0"/>
              </a:rPr>
              <a:t>Cañada College CBOT program has experienced </a:t>
            </a:r>
            <a:r>
              <a:rPr lang="en-US" sz="2200" b="1" i="1" dirty="0" smtClean="0">
                <a:latin typeface="Cambria" charset="0"/>
                <a:ea typeface="Cambria" charset="0"/>
                <a:cs typeface="Cambria" charset="0"/>
              </a:rPr>
              <a:t>decline in enrollment </a:t>
            </a:r>
            <a:r>
              <a:rPr lang="en-US" sz="2200" dirty="0" smtClean="0">
                <a:latin typeface="Cambria" charset="0"/>
                <a:ea typeface="Cambria" charset="0"/>
                <a:cs typeface="Cambria" charset="0"/>
              </a:rPr>
              <a:t>resulting in </a:t>
            </a:r>
            <a:r>
              <a:rPr lang="en-US" sz="2200" b="1" i="1" dirty="0" smtClean="0">
                <a:latin typeface="Cambria" charset="0"/>
                <a:ea typeface="Cambria" charset="0"/>
                <a:cs typeface="Cambria" charset="0"/>
              </a:rPr>
              <a:t>course cancellations.</a:t>
            </a:r>
          </a:p>
          <a:p>
            <a:pPr marL="0" indent="0">
              <a:buNone/>
            </a:pPr>
            <a:endParaRPr lang="en-US" sz="2200" dirty="0" smtClean="0">
              <a:latin typeface="Cambria" charset="0"/>
              <a:ea typeface="Cambria" charset="0"/>
              <a:cs typeface="Cambria" charset="0"/>
            </a:endParaRPr>
          </a:p>
          <a:p>
            <a:pPr marL="0" indent="0">
              <a:buNone/>
            </a:pPr>
            <a:r>
              <a:rPr lang="en-US" sz="2200" b="1" i="1" dirty="0" smtClean="0">
                <a:latin typeface="Cambria" charset="0"/>
                <a:ea typeface="Cambria" charset="0"/>
                <a:cs typeface="Cambria" charset="0"/>
              </a:rPr>
              <a:t>WHY? </a:t>
            </a:r>
            <a:r>
              <a:rPr lang="en-US" sz="2200" dirty="0" smtClean="0">
                <a:latin typeface="Cambria" charset="0"/>
                <a:ea typeface="Cambria" charset="0"/>
                <a:cs typeface="Cambria" charset="0"/>
              </a:rPr>
              <a:t>Students come to Cañada with more </a:t>
            </a:r>
            <a:r>
              <a:rPr lang="en-US" sz="2200" b="1" i="1" dirty="0" smtClean="0">
                <a:latin typeface="Cambria" charset="0"/>
                <a:ea typeface="Cambria" charset="0"/>
                <a:cs typeface="Cambria" charset="0"/>
              </a:rPr>
              <a:t>advanced computer skills </a:t>
            </a:r>
            <a:r>
              <a:rPr lang="en-US" sz="2200" dirty="0" smtClean="0">
                <a:latin typeface="Cambria" charset="0"/>
                <a:ea typeface="Cambria" charset="0"/>
                <a:cs typeface="Cambria" charset="0"/>
              </a:rPr>
              <a:t>than in prior years.</a:t>
            </a:r>
          </a:p>
          <a:p>
            <a:pPr marL="0" indent="0">
              <a:buNone/>
            </a:pPr>
            <a:endParaRPr lang="en-US" sz="2200" dirty="0" smtClean="0">
              <a:latin typeface="Cambria" charset="0"/>
              <a:ea typeface="Cambria" charset="0"/>
              <a:cs typeface="Cambria" charset="0"/>
            </a:endParaRPr>
          </a:p>
          <a:p>
            <a:pPr marL="0" indent="0">
              <a:buNone/>
            </a:pPr>
            <a:r>
              <a:rPr lang="en-US" sz="2200" b="1" i="1" dirty="0" smtClean="0">
                <a:latin typeface="Cambria" charset="0"/>
                <a:ea typeface="Cambria" charset="0"/>
                <a:cs typeface="Cambria" charset="0"/>
              </a:rPr>
              <a:t>WHY? </a:t>
            </a:r>
            <a:r>
              <a:rPr lang="en-US" sz="2200" dirty="0" smtClean="0">
                <a:latin typeface="Cambria" charset="0"/>
                <a:ea typeface="Cambria" charset="0"/>
                <a:cs typeface="Cambria" charset="0"/>
              </a:rPr>
              <a:t>Transformation of CBOT lab to maker’s space/business hub. </a:t>
            </a:r>
            <a:r>
              <a:rPr lang="en-US" sz="2200" b="1" i="1" dirty="0" smtClean="0">
                <a:latin typeface="Cambria" charset="0"/>
                <a:ea typeface="Cambria" charset="0"/>
                <a:cs typeface="Cambria" charset="0"/>
              </a:rPr>
              <a:t>21</a:t>
            </a:r>
            <a:r>
              <a:rPr lang="en-US" sz="2200" b="1" i="1" baseline="30000" dirty="0" smtClean="0">
                <a:latin typeface="Cambria" charset="0"/>
                <a:ea typeface="Cambria" charset="0"/>
                <a:cs typeface="Cambria" charset="0"/>
              </a:rPr>
              <a:t>st</a:t>
            </a:r>
            <a:r>
              <a:rPr lang="en-US" sz="2200" b="1" i="1" dirty="0" smtClean="0">
                <a:latin typeface="Cambria" charset="0"/>
                <a:ea typeface="Cambria" charset="0"/>
                <a:cs typeface="Cambria" charset="0"/>
              </a:rPr>
              <a:t> Century Students demand 21</a:t>
            </a:r>
            <a:r>
              <a:rPr lang="en-US" sz="2200" b="1" i="1" baseline="30000" dirty="0" smtClean="0">
                <a:latin typeface="Cambria" charset="0"/>
                <a:ea typeface="Cambria" charset="0"/>
                <a:cs typeface="Cambria" charset="0"/>
              </a:rPr>
              <a:t>st</a:t>
            </a:r>
            <a:r>
              <a:rPr lang="en-US" sz="2200" b="1" i="1" dirty="0" smtClean="0">
                <a:latin typeface="Cambria" charset="0"/>
                <a:ea typeface="Cambria" charset="0"/>
                <a:cs typeface="Cambria" charset="0"/>
              </a:rPr>
              <a:t> Century technology – hardware and software.</a:t>
            </a:r>
            <a:endParaRPr lang="en-US" sz="2200" b="1" i="1" dirty="0">
              <a:latin typeface="Cambria" charset="0"/>
              <a:ea typeface="Cambria" charset="0"/>
              <a:cs typeface="Cambria" charset="0"/>
            </a:endParaRPr>
          </a:p>
          <a:p>
            <a:pPr marL="0" indent="0">
              <a:buNone/>
            </a:pPr>
            <a:endParaRPr lang="en-US" sz="2000" dirty="0">
              <a:latin typeface="Cambria" charset="0"/>
              <a:ea typeface="Cambria" charset="0"/>
              <a:cs typeface="Cambr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4967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>
                <a:latin typeface="Cambria" charset="0"/>
                <a:ea typeface="Cambria" charset="0"/>
                <a:cs typeface="Cambria" charset="0"/>
              </a:rPr>
              <a:t>Flexibility Transformed</a:t>
            </a:r>
            <a:br>
              <a:rPr lang="en-US" sz="4000" dirty="0" smtClean="0">
                <a:latin typeface="Cambria" charset="0"/>
                <a:ea typeface="Cambria" charset="0"/>
                <a:cs typeface="Cambria" charset="0"/>
              </a:rPr>
            </a:br>
            <a:r>
              <a:rPr lang="en-US" sz="4000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sz="4000" dirty="0" smtClean="0">
                <a:latin typeface="Cambria" charset="0"/>
                <a:ea typeface="Cambria" charset="0"/>
                <a:cs typeface="Cambria" charset="0"/>
              </a:rPr>
              <a:t>						aka Minimum Qualifications</a:t>
            </a:r>
            <a:endParaRPr lang="en-US" sz="4000" dirty="0">
              <a:latin typeface="Cambria" charset="0"/>
              <a:ea typeface="Cambria" charset="0"/>
              <a:cs typeface="Cambria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4262" y="2338754"/>
            <a:ext cx="9060350" cy="3572468"/>
          </a:xfrm>
        </p:spPr>
        <p:txBody>
          <a:bodyPr>
            <a:normAutofit/>
          </a:bodyPr>
          <a:lstStyle/>
          <a:p>
            <a:pPr marL="857250" lvl="1" indent="-457200"/>
            <a:r>
              <a:rPr lang="en-US" sz="2600" dirty="0" smtClean="0">
                <a:latin typeface="Cambria" charset="0"/>
                <a:ea typeface="Cambria" charset="0"/>
                <a:cs typeface="Cambria" charset="0"/>
              </a:rPr>
              <a:t>CBOT: Any Bachelor’s degree and </a:t>
            </a:r>
            <a:r>
              <a:rPr lang="en-US" sz="2600" dirty="0">
                <a:latin typeface="Cambria" charset="0"/>
                <a:ea typeface="Cambria" charset="0"/>
                <a:cs typeface="Cambria" charset="0"/>
              </a:rPr>
              <a:t>2</a:t>
            </a:r>
            <a:r>
              <a:rPr lang="en-US" sz="2600" dirty="0" smtClean="0">
                <a:latin typeface="Cambria" charset="0"/>
                <a:ea typeface="Cambria" charset="0"/>
                <a:cs typeface="Cambria" charset="0"/>
              </a:rPr>
              <a:t> year professional experience</a:t>
            </a:r>
          </a:p>
          <a:p>
            <a:pPr marL="857250" lvl="1" indent="-457200"/>
            <a:endParaRPr lang="en-US" sz="2600" dirty="0">
              <a:latin typeface="Cambria" charset="0"/>
              <a:ea typeface="Cambria" charset="0"/>
              <a:cs typeface="Cambria" charset="0"/>
            </a:endParaRPr>
          </a:p>
          <a:p>
            <a:pPr marL="857250" lvl="1" indent="-457200"/>
            <a:r>
              <a:rPr lang="en-US" sz="2600" dirty="0" smtClean="0">
                <a:latin typeface="Cambria" charset="0"/>
                <a:ea typeface="Cambria" charset="0"/>
                <a:cs typeface="Cambria" charset="0"/>
              </a:rPr>
              <a:t>BUS: Master’s Degree in Business</a:t>
            </a:r>
          </a:p>
          <a:p>
            <a:pPr marL="857250" lvl="1" indent="-457200"/>
            <a:endParaRPr lang="en-US" sz="2600" dirty="0">
              <a:latin typeface="Cambria" charset="0"/>
              <a:ea typeface="Cambria" charset="0"/>
              <a:cs typeface="Cambria" charset="0"/>
            </a:endParaRPr>
          </a:p>
          <a:p>
            <a:pPr marL="857250" lvl="1" indent="-457200"/>
            <a:r>
              <a:rPr lang="en-US" sz="2600" dirty="0" smtClean="0">
                <a:latin typeface="Cambria" charset="0"/>
                <a:ea typeface="Cambria" charset="0"/>
                <a:cs typeface="Cambria" charset="0"/>
              </a:rPr>
              <a:t>ACTG: Bachelor’s degree in Accounting and Master’s degree in Business</a:t>
            </a:r>
            <a:endParaRPr lang="en-US" sz="2600" dirty="0">
              <a:latin typeface="Cambria" charset="0"/>
              <a:ea typeface="Cambria" charset="0"/>
              <a:cs typeface="Cambr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656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09"/>
            <a:ext cx="8911687" cy="87058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Instructional Planning Unit Transformation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740877"/>
            <a:ext cx="8915400" cy="417034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b="1" i="1" dirty="0">
                <a:latin typeface="Cambria" charset="0"/>
                <a:ea typeface="Cambria" charset="0"/>
                <a:cs typeface="Cambria" charset="0"/>
              </a:rPr>
              <a:t>Thematic </a:t>
            </a:r>
            <a:r>
              <a:rPr lang="en-US" sz="2400" b="1" i="1" dirty="0" smtClean="0">
                <a:latin typeface="Cambria" charset="0"/>
                <a:ea typeface="Cambria" charset="0"/>
                <a:cs typeface="Cambria" charset="0"/>
              </a:rPr>
              <a:t>Units</a:t>
            </a:r>
            <a:r>
              <a:rPr lang="en-US" sz="2400" dirty="0" smtClean="0">
                <a:latin typeface="Cambria" charset="0"/>
                <a:ea typeface="Cambria" charset="0"/>
                <a:cs typeface="Cambria" charset="0"/>
              </a:rPr>
              <a:t>; </a:t>
            </a:r>
            <a:r>
              <a:rPr lang="en-US" sz="2400" i="1" dirty="0" smtClean="0">
                <a:latin typeface="Cambria" charset="0"/>
                <a:ea typeface="Cambria" charset="0"/>
                <a:cs typeface="Cambria" charset="0"/>
              </a:rPr>
              <a:t>Assumes </a:t>
            </a:r>
            <a:r>
              <a:rPr lang="en-US" sz="2400" i="1" dirty="0">
                <a:latin typeface="Cambria" charset="0"/>
                <a:ea typeface="Cambria" charset="0"/>
                <a:cs typeface="Cambria" charset="0"/>
              </a:rPr>
              <a:t>students learn best when the curriculum is a coherent whole and when they can connect their studies to the real world. The rationale is that it demonstrates the interdisciplinary nature of learning itself.</a:t>
            </a:r>
            <a:endParaRPr lang="en-US" sz="2400" dirty="0">
              <a:latin typeface="Cambria" charset="0"/>
              <a:ea typeface="Cambria" charset="0"/>
              <a:cs typeface="Cambria" charset="0"/>
            </a:endParaRPr>
          </a:p>
          <a:p>
            <a:endParaRPr lang="en-US" dirty="0" smtClean="0"/>
          </a:p>
          <a:p>
            <a:pPr marL="0" indent="0">
              <a:buNone/>
            </a:pPr>
            <a:r>
              <a:rPr lang="en-US" sz="2200" b="1" i="1" dirty="0" smtClean="0">
                <a:latin typeface="Cambria" charset="0"/>
                <a:ea typeface="Cambria" charset="0"/>
                <a:cs typeface="Cambria" charset="0"/>
              </a:rPr>
              <a:t>Capstone Unit; </a:t>
            </a:r>
            <a:r>
              <a:rPr lang="en-US" sz="2200" dirty="0">
                <a:latin typeface="Cambria" charset="0"/>
                <a:ea typeface="Cambria" charset="0"/>
                <a:cs typeface="Cambria" charset="0"/>
              </a:rPr>
              <a:t>Students participating in Capstone projects receive academic credit and learn to:</a:t>
            </a:r>
          </a:p>
          <a:p>
            <a:r>
              <a:rPr lang="en-US" sz="2200" dirty="0" smtClean="0">
                <a:latin typeface="Cambria" charset="0"/>
                <a:ea typeface="Cambria" charset="0"/>
                <a:cs typeface="Cambria" charset="0"/>
              </a:rPr>
              <a:t>	Build </a:t>
            </a:r>
            <a:r>
              <a:rPr lang="en-US" sz="2200" dirty="0">
                <a:latin typeface="Cambria" charset="0"/>
                <a:ea typeface="Cambria" charset="0"/>
                <a:cs typeface="Cambria" charset="0"/>
              </a:rPr>
              <a:t>skills in problem analysis, business case preparation, product/solution </a:t>
            </a:r>
            <a:r>
              <a:rPr lang="en-US" sz="2200" dirty="0" smtClean="0">
                <a:latin typeface="Cambria" charset="0"/>
                <a:ea typeface="Cambria" charset="0"/>
                <a:cs typeface="Cambria" charset="0"/>
              </a:rPr>
              <a:t>	development</a:t>
            </a:r>
            <a:r>
              <a:rPr lang="en-US" sz="2200" dirty="0">
                <a:latin typeface="Cambria" charset="0"/>
                <a:ea typeface="Cambria" charset="0"/>
                <a:cs typeface="Cambria" charset="0"/>
              </a:rPr>
              <a:t>, market research, presentation and public speaking</a:t>
            </a:r>
          </a:p>
          <a:p>
            <a:r>
              <a:rPr lang="en-US" sz="2200" dirty="0" smtClean="0">
                <a:latin typeface="Cambria" charset="0"/>
                <a:ea typeface="Cambria" charset="0"/>
                <a:cs typeface="Cambria" charset="0"/>
              </a:rPr>
              <a:t>	Enhance </a:t>
            </a:r>
            <a:r>
              <a:rPr lang="en-US" sz="2200" dirty="0">
                <a:latin typeface="Cambria" charset="0"/>
                <a:ea typeface="Cambria" charset="0"/>
                <a:cs typeface="Cambria" charset="0"/>
              </a:rPr>
              <a:t>project management, teamwork and problem-solving skills</a:t>
            </a:r>
          </a:p>
          <a:p>
            <a:r>
              <a:rPr lang="en-US" sz="2200" dirty="0" smtClean="0">
                <a:latin typeface="Cambria" charset="0"/>
                <a:ea typeface="Cambria" charset="0"/>
                <a:cs typeface="Cambria" charset="0"/>
              </a:rPr>
              <a:t>	Develop </a:t>
            </a:r>
            <a:r>
              <a:rPr lang="en-US" sz="2200" dirty="0">
                <a:latin typeface="Cambria" charset="0"/>
                <a:ea typeface="Cambria" charset="0"/>
                <a:cs typeface="Cambria" charset="0"/>
              </a:rPr>
              <a:t>expertise in a specific problem area while understanding context, </a:t>
            </a:r>
            <a:r>
              <a:rPr lang="en-US" sz="2200" dirty="0" smtClean="0">
                <a:latin typeface="Cambria" charset="0"/>
                <a:ea typeface="Cambria" charset="0"/>
                <a:cs typeface="Cambria" charset="0"/>
              </a:rPr>
              <a:t>	leverage </a:t>
            </a:r>
            <a:r>
              <a:rPr lang="en-US" sz="2200" dirty="0">
                <a:latin typeface="Cambria" charset="0"/>
                <a:ea typeface="Cambria" charset="0"/>
                <a:cs typeface="Cambria" charset="0"/>
              </a:rPr>
              <a:t>points and constraints (e.g. economic, legal, social, diversity and </a:t>
            </a:r>
            <a:r>
              <a:rPr lang="en-US" sz="2200" dirty="0" smtClean="0">
                <a:latin typeface="Cambria" charset="0"/>
                <a:ea typeface="Cambria" charset="0"/>
                <a:cs typeface="Cambria" charset="0"/>
              </a:rPr>
              <a:t>	cultural </a:t>
            </a:r>
            <a:r>
              <a:rPr lang="en-US" sz="2200" dirty="0">
                <a:latin typeface="Cambria" charset="0"/>
                <a:ea typeface="Cambria" charset="0"/>
                <a:cs typeface="Cambria" charset="0"/>
              </a:rPr>
              <a:t>conditions)</a:t>
            </a:r>
          </a:p>
          <a:p>
            <a:pPr marL="0" indent="0">
              <a:buNone/>
            </a:pP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59218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993675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Cambria" charset="0"/>
                <a:ea typeface="Cambria" charset="0"/>
                <a:cs typeface="Cambria" charset="0"/>
              </a:rPr>
              <a:t>Funding Transformation</a:t>
            </a:r>
            <a:endParaRPr lang="en-US" sz="4000" dirty="0">
              <a:latin typeface="Cambria" charset="0"/>
              <a:ea typeface="Cambria" charset="0"/>
              <a:cs typeface="Cambria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617785"/>
            <a:ext cx="8915400" cy="52402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>
                <a:latin typeface="Cambria" charset="0"/>
                <a:ea typeface="Cambria" charset="0"/>
                <a:cs typeface="Cambria" charset="0"/>
              </a:rPr>
              <a:t>CBOT Professor retired Summer 2016 – </a:t>
            </a:r>
            <a:r>
              <a:rPr lang="en-US" sz="2000" b="1" i="1" dirty="0" smtClean="0">
                <a:latin typeface="Cambria" charset="0"/>
                <a:ea typeface="Cambria" charset="0"/>
                <a:cs typeface="Cambria" charset="0"/>
              </a:rPr>
              <a:t>Fund 1 salary in holding pattern. </a:t>
            </a:r>
            <a:r>
              <a:rPr lang="en-US" sz="2000" dirty="0" smtClean="0">
                <a:latin typeface="Cambria" charset="0"/>
                <a:ea typeface="Cambria" charset="0"/>
                <a:cs typeface="Cambria" charset="0"/>
              </a:rPr>
              <a:t>For transparency purposes: </a:t>
            </a:r>
            <a:r>
              <a:rPr lang="en-US" sz="2000" b="1" i="1" dirty="0" smtClean="0">
                <a:latin typeface="Cambria" charset="0"/>
                <a:ea typeface="Cambria" charset="0"/>
                <a:cs typeface="Cambria" charset="0"/>
              </a:rPr>
              <a:t>new faculty justification rather than replacement faculty.</a:t>
            </a:r>
          </a:p>
          <a:p>
            <a:pPr marL="0" indent="0">
              <a:buNone/>
            </a:pPr>
            <a:endParaRPr lang="en-US" sz="2000" dirty="0">
              <a:latin typeface="Cambria" charset="0"/>
              <a:ea typeface="Cambria" charset="0"/>
              <a:cs typeface="Cambria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Cambria" charset="0"/>
                <a:ea typeface="Cambria" charset="0"/>
                <a:cs typeface="Cambria" charset="0"/>
              </a:rPr>
              <a:t>ACTG Professor has </a:t>
            </a:r>
            <a:r>
              <a:rPr lang="en-US" sz="2000" b="1" i="1" dirty="0" smtClean="0">
                <a:latin typeface="Cambria" charset="0"/>
                <a:ea typeface="Cambria" charset="0"/>
                <a:cs typeface="Cambria" charset="0"/>
              </a:rPr>
              <a:t>Minimum Qualifications </a:t>
            </a:r>
            <a:r>
              <a:rPr lang="en-US" sz="2000" dirty="0" smtClean="0">
                <a:latin typeface="Cambria" charset="0"/>
                <a:ea typeface="Cambria" charset="0"/>
                <a:cs typeface="Cambria" charset="0"/>
              </a:rPr>
              <a:t>to teach Accounting, Business and Technology (formerly CBOT)</a:t>
            </a:r>
          </a:p>
          <a:p>
            <a:pPr marL="0" indent="0">
              <a:buNone/>
            </a:pPr>
            <a:endParaRPr lang="en-US" sz="2000" b="1" i="1" dirty="0" smtClean="0">
              <a:latin typeface="Cambria" charset="0"/>
              <a:ea typeface="Cambria" charset="0"/>
              <a:cs typeface="Cambria" charset="0"/>
            </a:endParaRPr>
          </a:p>
          <a:p>
            <a:pPr marL="0" indent="0">
              <a:buNone/>
            </a:pPr>
            <a:r>
              <a:rPr lang="en-US" sz="2000" b="1" i="1" dirty="0" smtClean="0">
                <a:latin typeface="Cambria" charset="0"/>
                <a:ea typeface="Cambria" charset="0"/>
                <a:cs typeface="Cambria" charset="0"/>
              </a:rPr>
              <a:t>Top Code 05 – Business and Management</a:t>
            </a:r>
            <a:r>
              <a:rPr lang="en-US" sz="2000" dirty="0" smtClean="0">
                <a:latin typeface="Cambria" charset="0"/>
                <a:ea typeface="Cambria" charset="0"/>
                <a:cs typeface="Cambria" charset="0"/>
              </a:rPr>
              <a:t>: Accounting, Business Administration, Business Management, Office Technology/Office Computer Applications</a:t>
            </a:r>
          </a:p>
          <a:p>
            <a:pPr marL="0" indent="0">
              <a:buNone/>
            </a:pPr>
            <a:r>
              <a:rPr lang="en-US" sz="2000" dirty="0">
                <a:latin typeface="Cambria" charset="0"/>
                <a:ea typeface="Cambria" charset="0"/>
                <a:cs typeface="Cambria" charset="0"/>
              </a:rPr>
              <a:t>	</a:t>
            </a:r>
            <a:r>
              <a:rPr lang="en-US" sz="2000" dirty="0" smtClean="0">
                <a:latin typeface="Cambria" charset="0"/>
                <a:ea typeface="Cambria" charset="0"/>
                <a:cs typeface="Cambria" charset="0"/>
              </a:rPr>
              <a:t>			</a:t>
            </a:r>
            <a:r>
              <a:rPr lang="en-US" sz="2000" b="1" i="1" dirty="0" smtClean="0">
                <a:latin typeface="Cambria" charset="0"/>
                <a:ea typeface="Cambria" charset="0"/>
                <a:cs typeface="Cambria" charset="0"/>
              </a:rPr>
              <a:t>3.70	FTEF Accounting &amp; Business</a:t>
            </a:r>
            <a:endParaRPr lang="en-US" sz="2000" b="1" i="1" dirty="0" smtClean="0">
              <a:latin typeface="Cambria" charset="0"/>
              <a:ea typeface="Cambria" charset="0"/>
              <a:cs typeface="Cambria" charset="0"/>
            </a:endParaRPr>
          </a:p>
          <a:p>
            <a:pPr marL="0" indent="0">
              <a:buNone/>
            </a:pPr>
            <a:r>
              <a:rPr lang="en-US" sz="2000" b="1" i="1" dirty="0" smtClean="0">
                <a:latin typeface="Cambria" charset="0"/>
                <a:ea typeface="Cambria" charset="0"/>
                <a:cs typeface="Cambria" charset="0"/>
              </a:rPr>
              <a:t>				</a:t>
            </a:r>
            <a:r>
              <a:rPr lang="en-US" sz="2000" b="1" i="1" u="sng" dirty="0" smtClean="0">
                <a:latin typeface="Cambria" charset="0"/>
                <a:ea typeface="Cambria" charset="0"/>
                <a:cs typeface="Cambria" charset="0"/>
              </a:rPr>
              <a:t>1.60</a:t>
            </a:r>
            <a:r>
              <a:rPr lang="en-US" sz="2000" b="1" i="1" dirty="0" smtClean="0">
                <a:latin typeface="Cambria" charset="0"/>
                <a:ea typeface="Cambria" charset="0"/>
                <a:cs typeface="Cambria" charset="0"/>
              </a:rPr>
              <a:t>	</a:t>
            </a:r>
            <a:r>
              <a:rPr lang="en-US" sz="2000" b="1" i="1" u="sng" dirty="0" smtClean="0">
                <a:latin typeface="Cambria" charset="0"/>
                <a:ea typeface="Cambria" charset="0"/>
                <a:cs typeface="Cambria" charset="0"/>
              </a:rPr>
              <a:t>FTEF CBOT</a:t>
            </a:r>
          </a:p>
          <a:p>
            <a:pPr marL="0" indent="0">
              <a:buNone/>
            </a:pPr>
            <a:r>
              <a:rPr lang="en-US" sz="2000" b="1" i="1" dirty="0">
                <a:solidFill>
                  <a:schemeClr val="accent1"/>
                </a:solidFill>
                <a:latin typeface="Cambria" charset="0"/>
                <a:ea typeface="Cambria" charset="0"/>
                <a:cs typeface="Cambria" charset="0"/>
              </a:rPr>
              <a:t>	</a:t>
            </a:r>
            <a:r>
              <a:rPr lang="en-US" sz="2000" b="1" i="1" dirty="0" smtClean="0">
                <a:solidFill>
                  <a:schemeClr val="accent1"/>
                </a:solidFill>
                <a:latin typeface="Cambria" charset="0"/>
                <a:ea typeface="Cambria" charset="0"/>
                <a:cs typeface="Cambria" charset="0"/>
              </a:rPr>
              <a:t>			5.30	Total FTEF Business Accounting CBOT</a:t>
            </a:r>
            <a:endParaRPr lang="en-US" sz="2000" b="1" i="1" dirty="0">
              <a:solidFill>
                <a:schemeClr val="accent1"/>
              </a:solidFill>
              <a:latin typeface="Cambria" charset="0"/>
              <a:ea typeface="Cambria" charset="0"/>
              <a:cs typeface="Cambr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041214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322</TotalTime>
  <Words>585</Words>
  <Application>Microsoft Macintosh PowerPoint</Application>
  <PresentationFormat>Widescreen</PresentationFormat>
  <Paragraphs>64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Cambria</vt:lpstr>
      <vt:lpstr>Century Gothic</vt:lpstr>
      <vt:lpstr>Wingdings 3</vt:lpstr>
      <vt:lpstr>Arial</vt:lpstr>
      <vt:lpstr>Wisp</vt:lpstr>
      <vt:lpstr>Accounting Faculty Request</vt:lpstr>
      <vt:lpstr>Perception, Image and Bias </vt:lpstr>
      <vt:lpstr>Transformative Need</vt:lpstr>
      <vt:lpstr>PowerPoint Presentation</vt:lpstr>
      <vt:lpstr>Transformed Method of Teaching</vt:lpstr>
      <vt:lpstr>Request of Faculty Transformed</vt:lpstr>
      <vt:lpstr>Flexibility Transformed        aka Minimum Qualifications</vt:lpstr>
      <vt:lpstr>Instructional Planning Unit Transformation </vt:lpstr>
      <vt:lpstr>Funding Transformation</vt:lpstr>
      <vt:lpstr>Data Sources</vt:lpstr>
    </vt:vector>
  </TitlesOfParts>
  <Company/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Accounting Faculty Request</dc:title>
  <dc:creator>Cabrera, Leonor</dc:creator>
  <cp:lastModifiedBy>Cabrera, Leonor</cp:lastModifiedBy>
  <cp:revision>41</cp:revision>
  <dcterms:created xsi:type="dcterms:W3CDTF">2016-11-07T23:02:25Z</dcterms:created>
  <dcterms:modified xsi:type="dcterms:W3CDTF">2016-11-08T17:47:11Z</dcterms:modified>
</cp:coreProperties>
</file>